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65" r:id="rId2"/>
    <p:sldId id="266" r:id="rId3"/>
    <p:sldId id="362" r:id="rId4"/>
    <p:sldId id="283" r:id="rId5"/>
    <p:sldId id="365" r:id="rId6"/>
    <p:sldId id="340" r:id="rId7"/>
    <p:sldId id="292" r:id="rId8"/>
    <p:sldId id="286" r:id="rId9"/>
    <p:sldId id="285" r:id="rId10"/>
    <p:sldId id="284" r:id="rId11"/>
    <p:sldId id="288" r:id="rId12"/>
    <p:sldId id="289" r:id="rId13"/>
    <p:sldId id="290" r:id="rId14"/>
    <p:sldId id="366" r:id="rId15"/>
    <p:sldId id="294" r:id="rId16"/>
    <p:sldId id="300" r:id="rId17"/>
    <p:sldId id="295" r:id="rId18"/>
    <p:sldId id="296" r:id="rId19"/>
    <p:sldId id="297" r:id="rId20"/>
    <p:sldId id="367" r:id="rId21"/>
    <p:sldId id="298" r:id="rId22"/>
    <p:sldId id="301" r:id="rId23"/>
    <p:sldId id="293" r:id="rId24"/>
    <p:sldId id="305" r:id="rId25"/>
    <p:sldId id="299" r:id="rId26"/>
    <p:sldId id="363" r:id="rId27"/>
    <p:sldId id="302" r:id="rId28"/>
    <p:sldId id="303" r:id="rId29"/>
    <p:sldId id="304" r:id="rId30"/>
    <p:sldId id="306" r:id="rId31"/>
    <p:sldId id="307" r:id="rId32"/>
    <p:sldId id="308" r:id="rId33"/>
    <p:sldId id="316" r:id="rId34"/>
    <p:sldId id="309" r:id="rId35"/>
    <p:sldId id="310" r:id="rId36"/>
    <p:sldId id="319" r:id="rId37"/>
    <p:sldId id="312" r:id="rId38"/>
    <p:sldId id="311" r:id="rId39"/>
    <p:sldId id="313" r:id="rId40"/>
    <p:sldId id="321" r:id="rId41"/>
    <p:sldId id="317" r:id="rId42"/>
    <p:sldId id="314" r:id="rId43"/>
    <p:sldId id="315" r:id="rId44"/>
    <p:sldId id="318" r:id="rId45"/>
    <p:sldId id="320" r:id="rId46"/>
    <p:sldId id="322" r:id="rId47"/>
    <p:sldId id="329" r:id="rId48"/>
    <p:sldId id="323" r:id="rId49"/>
    <p:sldId id="327" r:id="rId50"/>
    <p:sldId id="324" r:id="rId51"/>
    <p:sldId id="325" r:id="rId52"/>
    <p:sldId id="326" r:id="rId53"/>
    <p:sldId id="368" r:id="rId54"/>
    <p:sldId id="328" r:id="rId55"/>
    <p:sldId id="364" r:id="rId56"/>
    <p:sldId id="330" r:id="rId57"/>
    <p:sldId id="332" r:id="rId58"/>
    <p:sldId id="333" r:id="rId59"/>
    <p:sldId id="334" r:id="rId60"/>
    <p:sldId id="335" r:id="rId61"/>
    <p:sldId id="336" r:id="rId62"/>
    <p:sldId id="337" r:id="rId63"/>
    <p:sldId id="338" r:id="rId64"/>
    <p:sldId id="339" r:id="rId65"/>
    <p:sldId id="341" r:id="rId66"/>
    <p:sldId id="342" r:id="rId67"/>
    <p:sldId id="343" r:id="rId68"/>
    <p:sldId id="344" r:id="rId69"/>
    <p:sldId id="370" r:id="rId70"/>
    <p:sldId id="371" r:id="rId71"/>
    <p:sldId id="372" r:id="rId72"/>
    <p:sldId id="345" r:id="rId73"/>
    <p:sldId id="360" r:id="rId74"/>
    <p:sldId id="346" r:id="rId75"/>
    <p:sldId id="347" r:id="rId76"/>
    <p:sldId id="348" r:id="rId77"/>
    <p:sldId id="349" r:id="rId78"/>
    <p:sldId id="350" r:id="rId79"/>
    <p:sldId id="369" r:id="rId80"/>
    <p:sldId id="351" r:id="rId81"/>
    <p:sldId id="352" r:id="rId82"/>
    <p:sldId id="353" r:id="rId83"/>
    <p:sldId id="354" r:id="rId84"/>
    <p:sldId id="355" r:id="rId85"/>
    <p:sldId id="356" r:id="rId86"/>
    <p:sldId id="357" r:id="rId87"/>
    <p:sldId id="358" r:id="rId88"/>
    <p:sldId id="359" r:id="rId89"/>
    <p:sldId id="36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56"/>
  </p:normalViewPr>
  <p:slideViewPr>
    <p:cSldViewPr snapToGrid="0" snapToObjects="1">
      <p:cViewPr varScale="1">
        <p:scale>
          <a:sx n="112" d="100"/>
          <a:sy n="112" d="100"/>
        </p:scale>
        <p:origin x="3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7T02:20:20.138"/>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03:54:27.431"/>
    </inkml:context>
    <inkml:brush xml:id="br0">
      <inkml:brushProperty name="width" value="0.05" units="cm"/>
      <inkml:brushProperty name="height" value="0.05" units="cm"/>
      <inkml:brushProperty name="color" value="#E71224"/>
    </inkml:brush>
  </inkml:definitions>
  <inkml:trace contextRef="#ctx0" brushRef="#br0">223 431 24575,'0'18'0,"-5"8"0,-1 14 0,-7 10 0,-4 1 0,6-9 0,-1 3-709,2-3 1,-1 1 708,-8 16 0,1 1 0,8-5 0,1-3 0,-2-10 0,0 0 0,3 8 0,2-2 0,-2 16 0,4-22 0,0 1 0,-2 29 345,-4-14-345,9-18 0,-1-2 0,-8 7 0,10 25 0,0-2 0,0-16 0,5 23 0,7-34 0,1 9 0,8-10 0,-8-3 0,2-8 1072,-5-6-1072,-1-9 0,-1-4 0,0-4 0,0 0 0,-3 0 0,3 4 0,-3 1 0,8 2 0,7 6 0,0 0 0,10 1 0,-4 3 0,10-7 0,4 9 0,-3-8 0,7 4 0,-13-9 0,4-1 0,-5-3 0,6 0 0,1-1 0,6-2 0,22 3 0,-10-3 0,25 1 0,-3 2 0,15-2-429,5 4 429,-12-4 0,5 3 0,-11-3 0,-1 3 0,3-3 0,-28 1 0,5-6 0,-21 6 0,-6-6 0,-8 2 0,0-3 429,2 0-429,24 0 0,-2 0 0,18 4 0,9-3 0,-5 7 0,7-3 0,-4 5 0,-4-1 0,7-4 0,0 4 0,-15-8 0,4 3 0,-19-4 0,4 0 0,-11 0 0,10 0 0,-2 0 0,20-4 0,-6-9 0,21-4 0,-3-11-442,-27 15 0,1-1 442,-4-1 0,1-1 0,7 0 0,-1 0-414,20-13 414,-26 13 0,-1 1 0,16-14 0,22-5 0,-10 3 0,-5-7 0,-5 9 0,-12-5 0,-3 6 0,-6-1 0,0 3 0,2-5 0,-3 5 0,-3-9 865,-2 8-865,-6-6 0,8-3 433,-17 1-433,16-10 0,-21 6 0,14-6 0,-7-5 0,1 6 0,3-11 0,-6 10 0,0 1 0,-3 2 0,-9 8 0,3 2 0,-5 6 0,0 3 0,-5 5 0,0-3 0,-5 6 0,0-6 0,0 6 0,-5-7 0,0 4 0,-5-5 0,-4 0 0,2 1 0,-7-6 0,7 0 0,-3-5 0,-1 0 0,-1 0 0,-4 0 0,-6 4 0,4-3 0,-8 6 0,3-2 0,-3 7 0,-8-4 0,0 4 0,0-1 0,-25-11 0,21 10 0,-29-7 0,25 5 0,-11 2 0,12 0 0,-11-2 0,6 3 0,-7-1 0,0-2 0,-1 2 0,2 0 0,-9-4 0,6 8 0,-6-3 0,8 4 0,0 4 0,0-3 0,0 7 0,6-6 0,8 7 0,9-2 0,5 3 0,10 4 0,-3-3 0,10 3 0,-6 0 0,-4-6 0,-2 5 0,-10-6 0,-3 3 0,-5 0 0,-7 3 0,-1-2 0,-8 2 0,1-4 0,6 0 0,8 1 0,8 0 0,12 4 0,1-3 0,9 3 0,-3-6 0,7 3 0,-7-3 0,-2 3 0,-11 0 0,-14 2 0,-54 2 0,12 3 0,32 0 0,0 0 0,-28 0 0,6 0 0,6 0 0,-5-4 0,24 3 0,1-7 0,18 4 0,3-3 0,11 0 0,5 0 0,-4 3 0,-2-2 0,-6 5 0,-5-2 0,6 3 0,-5 0 0,5 0 0,-6 0 0,5 0 0,-3 0 0,8 3 0,-8 1 0,8 3 0,-3 3 0,5-2 0,-1 2 0,1-3 0,0-3 0,0 2 0,4-5 0,1 2 0,5-1 0,0-1 0,0 2 0,0-1 0,0-1 0,0 5 0,-10-2 0,3 2 0,-9 1 0,1 1 0,-2-1 0,-3 0 0,-2 1 0,1 2 0,4-2 0,2 3 0,5-5 0,5 1 0,0-1 0,5 1 0,4-1 0,-3 0 0,6-1 0,-11 2 0,2-1 0,-8 4 0,-1 5 0,-4 0 0,3 6 0,-3-6 0,4 3 0,1-4 0,5-4 0,4-1 0,1-2 0,8-1 0,-4 0 0,0 0 0,0 0 0,-9 0 0,4 0 0,-8 1 0,8-1 0,-8 1 0,8-1 0,-4 1 0,5-1 0,3 0 0,-2-2 0,6 1 0,-3-2 0,4 3 0,0 0 0,-3 0 0,-6 0 0,0-3 0,-4 3 0,5-5 0,-1 2 0,1-3 0,0 0 0,0 0 0,3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1179B-F1D2-3844-97B4-416EF98144B8}" type="datetimeFigureOut">
              <a:rPr lang="en-CN" smtClean="0"/>
              <a:t>2020/10/7</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6BA17-E436-0843-8F96-9BB0E07B88D3}" type="slidenum">
              <a:rPr lang="en-CN" smtClean="0"/>
              <a:t>‹#›</a:t>
            </a:fld>
            <a:endParaRPr lang="en-CN"/>
          </a:p>
        </p:txBody>
      </p:sp>
    </p:spTree>
    <p:extLst>
      <p:ext uri="{BB962C8B-B14F-4D97-AF65-F5344CB8AC3E}">
        <p14:creationId xmlns:p14="http://schemas.microsoft.com/office/powerpoint/2010/main" val="578871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95F3-EA5C-8745-9B82-8B0FDB964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F34F1-15EE-E841-BE7C-E953860C5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6691B4-B2D2-5342-B191-84A3420E3FA8}"/>
              </a:ext>
            </a:extLst>
          </p:cNvPr>
          <p:cNvSpPr>
            <a:spLocks noGrp="1"/>
          </p:cNvSpPr>
          <p:nvPr>
            <p:ph type="dt" sz="half" idx="10"/>
          </p:nvPr>
        </p:nvSpPr>
        <p:spPr/>
        <p:txBody>
          <a:bodyPr/>
          <a:lstStyle/>
          <a:p>
            <a:fld id="{D788C2E4-87B3-354F-BD56-BAC078631D25}" type="datetime1">
              <a:rPr lang="en-US" smtClean="0"/>
              <a:t>10/7/20</a:t>
            </a:fld>
            <a:endParaRPr lang="en-US"/>
          </a:p>
        </p:txBody>
      </p:sp>
      <p:sp>
        <p:nvSpPr>
          <p:cNvPr id="5" name="Footer Placeholder 4">
            <a:extLst>
              <a:ext uri="{FF2B5EF4-FFF2-40B4-BE49-F238E27FC236}">
                <a16:creationId xmlns:a16="http://schemas.microsoft.com/office/drawing/2014/main" id="{0DB28D53-39A0-214A-8BB9-723251CE1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E70C-090B-FC42-B45B-70F07CFD89C1}"/>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163998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DFF9-F61A-8448-B127-CB7391A21D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8ECF88-8CCE-0C40-9571-C03C14CB98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18227-1104-2140-AF5C-FCA033FFDB75}"/>
              </a:ext>
            </a:extLst>
          </p:cNvPr>
          <p:cNvSpPr>
            <a:spLocks noGrp="1"/>
          </p:cNvSpPr>
          <p:nvPr>
            <p:ph type="dt" sz="half" idx="10"/>
          </p:nvPr>
        </p:nvSpPr>
        <p:spPr/>
        <p:txBody>
          <a:bodyPr/>
          <a:lstStyle/>
          <a:p>
            <a:fld id="{1B348D12-E8BA-3A47-AF2E-FD6EBC05CAE8}" type="datetime1">
              <a:rPr lang="en-US" smtClean="0"/>
              <a:t>10/7/20</a:t>
            </a:fld>
            <a:endParaRPr lang="en-US"/>
          </a:p>
        </p:txBody>
      </p:sp>
      <p:sp>
        <p:nvSpPr>
          <p:cNvPr id="5" name="Footer Placeholder 4">
            <a:extLst>
              <a:ext uri="{FF2B5EF4-FFF2-40B4-BE49-F238E27FC236}">
                <a16:creationId xmlns:a16="http://schemas.microsoft.com/office/drawing/2014/main" id="{79BDF61D-B230-7D43-B1F5-8D142D1A5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B9E21-3F59-0D43-A622-ADE3299B9335}"/>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00109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AFB52-E4E8-B548-AE8C-82DF5C186A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EADCB-44A0-8B40-9631-EE819867C2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07C8C-2887-F844-B665-71EC9B168DCD}"/>
              </a:ext>
            </a:extLst>
          </p:cNvPr>
          <p:cNvSpPr>
            <a:spLocks noGrp="1"/>
          </p:cNvSpPr>
          <p:nvPr>
            <p:ph type="dt" sz="half" idx="10"/>
          </p:nvPr>
        </p:nvSpPr>
        <p:spPr/>
        <p:txBody>
          <a:bodyPr/>
          <a:lstStyle/>
          <a:p>
            <a:fld id="{9D8CA5E4-9C5E-0A4D-9FDB-9B3068EC64A3}" type="datetime1">
              <a:rPr lang="en-US" smtClean="0"/>
              <a:t>10/7/20</a:t>
            </a:fld>
            <a:endParaRPr lang="en-US"/>
          </a:p>
        </p:txBody>
      </p:sp>
      <p:sp>
        <p:nvSpPr>
          <p:cNvPr id="5" name="Footer Placeholder 4">
            <a:extLst>
              <a:ext uri="{FF2B5EF4-FFF2-40B4-BE49-F238E27FC236}">
                <a16:creationId xmlns:a16="http://schemas.microsoft.com/office/drawing/2014/main" id="{A3000E93-E848-214A-A37E-89B415B91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37242-D85C-124A-AD2C-FD64E4F6E539}"/>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39081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E6EA-0615-ED45-9DDE-C3B6CDA9F3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641B9-D806-E741-B662-876550AAB0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4EAFC-D9B3-AC47-8104-308C39AF6ED3}"/>
              </a:ext>
            </a:extLst>
          </p:cNvPr>
          <p:cNvSpPr>
            <a:spLocks noGrp="1"/>
          </p:cNvSpPr>
          <p:nvPr>
            <p:ph type="dt" sz="half" idx="10"/>
          </p:nvPr>
        </p:nvSpPr>
        <p:spPr/>
        <p:txBody>
          <a:bodyPr/>
          <a:lstStyle/>
          <a:p>
            <a:fld id="{2647FCF7-FD09-324A-8FCB-1FA6155C5E9D}" type="datetime1">
              <a:rPr lang="en-US" smtClean="0"/>
              <a:t>10/7/20</a:t>
            </a:fld>
            <a:endParaRPr lang="en-US"/>
          </a:p>
        </p:txBody>
      </p:sp>
      <p:sp>
        <p:nvSpPr>
          <p:cNvPr id="5" name="Footer Placeholder 4">
            <a:extLst>
              <a:ext uri="{FF2B5EF4-FFF2-40B4-BE49-F238E27FC236}">
                <a16:creationId xmlns:a16="http://schemas.microsoft.com/office/drawing/2014/main" id="{C55D1638-4AA6-CD4C-A2DC-818210280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FCB96-B155-FD4C-8968-E1AB9372822D}"/>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10913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A60A-ED83-B944-8D54-A62C8DEBD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D0913-A6C3-8341-8308-6943291F9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F01F4-A00C-BD41-B886-22C9F4EC3151}"/>
              </a:ext>
            </a:extLst>
          </p:cNvPr>
          <p:cNvSpPr>
            <a:spLocks noGrp="1"/>
          </p:cNvSpPr>
          <p:nvPr>
            <p:ph type="dt" sz="half" idx="10"/>
          </p:nvPr>
        </p:nvSpPr>
        <p:spPr/>
        <p:txBody>
          <a:bodyPr/>
          <a:lstStyle/>
          <a:p>
            <a:fld id="{0ECD88CF-925C-A641-A4EF-A9492091E54F}" type="datetime1">
              <a:rPr lang="en-US" smtClean="0"/>
              <a:t>10/7/20</a:t>
            </a:fld>
            <a:endParaRPr lang="en-US"/>
          </a:p>
        </p:txBody>
      </p:sp>
      <p:sp>
        <p:nvSpPr>
          <p:cNvPr id="5" name="Footer Placeholder 4">
            <a:extLst>
              <a:ext uri="{FF2B5EF4-FFF2-40B4-BE49-F238E27FC236}">
                <a16:creationId xmlns:a16="http://schemas.microsoft.com/office/drawing/2014/main" id="{D1AA386C-65DE-5943-A4AF-B41D06EBD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12CA8-07A0-2F42-AB8E-8187BA5C518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59169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B403-7B0E-E24F-8703-B9100618C6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A21E1-D264-FC47-9723-95DA8A0521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3863D-8A5A-FE4D-87B4-B28677838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DFF002-99A1-9243-846D-0D1F761517D6}"/>
              </a:ext>
            </a:extLst>
          </p:cNvPr>
          <p:cNvSpPr>
            <a:spLocks noGrp="1"/>
          </p:cNvSpPr>
          <p:nvPr>
            <p:ph type="dt" sz="half" idx="10"/>
          </p:nvPr>
        </p:nvSpPr>
        <p:spPr/>
        <p:txBody>
          <a:bodyPr/>
          <a:lstStyle/>
          <a:p>
            <a:fld id="{CFCBD5D3-1BB5-3F43-8A90-33108ED73871}" type="datetime1">
              <a:rPr lang="en-US" smtClean="0"/>
              <a:t>10/7/20</a:t>
            </a:fld>
            <a:endParaRPr lang="en-US"/>
          </a:p>
        </p:txBody>
      </p:sp>
      <p:sp>
        <p:nvSpPr>
          <p:cNvPr id="6" name="Footer Placeholder 5">
            <a:extLst>
              <a:ext uri="{FF2B5EF4-FFF2-40B4-BE49-F238E27FC236}">
                <a16:creationId xmlns:a16="http://schemas.microsoft.com/office/drawing/2014/main" id="{FBAC4C7E-3B81-3642-AACF-C5BE9B21F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D09BC-B33D-CB40-930F-D7FEF34FD7E4}"/>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17161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B12-6A39-3040-8907-52F867C18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DCAA8-6880-9F48-9A76-835ED0A7E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3E9EF1-0F0B-9443-B82D-E6463D7770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6CA83-CD9B-2140-9F6A-5D9408F88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556A09-F88A-C646-AA63-25D090FBD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23AB22-5A80-2844-8EFA-8EE355E6A14F}"/>
              </a:ext>
            </a:extLst>
          </p:cNvPr>
          <p:cNvSpPr>
            <a:spLocks noGrp="1"/>
          </p:cNvSpPr>
          <p:nvPr>
            <p:ph type="dt" sz="half" idx="10"/>
          </p:nvPr>
        </p:nvSpPr>
        <p:spPr/>
        <p:txBody>
          <a:bodyPr/>
          <a:lstStyle/>
          <a:p>
            <a:fld id="{B2818C45-475D-3940-A6A3-D74B6770A904}" type="datetime1">
              <a:rPr lang="en-US" smtClean="0"/>
              <a:t>10/7/20</a:t>
            </a:fld>
            <a:endParaRPr lang="en-US"/>
          </a:p>
        </p:txBody>
      </p:sp>
      <p:sp>
        <p:nvSpPr>
          <p:cNvPr id="8" name="Footer Placeholder 7">
            <a:extLst>
              <a:ext uri="{FF2B5EF4-FFF2-40B4-BE49-F238E27FC236}">
                <a16:creationId xmlns:a16="http://schemas.microsoft.com/office/drawing/2014/main" id="{D76B03C1-6222-0440-9D51-FD6EF08E28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37774F-93A8-974A-AF83-A88E7E716D3B}"/>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131283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FE30-BFDB-9342-9294-958895F07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E4D972-0033-C645-8FAE-847839D9787F}"/>
              </a:ext>
            </a:extLst>
          </p:cNvPr>
          <p:cNvSpPr>
            <a:spLocks noGrp="1"/>
          </p:cNvSpPr>
          <p:nvPr>
            <p:ph type="dt" sz="half" idx="10"/>
          </p:nvPr>
        </p:nvSpPr>
        <p:spPr/>
        <p:txBody>
          <a:bodyPr/>
          <a:lstStyle/>
          <a:p>
            <a:fld id="{4AEA2BEC-5C06-7647-8903-B9168C516D86}" type="datetime1">
              <a:rPr lang="en-US" smtClean="0"/>
              <a:t>10/7/20</a:t>
            </a:fld>
            <a:endParaRPr lang="en-US"/>
          </a:p>
        </p:txBody>
      </p:sp>
      <p:sp>
        <p:nvSpPr>
          <p:cNvPr id="4" name="Footer Placeholder 3">
            <a:extLst>
              <a:ext uri="{FF2B5EF4-FFF2-40B4-BE49-F238E27FC236}">
                <a16:creationId xmlns:a16="http://schemas.microsoft.com/office/drawing/2014/main" id="{BB2E0B3F-D4C2-D34E-BE29-5557425B1A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28AC31-2517-2F4B-A621-4BA4355B0EC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291594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A7727-CB68-FE4C-8726-CEDD97F8E028}"/>
              </a:ext>
            </a:extLst>
          </p:cNvPr>
          <p:cNvSpPr>
            <a:spLocks noGrp="1"/>
          </p:cNvSpPr>
          <p:nvPr>
            <p:ph type="dt" sz="half" idx="10"/>
          </p:nvPr>
        </p:nvSpPr>
        <p:spPr/>
        <p:txBody>
          <a:bodyPr/>
          <a:lstStyle/>
          <a:p>
            <a:fld id="{ADDE29A6-9358-EF44-86CC-415A74877D08}" type="datetime1">
              <a:rPr lang="en-US" smtClean="0"/>
              <a:t>10/7/20</a:t>
            </a:fld>
            <a:endParaRPr lang="en-US"/>
          </a:p>
        </p:txBody>
      </p:sp>
      <p:sp>
        <p:nvSpPr>
          <p:cNvPr id="3" name="Footer Placeholder 2">
            <a:extLst>
              <a:ext uri="{FF2B5EF4-FFF2-40B4-BE49-F238E27FC236}">
                <a16:creationId xmlns:a16="http://schemas.microsoft.com/office/drawing/2014/main" id="{DFE7D87F-F60E-274E-A4BA-2F2FF479C8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CC8F6C-33CA-5644-9677-115F8FEAE7BA}"/>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2689808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108-51ED-4344-AC4D-118AA21BC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9DEDE1-F6BE-114A-9C9D-18279A3CB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84C18-872B-C743-81D8-C0A184158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651E1-D9D2-9F44-89E8-63B10BE2DFFF}"/>
              </a:ext>
            </a:extLst>
          </p:cNvPr>
          <p:cNvSpPr>
            <a:spLocks noGrp="1"/>
          </p:cNvSpPr>
          <p:nvPr>
            <p:ph type="dt" sz="half" idx="10"/>
          </p:nvPr>
        </p:nvSpPr>
        <p:spPr/>
        <p:txBody>
          <a:bodyPr/>
          <a:lstStyle/>
          <a:p>
            <a:fld id="{E4C87207-62F5-5446-B890-76703A914875}" type="datetime1">
              <a:rPr lang="en-US" smtClean="0"/>
              <a:t>10/7/20</a:t>
            </a:fld>
            <a:endParaRPr lang="en-US"/>
          </a:p>
        </p:txBody>
      </p:sp>
      <p:sp>
        <p:nvSpPr>
          <p:cNvPr id="6" name="Footer Placeholder 5">
            <a:extLst>
              <a:ext uri="{FF2B5EF4-FFF2-40B4-BE49-F238E27FC236}">
                <a16:creationId xmlns:a16="http://schemas.microsoft.com/office/drawing/2014/main" id="{5A7329B8-EE72-7240-A001-8D4DC77C8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915F0-1E73-2246-8908-52BD0D9663C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041432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0C31-8D8C-0F47-A834-D32CE94A6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0FFFC8-E2AB-3E47-BBA1-B2EE5DD85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A53B-72A9-4940-8C74-7D08A652E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1FEC8-B598-D24C-AC87-27181CD3BDD5}"/>
              </a:ext>
            </a:extLst>
          </p:cNvPr>
          <p:cNvSpPr>
            <a:spLocks noGrp="1"/>
          </p:cNvSpPr>
          <p:nvPr>
            <p:ph type="dt" sz="half" idx="10"/>
          </p:nvPr>
        </p:nvSpPr>
        <p:spPr/>
        <p:txBody>
          <a:bodyPr/>
          <a:lstStyle/>
          <a:p>
            <a:fld id="{9F95859B-E0D9-7743-A628-FE32A5D0D0E4}" type="datetime1">
              <a:rPr lang="en-US" smtClean="0"/>
              <a:t>10/7/20</a:t>
            </a:fld>
            <a:endParaRPr lang="en-US"/>
          </a:p>
        </p:txBody>
      </p:sp>
      <p:sp>
        <p:nvSpPr>
          <p:cNvPr id="6" name="Footer Placeholder 5">
            <a:extLst>
              <a:ext uri="{FF2B5EF4-FFF2-40B4-BE49-F238E27FC236}">
                <a16:creationId xmlns:a16="http://schemas.microsoft.com/office/drawing/2014/main" id="{14DB496E-0FC5-C24A-BF05-3FBF5687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87983-8CDF-284F-B614-BA3EAA566FB6}"/>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431959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6FAF6-794E-CB4A-9428-A57FE564DC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FB9C51-2F0F-8742-AC6A-904C52F2B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E36E1-D8C3-0540-8F15-BB29797A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8450A-8C6A-C440-B7D7-AF2FF604A55D}" type="datetime1">
              <a:rPr lang="en-US" smtClean="0"/>
              <a:t>10/7/20</a:t>
            </a:fld>
            <a:endParaRPr lang="en-US"/>
          </a:p>
        </p:txBody>
      </p:sp>
      <p:sp>
        <p:nvSpPr>
          <p:cNvPr id="5" name="Footer Placeholder 4">
            <a:extLst>
              <a:ext uri="{FF2B5EF4-FFF2-40B4-BE49-F238E27FC236}">
                <a16:creationId xmlns:a16="http://schemas.microsoft.com/office/drawing/2014/main" id="{CA8A8EEF-2191-724C-85EB-0C3530369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81366-D755-1744-9968-758B5D51C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FCB0E-AFE6-8F4B-B9EB-BD4C96BB7C7B}" type="slidenum">
              <a:rPr lang="en-US" smtClean="0"/>
              <a:t>‹#›</a:t>
            </a:fld>
            <a:endParaRPr lang="en-US"/>
          </a:p>
        </p:txBody>
      </p:sp>
    </p:spTree>
    <p:extLst>
      <p:ext uri="{BB962C8B-B14F-4D97-AF65-F5344CB8AC3E}">
        <p14:creationId xmlns:p14="http://schemas.microsoft.com/office/powerpoint/2010/main" val="3931594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Real_numbe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20.png"/><Relationship Id="rId9"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93.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32.png"/></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10.png"/><Relationship Id="rId5" Type="http://schemas.openxmlformats.org/officeDocument/2006/relationships/image" Target="../media/image1300.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6.png"/><Relationship Id="rId7" Type="http://schemas.openxmlformats.org/officeDocument/2006/relationships/image" Target="../media/image147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60.png"/><Relationship Id="rId5" Type="http://schemas.openxmlformats.org/officeDocument/2006/relationships/image" Target="../media/image147.png"/><Relationship Id="rId10" Type="http://schemas.openxmlformats.org/officeDocument/2006/relationships/image" Target="../media/image150.png"/><Relationship Id="rId4" Type="http://schemas.openxmlformats.org/officeDocument/2006/relationships/image" Target="../media/image1441.png"/><Relationship Id="rId9" Type="http://schemas.openxmlformats.org/officeDocument/2006/relationships/image" Target="../media/image149.png"/></Relationships>
</file>

<file path=ppt/slides/_rels/slide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20.png"/></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70.png"/><Relationship Id="rId5" Type="http://schemas.openxmlformats.org/officeDocument/2006/relationships/image" Target="../media/image158.png"/><Relationship Id="rId4" Type="http://schemas.openxmlformats.org/officeDocument/2006/relationships/image" Target="../media/image1550.png"/></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0.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4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5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30.png"/><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8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8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10.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10.png"/></Relationships>
</file>

<file path=ppt/slides/_rels/slide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6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6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6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10.png"/></Relationships>
</file>

<file path=ppt/slides/_rels/slide6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6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18" Type="http://schemas.openxmlformats.org/officeDocument/2006/relationships/image" Target="../media/image240.png"/><Relationship Id="rId3" Type="http://schemas.openxmlformats.org/officeDocument/2006/relationships/image" Target="../media/image225.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image" Target="../media/image224.png"/><Relationship Id="rId16"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5" Type="http://schemas.openxmlformats.org/officeDocument/2006/relationships/image" Target="../media/image23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s>
</file>

<file path=ppt/slides/_rels/slide6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7.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910.png"/><Relationship Id="rId21" Type="http://schemas.openxmlformats.org/officeDocument/2006/relationships/image" Target="../media/image23.png"/><Relationship Id="rId7" Type="http://schemas.openxmlformats.org/officeDocument/2006/relationships/image" Target="../media/image90.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2.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8.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s>
</file>

<file path=ppt/slides/_rels/slide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4.png"/><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290.png"/></Relationships>
</file>

<file path=ppt/slides/_rels/slide7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350.png"/><Relationship Id="rId4" Type="http://schemas.openxmlformats.org/officeDocument/2006/relationships/image" Target="../media/image269.png"/></Relationships>
</file>

<file path=ppt/slides/_rels/slide76.xml.rels><?xml version="1.0" encoding="UTF-8" standalone="yes"?>
<Relationships xmlns="http://schemas.openxmlformats.org/package/2006/relationships"><Relationship Id="rId3" Type="http://schemas.openxmlformats.org/officeDocument/2006/relationships/image" Target="../media/image2340.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73.png"/><Relationship Id="rId4" Type="http://schemas.openxmlformats.org/officeDocument/2006/relationships/image" Target="../media/image272.png"/></Relationships>
</file>

<file path=ppt/slides/_rels/slide7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370.png"/><Relationship Id="rId1" Type="http://schemas.openxmlformats.org/officeDocument/2006/relationships/slideLayout" Target="../slideLayouts/slideLayout2.xml"/><Relationship Id="rId4" Type="http://schemas.openxmlformats.org/officeDocument/2006/relationships/image" Target="../media/image2391.png"/></Relationships>
</file>

<file path=ppt/slides/_rels/slide78.xml.rels><?xml version="1.0" encoding="UTF-8" standalone="yes"?>
<Relationships xmlns="http://schemas.openxmlformats.org/package/2006/relationships"><Relationship Id="rId3" Type="http://schemas.openxmlformats.org/officeDocument/2006/relationships/image" Target="../media/image2390.pn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410.png"/></Relationships>
</file>

<file path=ppt/slides/_rels/slide79.xml.rels><?xml version="1.0" encoding="UTF-8" standalone="yes"?>
<Relationships xmlns="http://schemas.openxmlformats.org/package/2006/relationships"><Relationship Id="rId3" Type="http://schemas.openxmlformats.org/officeDocument/2006/relationships/image" Target="../media/image2420.png"/><Relationship Id="rId2"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440.png"/><Relationship Id="rId4" Type="http://schemas.openxmlformats.org/officeDocument/2006/relationships/image" Target="../media/image243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81.xml.rels><?xml version="1.0" encoding="UTF-8" standalone="yes"?>
<Relationships xmlns="http://schemas.openxmlformats.org/package/2006/relationships"><Relationship Id="rId8" Type="http://schemas.openxmlformats.org/officeDocument/2006/relationships/image" Target="../media/image2540.png"/><Relationship Id="rId13" Type="http://schemas.openxmlformats.org/officeDocument/2006/relationships/image" Target="../media/image2580.png"/><Relationship Id="rId3" Type="http://schemas.openxmlformats.org/officeDocument/2006/relationships/image" Target="../media/image281.png"/><Relationship Id="rId7" Type="http://schemas.openxmlformats.org/officeDocument/2006/relationships/image" Target="../media/image2490.png"/><Relationship Id="rId12" Type="http://schemas.openxmlformats.org/officeDocument/2006/relationships/image" Target="../media/image2571.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480.png"/><Relationship Id="rId11" Type="http://schemas.openxmlformats.org/officeDocument/2006/relationships/image" Target="../media/image2560.png"/><Relationship Id="rId5" Type="http://schemas.openxmlformats.org/officeDocument/2006/relationships/image" Target="../media/image283.png"/><Relationship Id="rId10" Type="http://schemas.openxmlformats.org/officeDocument/2006/relationships/customXml" Target="../ink/ink2.xml"/><Relationship Id="rId4" Type="http://schemas.openxmlformats.org/officeDocument/2006/relationships/image" Target="../media/image282.png"/><Relationship Id="rId9" Type="http://schemas.openxmlformats.org/officeDocument/2006/relationships/image" Target="../media/image2550.png"/></Relationships>
</file>

<file path=ppt/slides/_rels/slide8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500.png"/><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8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70.png"/><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8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5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610.png"/><Relationship Id="rId1" Type="http://schemas.openxmlformats.org/officeDocument/2006/relationships/slideLayout" Target="../slideLayouts/slideLayout2.xml"/><Relationship Id="rId6" Type="http://schemas.openxmlformats.org/officeDocument/2006/relationships/image" Target="../media/image2710.png"/><Relationship Id="rId5" Type="http://schemas.openxmlformats.org/officeDocument/2006/relationships/image" Target="../media/image2700.png"/><Relationship Id="rId4" Type="http://schemas.openxmlformats.org/officeDocument/2006/relationships/image" Target="../media/image294.png"/></Relationships>
</file>

<file path=ppt/slides/_rels/slide88.xml.rels><?xml version="1.0" encoding="UTF-8" standalone="yes"?>
<Relationships xmlns="http://schemas.openxmlformats.org/package/2006/relationships"><Relationship Id="rId3" Type="http://schemas.openxmlformats.org/officeDocument/2006/relationships/image" Target="../media/image2730.pn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image" Target="../media/image2740.png"/></Relationships>
</file>

<file path=ppt/slides/_rels/slide8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0188-4325-5C46-A120-0D510F6B5B16}"/>
              </a:ext>
            </a:extLst>
          </p:cNvPr>
          <p:cNvSpPr>
            <a:spLocks noGrp="1"/>
          </p:cNvSpPr>
          <p:nvPr>
            <p:ph type="ctrTitle"/>
          </p:nvPr>
        </p:nvSpPr>
        <p:spPr/>
        <p:txBody>
          <a:bodyPr/>
          <a:lstStyle/>
          <a:p>
            <a:r>
              <a:rPr lang="en-US" dirty="0"/>
              <a:t>Sinusoidal Steady-State Analysis</a:t>
            </a:r>
          </a:p>
        </p:txBody>
      </p:sp>
      <p:sp>
        <p:nvSpPr>
          <p:cNvPr id="3" name="Subtitle 2">
            <a:extLst>
              <a:ext uri="{FF2B5EF4-FFF2-40B4-BE49-F238E27FC236}">
                <a16:creationId xmlns:a16="http://schemas.microsoft.com/office/drawing/2014/main" id="{0F56F58C-0212-8647-A07F-17C994B6DDA3}"/>
              </a:ext>
            </a:extLst>
          </p:cNvPr>
          <p:cNvSpPr>
            <a:spLocks noGrp="1"/>
          </p:cNvSpPr>
          <p:nvPr>
            <p:ph type="subTitle" idx="1"/>
          </p:nvPr>
        </p:nvSpPr>
        <p:spPr/>
        <p:txBody>
          <a:bodyPr/>
          <a:lstStyle/>
          <a:p>
            <a:r>
              <a:rPr lang="en-US" dirty="0"/>
              <a:t>Chapter 9</a:t>
            </a:r>
          </a:p>
        </p:txBody>
      </p:sp>
      <p:sp>
        <p:nvSpPr>
          <p:cNvPr id="4" name="Slide Number Placeholder 3">
            <a:extLst>
              <a:ext uri="{FF2B5EF4-FFF2-40B4-BE49-F238E27FC236}">
                <a16:creationId xmlns:a16="http://schemas.microsoft.com/office/drawing/2014/main" id="{7DD15CA8-9E11-7C46-8004-8025B81C7C2A}"/>
              </a:ext>
            </a:extLst>
          </p:cNvPr>
          <p:cNvSpPr>
            <a:spLocks noGrp="1"/>
          </p:cNvSpPr>
          <p:nvPr>
            <p:ph type="sldNum" sz="quarter" idx="12"/>
          </p:nvPr>
        </p:nvSpPr>
        <p:spPr/>
        <p:txBody>
          <a:bodyPr/>
          <a:lstStyle/>
          <a:p>
            <a:fld id="{F33FCB0E-AFE6-8F4B-B9EB-BD4C96BB7C7B}" type="slidenum">
              <a:rPr lang="en-US" smtClean="0"/>
              <a:t>1</a:t>
            </a:fld>
            <a:endParaRPr lang="en-US"/>
          </a:p>
        </p:txBody>
      </p:sp>
    </p:spTree>
    <p:extLst>
      <p:ext uri="{BB962C8B-B14F-4D97-AF65-F5344CB8AC3E}">
        <p14:creationId xmlns:p14="http://schemas.microsoft.com/office/powerpoint/2010/main" val="1073656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9.1 The Sinusoidal Source</a:t>
            </a:r>
          </a:p>
        </p:txBody>
      </p:sp>
      <p:pic>
        <p:nvPicPr>
          <p:cNvPr id="4" name="Picture 3">
            <a:extLst>
              <a:ext uri="{FF2B5EF4-FFF2-40B4-BE49-F238E27FC236}">
                <a16:creationId xmlns:a16="http://schemas.microsoft.com/office/drawing/2014/main" id="{7A93FFE2-6597-F048-A587-A442BDFDEACC}"/>
              </a:ext>
            </a:extLst>
          </p:cNvPr>
          <p:cNvPicPr>
            <a:picLocks noChangeAspect="1"/>
          </p:cNvPicPr>
          <p:nvPr/>
        </p:nvPicPr>
        <p:blipFill>
          <a:blip r:embed="rId2"/>
          <a:stretch>
            <a:fillRect/>
          </a:stretch>
        </p:blipFill>
        <p:spPr>
          <a:xfrm>
            <a:off x="640246" y="1974573"/>
            <a:ext cx="7554528" cy="404191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F04E98-40F1-D249-8E55-AAE39EEB48D4}"/>
                  </a:ext>
                </a:extLst>
              </p:cNvPr>
              <p:cNvSpPr txBox="1"/>
              <p:nvPr/>
            </p:nvSpPr>
            <p:spPr>
              <a:xfrm>
                <a:off x="1378227" y="5923721"/>
                <a:ext cx="4492486" cy="400110"/>
              </a:xfrm>
              <a:prstGeom prst="rect">
                <a:avLst/>
              </a:prstGeom>
              <a:noFill/>
            </p:spPr>
            <p:txBody>
              <a:bodyPr wrap="square" rtlCol="0">
                <a:spAutoFit/>
              </a:bodyPr>
              <a:lstStyle/>
              <a:p>
                <a:r>
                  <a:rPr lang="en-US" sz="2000" dirty="0">
                    <a:solidFill>
                      <a:srgbClr val="FF0000"/>
                    </a:solidFill>
                  </a:rPr>
                  <a:t>Check: ω = 2</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𝜋</m:t>
                    </m:r>
                    <m:r>
                      <a:rPr lang="en-US" sz="2000" i="1">
                        <a:solidFill>
                          <a:srgbClr val="FF0000"/>
                        </a:solidFill>
                        <a:latin typeface="Cambria Math" panose="02040503050406030204" pitchFamily="18" charset="0"/>
                        <a:ea typeface="Cambria Math" panose="02040503050406030204" pitchFamily="18" charset="0"/>
                      </a:rPr>
                      <m:t>𝑓</m:t>
                    </m:r>
                  </m:oMath>
                </a14:m>
                <a:r>
                  <a:rPr lang="en-US" sz="2000" dirty="0">
                    <a:solidFill>
                      <a:srgbClr val="FF0000"/>
                    </a:solidFill>
                  </a:rPr>
                  <a:t> = 2</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𝜋</m:t>
                    </m:r>
                    <m:r>
                      <a:rPr lang="en-US" sz="2000" b="0" i="1" smtClean="0">
                        <a:solidFill>
                          <a:srgbClr val="FF0000"/>
                        </a:solidFill>
                        <a:latin typeface="Cambria Math" panose="02040503050406030204" pitchFamily="18" charset="0"/>
                        <a:ea typeface="Cambria Math" panose="02040503050406030204" pitchFamily="18" charset="0"/>
                      </a:rPr>
                      <m:t>∗7.958</m:t>
                    </m:r>
                  </m:oMath>
                </a14:m>
                <a:r>
                  <a:rPr lang="en-US" sz="2000" dirty="0">
                    <a:solidFill>
                      <a:srgbClr val="FF0000"/>
                    </a:solidFill>
                  </a:rPr>
                  <a:t> = 50 rad/sec</a:t>
                </a:r>
              </a:p>
            </p:txBody>
          </p:sp>
        </mc:Choice>
        <mc:Fallback xmlns="">
          <p:sp>
            <p:nvSpPr>
              <p:cNvPr id="5" name="TextBox 4">
                <a:extLst>
                  <a:ext uri="{FF2B5EF4-FFF2-40B4-BE49-F238E27FC236}">
                    <a16:creationId xmlns:a16="http://schemas.microsoft.com/office/drawing/2014/main" id="{0FF04E98-40F1-D249-8E55-AAE39EEB48D4}"/>
                  </a:ext>
                </a:extLst>
              </p:cNvPr>
              <p:cNvSpPr txBox="1">
                <a:spLocks noRot="1" noChangeAspect="1" noMove="1" noResize="1" noEditPoints="1" noAdjustHandles="1" noChangeArrowheads="1" noChangeShapeType="1" noTextEdit="1"/>
              </p:cNvSpPr>
              <p:nvPr/>
            </p:nvSpPr>
            <p:spPr>
              <a:xfrm>
                <a:off x="1378227" y="5923721"/>
                <a:ext cx="4492486" cy="400110"/>
              </a:xfrm>
              <a:prstGeom prst="rect">
                <a:avLst/>
              </a:prstGeom>
              <a:blipFill>
                <a:blip r:embed="rId3"/>
                <a:stretch>
                  <a:fillRect l="-1412" t="-6061" r="-847" b="-242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6671AA0-ADC6-F141-8B49-5AD5531F2FCF}"/>
              </a:ext>
            </a:extLst>
          </p:cNvPr>
          <p:cNvSpPr>
            <a:spLocks noGrp="1"/>
          </p:cNvSpPr>
          <p:nvPr>
            <p:ph type="sldNum" sz="quarter" idx="12"/>
          </p:nvPr>
        </p:nvSpPr>
        <p:spPr/>
        <p:txBody>
          <a:bodyPr/>
          <a:lstStyle/>
          <a:p>
            <a:fld id="{F33FCB0E-AFE6-8F4B-B9EB-BD4C96BB7C7B}" type="slidenum">
              <a:rPr lang="en-US" smtClean="0"/>
              <a:t>10</a:t>
            </a:fld>
            <a:endParaRPr lang="en-US"/>
          </a:p>
        </p:txBody>
      </p:sp>
    </p:spTree>
    <p:extLst>
      <p:ext uri="{BB962C8B-B14F-4D97-AF65-F5344CB8AC3E}">
        <p14:creationId xmlns:p14="http://schemas.microsoft.com/office/powerpoint/2010/main" val="81163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9.1 The Sinusoidal Source –</a:t>
            </a:r>
            <a:br>
              <a:rPr lang="en-US" dirty="0"/>
            </a:br>
            <a:r>
              <a:rPr lang="en-US" dirty="0"/>
              <a:t>Examples 9.1, 9.2, 9.3, 9.4</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DC872B-235B-B44D-8E29-3B8217F6304E}"/>
                  </a:ext>
                </a:extLst>
              </p:cNvPr>
              <p:cNvSpPr txBox="1"/>
              <p:nvPr/>
            </p:nvSpPr>
            <p:spPr>
              <a:xfrm>
                <a:off x="927653" y="1948069"/>
                <a:ext cx="5235985" cy="2585323"/>
              </a:xfrm>
              <a:prstGeom prst="rect">
                <a:avLst/>
              </a:prstGeom>
              <a:noFill/>
            </p:spPr>
            <p:txBody>
              <a:bodyPr wrap="none" rtlCol="0">
                <a:spAutoFit/>
              </a:bodyPr>
              <a:lstStyle/>
              <a:p>
                <a:r>
                  <a:rPr lang="en-US" dirty="0"/>
                  <a:t>9.1</a:t>
                </a:r>
              </a:p>
              <a:p>
                <a:r>
                  <a:rPr lang="en-US" dirty="0"/>
                  <a:t>A sinusoidal current has a max amplitude of 20 A. </a:t>
                </a:r>
              </a:p>
              <a:p>
                <a:r>
                  <a:rPr lang="en-US" dirty="0"/>
                  <a:t>T is 1 mS, its magnitude at t = 0 is 10A. </a:t>
                </a:r>
              </a:p>
              <a:p>
                <a:endParaRPr lang="en-US" dirty="0"/>
              </a:p>
              <a:p>
                <a:pPr marL="342900" indent="-342900">
                  <a:buAutoNum type="alphaLcParenR"/>
                </a:pPr>
                <a:r>
                  <a:rPr lang="en-US" dirty="0"/>
                  <a:t>What is the frequency in Hz</a:t>
                </a:r>
              </a:p>
              <a:p>
                <a:pPr marL="342900" indent="-342900">
                  <a:buAutoNum type="alphaLcParenR"/>
                </a:pPr>
                <a:r>
                  <a:rPr lang="en-US" dirty="0"/>
                  <a:t>What is the angular frequency in rad/sec</a:t>
                </a:r>
              </a:p>
              <a:p>
                <a:pPr marL="342900" indent="-342900">
                  <a:buAutoNum type="alphaLcParenR"/>
                </a:pPr>
                <a:r>
                  <a:rPr lang="en-US" dirty="0"/>
                  <a:t>Write an expression for </a:t>
                </a:r>
                <a:r>
                  <a:rPr lang="en-US" i="1" dirty="0" err="1"/>
                  <a:t>i</a:t>
                </a:r>
                <a:r>
                  <a:rPr lang="en-US" i="1" dirty="0"/>
                  <a:t>(t) </a:t>
                </a:r>
                <a:r>
                  <a:rPr lang="en-US" dirty="0"/>
                  <a:t>using the Cos function,</a:t>
                </a:r>
              </a:p>
              <a:p>
                <a:r>
                  <a:rPr lang="en-US" dirty="0"/>
                  <a:t>       and phase angle (</a:t>
                </a:r>
                <a14:m>
                  <m:oMath xmlns:m="http://schemas.openxmlformats.org/officeDocument/2006/math">
                    <m:r>
                      <a:rPr lang="en-US" i="1" smtClean="0">
                        <a:latin typeface="Cambria Math" panose="02040503050406030204" pitchFamily="18" charset="0"/>
                        <a:ea typeface="Cambria Math" panose="02040503050406030204" pitchFamily="18" charset="0"/>
                      </a:rPr>
                      <m:t>𝜙</m:t>
                    </m:r>
                  </m:oMath>
                </a14:m>
                <a:r>
                  <a:rPr lang="en-US" dirty="0"/>
                  <a:t> ) in degrees</a:t>
                </a:r>
              </a:p>
              <a:p>
                <a:r>
                  <a:rPr lang="en-US" dirty="0"/>
                  <a:t>d)  What is the </a:t>
                </a:r>
                <a:r>
                  <a:rPr lang="en-US" dirty="0" err="1"/>
                  <a:t>rms</a:t>
                </a:r>
                <a:r>
                  <a:rPr lang="en-US" dirty="0"/>
                  <a:t> value of the current</a:t>
                </a:r>
              </a:p>
            </p:txBody>
          </p:sp>
        </mc:Choice>
        <mc:Fallback xmlns="">
          <p:sp>
            <p:nvSpPr>
              <p:cNvPr id="3" name="TextBox 2">
                <a:extLst>
                  <a:ext uri="{FF2B5EF4-FFF2-40B4-BE49-F238E27FC236}">
                    <a16:creationId xmlns:a16="http://schemas.microsoft.com/office/drawing/2014/main" id="{DBDC872B-235B-B44D-8E29-3B8217F6304E}"/>
                  </a:ext>
                </a:extLst>
              </p:cNvPr>
              <p:cNvSpPr txBox="1">
                <a:spLocks noRot="1" noChangeAspect="1" noMove="1" noResize="1" noEditPoints="1" noAdjustHandles="1" noChangeArrowheads="1" noChangeShapeType="1" noTextEdit="1"/>
              </p:cNvSpPr>
              <p:nvPr/>
            </p:nvSpPr>
            <p:spPr>
              <a:xfrm>
                <a:off x="927653" y="1948069"/>
                <a:ext cx="5235985" cy="2585323"/>
              </a:xfrm>
              <a:prstGeom prst="rect">
                <a:avLst/>
              </a:prstGeom>
              <a:blipFill>
                <a:blip r:embed="rId2"/>
                <a:stretch>
                  <a:fillRect l="-726" t="-980"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4B94C0-4965-984A-B864-C6E75965E4AB}"/>
                  </a:ext>
                </a:extLst>
              </p:cNvPr>
              <p:cNvSpPr txBox="1"/>
              <p:nvPr/>
            </p:nvSpPr>
            <p:spPr>
              <a:xfrm>
                <a:off x="6911016" y="1954696"/>
                <a:ext cx="3974614" cy="2308324"/>
              </a:xfrm>
              <a:prstGeom prst="rect">
                <a:avLst/>
              </a:prstGeom>
              <a:noFill/>
            </p:spPr>
            <p:txBody>
              <a:bodyPr wrap="none" rtlCol="0">
                <a:spAutoFit/>
              </a:bodyPr>
              <a:lstStyle/>
              <a:p>
                <a:r>
                  <a:rPr lang="en-US" dirty="0"/>
                  <a:t>9.2</a:t>
                </a:r>
              </a:p>
              <a:p>
                <a:r>
                  <a:rPr lang="en-US" dirty="0"/>
                  <a:t>A sinusoidal voltage is: </a:t>
                </a:r>
              </a:p>
              <a:p>
                <a:r>
                  <a:rPr lang="en-US" dirty="0"/>
                  <a:t> </a:t>
                </a:r>
                <a14:m>
                  <m:oMath xmlns:m="http://schemas.openxmlformats.org/officeDocument/2006/math">
                    <m:r>
                      <a:rPr lang="en-US" i="1" smtClean="0">
                        <a:solidFill>
                          <a:srgbClr val="FF0000"/>
                        </a:solidFill>
                        <a:latin typeface="Cambria Math" panose="02040503050406030204" pitchFamily="18" charset="0"/>
                      </a:rPr>
                      <m:t>𝑣</m:t>
                    </m:r>
                    <m:r>
                      <a:rPr lang="en-US" i="1" smtClean="0">
                        <a:solidFill>
                          <a:srgbClr val="FF0000"/>
                        </a:solidFill>
                        <a:latin typeface="Cambria Math" panose="02040503050406030204" pitchFamily="18" charset="0"/>
                      </a:rPr>
                      <m:t> </m:t>
                    </m:r>
                  </m:oMath>
                </a14:m>
                <a:r>
                  <a:rPr lang="pt" dirty="0">
                    <a:solidFill>
                      <a:srgbClr val="FF0000"/>
                    </a:solidFill>
                  </a:rPr>
                  <a:t>= 300 Cos(120</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π</m:t>
                    </m:r>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m:t>
                    </m:r>
                    <m:r>
                      <a:rPr lang="en-US" b="0" i="0" smtClean="0">
                        <a:solidFill>
                          <a:srgbClr val="FF0000"/>
                        </a:solidFill>
                        <a:latin typeface="Cambria Math" panose="02040503050406030204" pitchFamily="18" charset="0"/>
                      </a:rPr>
                      <m:t>30</m:t>
                    </m:r>
                    <m:r>
                      <a:rPr lang="en-US" b="0" i="1" smtClean="0">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 Volts</a:t>
                </a:r>
              </a:p>
              <a:p>
                <a:endParaRPr lang="en-US" dirty="0">
                  <a:solidFill>
                    <a:srgbClr val="FF0000"/>
                  </a:solidFill>
                </a:endParaRPr>
              </a:p>
              <a:p>
                <a:pPr marL="342900" indent="-342900">
                  <a:buAutoNum type="alphaLcParenR"/>
                </a:pPr>
                <a:r>
                  <a:rPr lang="en-US" dirty="0"/>
                  <a:t>What if the Period in </a:t>
                </a:r>
                <a:r>
                  <a:rPr lang="en-US" dirty="0" err="1"/>
                  <a:t>mS</a:t>
                </a:r>
                <a:endParaRPr lang="en-US" dirty="0"/>
              </a:p>
              <a:p>
                <a:pPr marL="342900" indent="-342900">
                  <a:buAutoNum type="alphaLcParenR"/>
                </a:pPr>
                <a:r>
                  <a:rPr lang="en-US" dirty="0"/>
                  <a:t>What is the </a:t>
                </a:r>
                <a:r>
                  <a:rPr lang="en-US" dirty="0" err="1"/>
                  <a:t>freq</a:t>
                </a:r>
                <a:r>
                  <a:rPr lang="en-US" dirty="0"/>
                  <a:t> in Hz</a:t>
                </a:r>
              </a:p>
              <a:p>
                <a:pPr marL="342900" indent="-342900">
                  <a:buAutoNum type="alphaLcParenR"/>
                </a:pPr>
                <a:r>
                  <a:rPr lang="en-US" dirty="0"/>
                  <a:t>What is the mag of v at t=2.778 s</a:t>
                </a:r>
              </a:p>
              <a:p>
                <a:r>
                  <a:rPr lang="en-US" dirty="0"/>
                  <a:t>d)    What is the </a:t>
                </a:r>
                <a:r>
                  <a:rPr lang="en-US" dirty="0" err="1"/>
                  <a:t>rms</a:t>
                </a:r>
                <a:r>
                  <a:rPr lang="en-US" dirty="0"/>
                  <a:t> value of the voltage</a:t>
                </a:r>
              </a:p>
            </p:txBody>
          </p:sp>
        </mc:Choice>
        <mc:Fallback xmlns="">
          <p:sp>
            <p:nvSpPr>
              <p:cNvPr id="6" name="TextBox 5">
                <a:extLst>
                  <a:ext uri="{FF2B5EF4-FFF2-40B4-BE49-F238E27FC236}">
                    <a16:creationId xmlns:a16="http://schemas.microsoft.com/office/drawing/2014/main" id="{CB4B94C0-4965-984A-B864-C6E75965E4AB}"/>
                  </a:ext>
                </a:extLst>
              </p:cNvPr>
              <p:cNvSpPr txBox="1">
                <a:spLocks noRot="1" noChangeAspect="1" noMove="1" noResize="1" noEditPoints="1" noAdjustHandles="1" noChangeArrowheads="1" noChangeShapeType="1" noTextEdit="1"/>
              </p:cNvSpPr>
              <p:nvPr/>
            </p:nvSpPr>
            <p:spPr>
              <a:xfrm>
                <a:off x="6911016" y="1954696"/>
                <a:ext cx="3974614" cy="2308324"/>
              </a:xfrm>
              <a:prstGeom prst="rect">
                <a:avLst/>
              </a:prstGeom>
              <a:blipFill>
                <a:blip r:embed="rId3"/>
                <a:stretch>
                  <a:fillRect l="-955" t="-1093" r="-318" b="-2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5BB6E9-DB6A-9B43-88D0-F94820C41975}"/>
                  </a:ext>
                </a:extLst>
              </p:cNvPr>
              <p:cNvSpPr txBox="1"/>
              <p:nvPr/>
            </p:nvSpPr>
            <p:spPr>
              <a:xfrm>
                <a:off x="997224" y="5044726"/>
                <a:ext cx="5264583" cy="1200329"/>
              </a:xfrm>
              <a:prstGeom prst="rect">
                <a:avLst/>
              </a:prstGeom>
              <a:noFill/>
            </p:spPr>
            <p:txBody>
              <a:bodyPr wrap="none" rtlCol="0">
                <a:spAutoFit/>
              </a:bodyPr>
              <a:lstStyle/>
              <a:p>
                <a:r>
                  <a:rPr lang="en-US" dirty="0"/>
                  <a:t>9.3</a:t>
                </a:r>
              </a:p>
              <a:p>
                <a:r>
                  <a:rPr lang="en-US" dirty="0">
                    <a:solidFill>
                      <a:srgbClr val="FF0000"/>
                    </a:solidFill>
                  </a:rPr>
                  <a:t>Sin(ω</a:t>
                </a:r>
                <a:r>
                  <a:rPr lang="en-US" i="1" dirty="0">
                    <a:solidFill>
                      <a:srgbClr val="FF0000"/>
                    </a:solidFill>
                  </a:rPr>
                  <a:t>t</a:t>
                </a:r>
                <a:r>
                  <a:rPr lang="en-US" dirty="0">
                    <a:solidFill>
                      <a:srgbClr val="FF0000"/>
                    </a:solidFill>
                  </a:rPr>
                  <a:t>+30</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 </m:t>
                    </m:r>
                  </m:oMath>
                </a14:m>
                <a:r>
                  <a:rPr lang="pt" dirty="0">
                    <a:solidFill>
                      <a:srgbClr val="FF0000"/>
                    </a:solidFill>
                  </a:rPr>
                  <a:t>= Cos(</a:t>
                </a:r>
                <a:r>
                  <a:rPr lang="en-US" dirty="0">
                    <a:solidFill>
                      <a:srgbClr val="FF0000"/>
                    </a:solidFill>
                  </a:rPr>
                  <a:t>ω</a:t>
                </a:r>
                <a14:m>
                  <m:oMath xmlns:m="http://schemas.openxmlformats.org/officeDocument/2006/math">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+30</m:t>
                    </m:r>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 −90</m:t>
                    </m:r>
                    <m:r>
                      <a:rPr lang="en-US" i="1">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 (</a:t>
                </a:r>
                <a:r>
                  <a:rPr lang="pt" dirty="0" err="1">
                    <a:solidFill>
                      <a:srgbClr val="FF0000"/>
                    </a:solidFill>
                  </a:rPr>
                  <a:t>Very</a:t>
                </a:r>
                <a:r>
                  <a:rPr lang="pt" dirty="0">
                    <a:solidFill>
                      <a:srgbClr val="FF0000"/>
                    </a:solidFill>
                  </a:rPr>
                  <a:t> </a:t>
                </a:r>
                <a:r>
                  <a:rPr lang="pt" dirty="0" err="1">
                    <a:solidFill>
                      <a:srgbClr val="FF0000"/>
                    </a:solidFill>
                  </a:rPr>
                  <a:t>Important</a:t>
                </a:r>
                <a:r>
                  <a:rPr lang="pt" dirty="0">
                    <a:solidFill>
                      <a:srgbClr val="FF0000"/>
                    </a:solidFill>
                  </a:rPr>
                  <a:t>!) </a:t>
                </a:r>
              </a:p>
              <a:p>
                <a:r>
                  <a:rPr lang="pt" dirty="0">
                    <a:solidFill>
                      <a:srgbClr val="FF0000"/>
                    </a:solidFill>
                  </a:rPr>
                  <a:t>	     = Cos(</a:t>
                </a:r>
                <a:r>
                  <a:rPr lang="en-US" dirty="0">
                    <a:solidFill>
                      <a:srgbClr val="FF0000"/>
                    </a:solidFill>
                  </a:rPr>
                  <a:t>ω</a:t>
                </a:r>
                <a:r>
                  <a:rPr lang="pt" i="1" dirty="0">
                    <a:solidFill>
                      <a:srgbClr val="FF0000"/>
                    </a:solidFill>
                  </a:rPr>
                  <a:t>t</a:t>
                </a:r>
                <a:r>
                  <a:rPr lang="pt" dirty="0">
                    <a:solidFill>
                      <a:srgbClr val="FF0000"/>
                    </a:solidFill>
                  </a:rPr>
                  <a:t> – 60</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a:t>
                </a:r>
                <a:endParaRPr lang="en-US" dirty="0">
                  <a:solidFill>
                    <a:srgbClr val="FF0000"/>
                  </a:solidFill>
                </a:endParaRPr>
              </a:p>
              <a:p>
                <a:endParaRPr lang="en-US" dirty="0"/>
              </a:p>
            </p:txBody>
          </p:sp>
        </mc:Choice>
        <mc:Fallback xmlns="">
          <p:sp>
            <p:nvSpPr>
              <p:cNvPr id="8" name="TextBox 7">
                <a:extLst>
                  <a:ext uri="{FF2B5EF4-FFF2-40B4-BE49-F238E27FC236}">
                    <a16:creationId xmlns:a16="http://schemas.microsoft.com/office/drawing/2014/main" id="{245BB6E9-DB6A-9B43-88D0-F94820C41975}"/>
                  </a:ext>
                </a:extLst>
              </p:cNvPr>
              <p:cNvSpPr txBox="1">
                <a:spLocks noRot="1" noChangeAspect="1" noMove="1" noResize="1" noEditPoints="1" noAdjustHandles="1" noChangeArrowheads="1" noChangeShapeType="1" noTextEdit="1"/>
              </p:cNvSpPr>
              <p:nvPr/>
            </p:nvSpPr>
            <p:spPr>
              <a:xfrm>
                <a:off x="997224" y="5044726"/>
                <a:ext cx="5264583" cy="1200329"/>
              </a:xfrm>
              <a:prstGeom prst="rect">
                <a:avLst/>
              </a:prstGeom>
              <a:blipFill>
                <a:blip r:embed="rId4"/>
                <a:stretch>
                  <a:fillRect l="-964" t="-1042"/>
                </a:stretch>
              </a:blipFill>
            </p:spPr>
            <p:txBody>
              <a:bodyPr/>
              <a:lstStyle/>
              <a:p>
                <a:r>
                  <a:rPr lang="en-US">
                    <a:noFill/>
                  </a:rPr>
                  <a:t> </a:t>
                </a:r>
              </a:p>
            </p:txBody>
          </p:sp>
        </mc:Fallback>
      </mc:AlternateContent>
      <p:pic>
        <p:nvPicPr>
          <p:cNvPr id="9" name="Picture 2" descr="A graph plots a periodical triangular current.The X-axis plots time t, marking minus T over 2 and minus T over 4 to the left of the origin, and T over 4, T over 2, 3T over 4, and T to the right of the origin. The Y-axis plots current i, marking minus I sub p and I sub p on either side of the origin. The graph shows a triangular pulse with a frequency of T over 2 passing through the origin and moving on either side of the x-axis, peaking at y = I sub p and y = minus I sub p.">
            <a:extLst>
              <a:ext uri="{FF2B5EF4-FFF2-40B4-BE49-F238E27FC236}">
                <a16:creationId xmlns:a16="http://schemas.microsoft.com/office/drawing/2014/main" id="{A43FD80E-C926-5D4D-B624-78456D6EB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897" y="4595454"/>
            <a:ext cx="3045823" cy="1673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0F3FED-67FB-A84F-869B-777D092C13E2}"/>
                  </a:ext>
                </a:extLst>
              </p:cNvPr>
              <p:cNvSpPr txBox="1"/>
              <p:nvPr/>
            </p:nvSpPr>
            <p:spPr>
              <a:xfrm>
                <a:off x="6884206" y="5276890"/>
                <a:ext cx="1570682" cy="659027"/>
              </a:xfrm>
              <a:prstGeom prst="rect">
                <a:avLst/>
              </a:prstGeom>
              <a:noFill/>
            </p:spPr>
            <p:txBody>
              <a:bodyPr wrap="square" rtlCol="0">
                <a:spAutoFit/>
              </a:bodyPr>
              <a:lstStyle/>
              <a:p>
                <a14:m>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 </m:t>
                        </m:r>
                        <m:r>
                          <a:rPr lang="en-US" sz="2400" b="0" i="1" smtClean="0">
                            <a:latin typeface="Cambria Math" panose="02040503050406030204" pitchFamily="18" charset="0"/>
                          </a:rPr>
                          <m:t>𝐼</m:t>
                        </m:r>
                      </m:e>
                      <m:sub>
                        <m:r>
                          <a:rPr lang="en-US" sz="2400" b="0" i="1" smtClean="0">
                            <a:latin typeface="Cambria Math" panose="02040503050406030204" pitchFamily="18" charset="0"/>
                          </a:rPr>
                          <m:t>𝑟𝑚𝑠</m:t>
                        </m:r>
                      </m:sub>
                    </m:sSub>
                  </m:oMath>
                </a14:m>
                <a:r>
                  <a:rPr lang="pt" sz="2400" dirty="0">
                    <a:solidFill>
                      <a:schemeClr val="tx1"/>
                    </a:solidFill>
                  </a:rPr>
                  <a:t>= </a:t>
                </a:r>
                <a14:m>
                  <m:oMath xmlns:m="http://schemas.openxmlformats.org/officeDocument/2006/math">
                    <m:f>
                      <m:fPr>
                        <m:ctrlPr>
                          <a:rPr lang="pt" sz="2400" i="1" smtClean="0">
                            <a:solidFill>
                              <a:schemeClr val="tx1"/>
                            </a:solidFill>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b="0" i="1" smtClean="0">
                                <a:latin typeface="Cambria Math" panose="02040503050406030204" pitchFamily="18" charset="0"/>
                              </a:rPr>
                              <m:t>𝐼</m:t>
                            </m:r>
                          </m:e>
                          <m:sub>
                            <m:r>
                              <a:rPr lang="en-US" sz="2400" b="0" i="1" smtClean="0">
                                <a:latin typeface="Cambria Math" panose="02040503050406030204" pitchFamily="18" charset="0"/>
                              </a:rPr>
                              <m:t>𝑝</m:t>
                            </m:r>
                          </m:sub>
                        </m:sSub>
                      </m:num>
                      <m:den>
                        <m:rad>
                          <m:radPr>
                            <m:degHide m:val="on"/>
                            <m:ctrlPr>
                              <a:rPr lang="pt"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3</m:t>
                            </m:r>
                          </m:e>
                        </m:rad>
                      </m:den>
                    </m:f>
                  </m:oMath>
                </a14:m>
                <a:endParaRPr lang="en-US" sz="2400" dirty="0">
                  <a:solidFill>
                    <a:srgbClr val="00B0F0"/>
                  </a:solidFill>
                </a:endParaRPr>
              </a:p>
            </p:txBody>
          </p:sp>
        </mc:Choice>
        <mc:Fallback xmlns="">
          <p:sp>
            <p:nvSpPr>
              <p:cNvPr id="10" name="TextBox 9">
                <a:extLst>
                  <a:ext uri="{FF2B5EF4-FFF2-40B4-BE49-F238E27FC236}">
                    <a16:creationId xmlns:a16="http://schemas.microsoft.com/office/drawing/2014/main" id="{950F3FED-67FB-A84F-869B-777D092C13E2}"/>
                  </a:ext>
                </a:extLst>
              </p:cNvPr>
              <p:cNvSpPr txBox="1">
                <a:spLocks noRot="1" noChangeAspect="1" noMove="1" noResize="1" noEditPoints="1" noAdjustHandles="1" noChangeArrowheads="1" noChangeShapeType="1" noTextEdit="1"/>
              </p:cNvSpPr>
              <p:nvPr/>
            </p:nvSpPr>
            <p:spPr>
              <a:xfrm>
                <a:off x="6884206" y="5276890"/>
                <a:ext cx="1570682" cy="659027"/>
              </a:xfrm>
              <a:prstGeom prst="rect">
                <a:avLst/>
              </a:prstGeom>
              <a:blipFill>
                <a:blip r:embed="rId6"/>
                <a:stretch>
                  <a:fillRect l="-3200" t="-1923" b="-384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6E4F19C-26ED-BB44-AA29-F59F386C6EE3}"/>
              </a:ext>
            </a:extLst>
          </p:cNvPr>
          <p:cNvSpPr txBox="1"/>
          <p:nvPr/>
        </p:nvSpPr>
        <p:spPr>
          <a:xfrm>
            <a:off x="6970646" y="5073480"/>
            <a:ext cx="476412" cy="369332"/>
          </a:xfrm>
          <a:prstGeom prst="rect">
            <a:avLst/>
          </a:prstGeom>
          <a:noFill/>
        </p:spPr>
        <p:txBody>
          <a:bodyPr wrap="none" rtlCol="0">
            <a:spAutoFit/>
          </a:bodyPr>
          <a:lstStyle/>
          <a:p>
            <a:r>
              <a:rPr lang="en-US" dirty="0"/>
              <a:t>9.4</a:t>
            </a:r>
          </a:p>
        </p:txBody>
      </p:sp>
      <p:sp>
        <p:nvSpPr>
          <p:cNvPr id="4" name="Slide Number Placeholder 3">
            <a:extLst>
              <a:ext uri="{FF2B5EF4-FFF2-40B4-BE49-F238E27FC236}">
                <a16:creationId xmlns:a16="http://schemas.microsoft.com/office/drawing/2014/main" id="{E2246DF5-8AE8-844F-B487-9F8132953FE5}"/>
              </a:ext>
            </a:extLst>
          </p:cNvPr>
          <p:cNvSpPr>
            <a:spLocks noGrp="1"/>
          </p:cNvSpPr>
          <p:nvPr>
            <p:ph type="sldNum" sz="quarter" idx="12"/>
          </p:nvPr>
        </p:nvSpPr>
        <p:spPr/>
        <p:txBody>
          <a:bodyPr/>
          <a:lstStyle/>
          <a:p>
            <a:fld id="{F33FCB0E-AFE6-8F4B-B9EB-BD4C96BB7C7B}" type="slidenum">
              <a:rPr lang="en-US" smtClean="0"/>
              <a:t>11</a:t>
            </a:fld>
            <a:endParaRPr lang="en-US"/>
          </a:p>
        </p:txBody>
      </p:sp>
    </p:spTree>
    <p:extLst>
      <p:ext uri="{BB962C8B-B14F-4D97-AF65-F5344CB8AC3E}">
        <p14:creationId xmlns:p14="http://schemas.microsoft.com/office/powerpoint/2010/main" val="320260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9.2 The Sinusoidal Response</a:t>
            </a:r>
          </a:p>
        </p:txBody>
      </p:sp>
      <p:sp>
        <p:nvSpPr>
          <p:cNvPr id="6" name="Title 3">
            <a:extLst>
              <a:ext uri="{FF2B5EF4-FFF2-40B4-BE49-F238E27FC236}">
                <a16:creationId xmlns:a16="http://schemas.microsoft.com/office/drawing/2014/main" id="{251013D0-A0DC-E844-A111-143366921F9F}"/>
              </a:ext>
            </a:extLst>
          </p:cNvPr>
          <p:cNvSpPr txBox="1">
            <a:spLocks/>
          </p:cNvSpPr>
          <p:nvPr/>
        </p:nvSpPr>
        <p:spPr>
          <a:xfrm>
            <a:off x="6659551" y="2161617"/>
            <a:ext cx="5426765" cy="1097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Figure 9.5: An </a:t>
            </a:r>
            <a:r>
              <a:rPr lang="en-US" sz="2800" i="1" dirty="0"/>
              <a:t>RL </a:t>
            </a:r>
            <a:r>
              <a:rPr lang="en-US" sz="2800" dirty="0"/>
              <a:t>circuit excited by a sinusoidal voltage source.</a:t>
            </a:r>
          </a:p>
        </p:txBody>
      </p:sp>
      <p:pic>
        <p:nvPicPr>
          <p:cNvPr id="7" name="Picture 2" descr="A drawing shows an RL circuit excited by a sinusoidal voltage source.&#10;The Circuit shows an independent voltage source V sub s on the left wire, switch t = 0 and resistor R with a rightward current i of t on the top wire, and inductor L on the right wire.">
            <a:extLst>
              <a:ext uri="{FF2B5EF4-FFF2-40B4-BE49-F238E27FC236}">
                <a16:creationId xmlns:a16="http://schemas.microsoft.com/office/drawing/2014/main" id="{6861E44E-AB14-0442-A5BA-2543BF6F6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785" y="3074836"/>
            <a:ext cx="5057554" cy="2660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4E863A-81C2-804F-AEA4-16DDF9BD4382}"/>
                  </a:ext>
                </a:extLst>
              </p:cNvPr>
              <p:cNvSpPr txBox="1"/>
              <p:nvPr/>
            </p:nvSpPr>
            <p:spPr>
              <a:xfrm>
                <a:off x="560069" y="2327190"/>
                <a:ext cx="4531155" cy="461665"/>
              </a:xfrm>
              <a:prstGeom prst="rect">
                <a:avLst/>
              </a:prstGeom>
              <a:noFill/>
            </p:spPr>
            <p:txBody>
              <a:bodyPr wrap="square" rtlCol="0">
                <a:spAutoFit/>
              </a:bodyPr>
              <a:lstStyle/>
              <a:p>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𝐼𝑁𝑃𝑈𝑇</m:t>
                        </m:r>
                        <m:r>
                          <a:rPr lang="en-US" sz="2400" b="0" i="1" dirty="0" smtClean="0">
                            <a:solidFill>
                              <a:srgbClr val="0070C0"/>
                            </a:solidFill>
                            <a:latin typeface="Cambria Math" panose="02040503050406030204" pitchFamily="18" charset="0"/>
                          </a:rPr>
                          <m:t>:          </m:t>
                        </m:r>
                        <m:r>
                          <a:rPr lang="en-US" sz="2400" b="0" i="1" dirty="0" smtClean="0">
                            <a:solidFill>
                              <a:schemeClr val="tx1"/>
                            </a:solidFill>
                            <a:latin typeface="Cambria Math" panose="02040503050406030204" pitchFamily="18" charset="0"/>
                          </a:rPr>
                          <m:t>𝑣</m:t>
                        </m:r>
                      </m:e>
                      <m:sub>
                        <m:r>
                          <a:rPr lang="en-US" sz="2400" b="0" i="1" dirty="0" smtClean="0">
                            <a:solidFill>
                              <a:schemeClr val="tx1"/>
                            </a:solidFill>
                            <a:latin typeface="Cambria Math" panose="02040503050406030204" pitchFamily="18" charset="0"/>
                          </a:rPr>
                          <m:t>𝑠</m:t>
                        </m:r>
                      </m:sub>
                    </m:sSub>
                    <m:r>
                      <a:rPr lang="en-US" sz="240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 </m:t>
                    </m:r>
                  </m:oMath>
                </a14:m>
                <a:r>
                  <a:rPr lang="pt" sz="2400" dirty="0">
                    <a:solidFill>
                      <a:schemeClr val="tx1"/>
                    </a:solidFill>
                  </a:rPr>
                  <a:t>=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𝜙</m:t>
                    </m:r>
                  </m:oMath>
                </a14:m>
                <a:r>
                  <a:rPr lang="pt" sz="2400" dirty="0">
                    <a:solidFill>
                      <a:schemeClr val="tx1"/>
                    </a:solidFill>
                  </a:rPr>
                  <a:t>)</a:t>
                </a:r>
                <a:endParaRPr lang="en-US" sz="2400" dirty="0">
                  <a:solidFill>
                    <a:srgbClr val="00B0F0"/>
                  </a:solidFill>
                </a:endParaRPr>
              </a:p>
            </p:txBody>
          </p:sp>
        </mc:Choice>
        <mc:Fallback xmlns="">
          <p:sp>
            <p:nvSpPr>
              <p:cNvPr id="5" name="TextBox 4">
                <a:extLst>
                  <a:ext uri="{FF2B5EF4-FFF2-40B4-BE49-F238E27FC236}">
                    <a16:creationId xmlns:a16="http://schemas.microsoft.com/office/drawing/2014/main" id="{244E863A-81C2-804F-AEA4-16DDF9BD4382}"/>
                  </a:ext>
                </a:extLst>
              </p:cNvPr>
              <p:cNvSpPr txBox="1">
                <a:spLocks noRot="1" noChangeAspect="1" noMove="1" noResize="1" noEditPoints="1" noAdjustHandles="1" noChangeArrowheads="1" noChangeShapeType="1" noTextEdit="1"/>
              </p:cNvSpPr>
              <p:nvPr/>
            </p:nvSpPr>
            <p:spPr>
              <a:xfrm>
                <a:off x="560069" y="2327190"/>
                <a:ext cx="4531155" cy="461665"/>
              </a:xfrm>
              <a:prstGeom prst="rect">
                <a:avLst/>
              </a:prstGeom>
              <a:blipFill>
                <a:blip r:embed="rId3"/>
                <a:stretch>
                  <a:fillRect t="-5263" r="-195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490D23-F05E-B748-9343-2AC5AD7F2853}"/>
                  </a:ext>
                </a:extLst>
              </p:cNvPr>
              <p:cNvSpPr txBox="1"/>
              <p:nvPr/>
            </p:nvSpPr>
            <p:spPr>
              <a:xfrm>
                <a:off x="651510" y="2948220"/>
                <a:ext cx="4606290" cy="629660"/>
              </a:xfrm>
              <a:prstGeom prst="rect">
                <a:avLst/>
              </a:prstGeom>
              <a:noFill/>
            </p:spPr>
            <p:txBody>
              <a:bodyPr wrap="square" rtlCol="0">
                <a:spAutoFit/>
              </a:bodyPr>
              <a:lstStyle/>
              <a:p>
                <a:r>
                  <a:rPr lang="en-US" sz="2400" i="1" dirty="0">
                    <a:solidFill>
                      <a:srgbClr val="0070C0"/>
                    </a:solidFill>
                  </a:rPr>
                  <a:t>Diff </a:t>
                </a:r>
                <a:r>
                  <a:rPr lang="en-US" sz="2400" i="1" dirty="0" err="1">
                    <a:solidFill>
                      <a:srgbClr val="0070C0"/>
                    </a:solidFill>
                  </a:rPr>
                  <a:t>Eq</a:t>
                </a:r>
                <a:r>
                  <a:rPr lang="en-US" sz="2400" dirty="0">
                    <a:solidFill>
                      <a:srgbClr val="0070C0"/>
                    </a:solidFill>
                  </a:rPr>
                  <a:t>:  </a:t>
                </a:r>
                <a:r>
                  <a:rPr lang="en-US" sz="2400" i="1" dirty="0">
                    <a:solidFill>
                      <a:schemeClr val="tx1"/>
                    </a:solidFill>
                  </a:rPr>
                  <a:t>L</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𝑑𝑖</m:t>
                        </m:r>
                      </m:num>
                      <m:den>
                        <m:r>
                          <a:rPr lang="en-US" sz="2400" b="0" i="1" smtClean="0">
                            <a:solidFill>
                              <a:schemeClr val="tx1"/>
                            </a:solidFill>
                            <a:latin typeface="Cambria Math" panose="02040503050406030204" pitchFamily="18" charset="0"/>
                          </a:rPr>
                          <m:t>𝑑𝑡</m:t>
                        </m:r>
                      </m:den>
                    </m:f>
                    <m:r>
                      <a:rPr lang="en-US" sz="2400" i="1" smtClean="0">
                        <a:solidFill>
                          <a:schemeClr val="tx1"/>
                        </a:solidFill>
                        <a:latin typeface="Cambria Math" panose="02040503050406030204" pitchFamily="18" charset="0"/>
                      </a:rPr>
                      <m:t> </m:t>
                    </m:r>
                  </m:oMath>
                </a14:m>
                <a:r>
                  <a:rPr lang="pt" sz="2400" i="1" dirty="0">
                    <a:solidFill>
                      <a:schemeClr val="tx1"/>
                    </a:solidFill>
                  </a:rPr>
                  <a:t>+ </a:t>
                </a:r>
                <a:r>
                  <a:rPr lang="pt" sz="2400" i="1" dirty="0" err="1">
                    <a:solidFill>
                      <a:schemeClr val="tx1"/>
                    </a:solidFill>
                  </a:rPr>
                  <a:t>iR</a:t>
                </a:r>
                <a:r>
                  <a:rPr lang="pt" sz="2400" i="1" dirty="0">
                    <a:solidFill>
                      <a:schemeClr val="tx1"/>
                    </a:solidFill>
                  </a:rPr>
                  <a:t>  </a:t>
                </a:r>
                <a:r>
                  <a:rPr lang="pt" sz="2400" dirty="0">
                    <a:solidFill>
                      <a:schemeClr val="tx1"/>
                    </a:solidFill>
                  </a:rPr>
                  <a:t>=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𝜙</m:t>
                    </m:r>
                  </m:oMath>
                </a14:m>
                <a:r>
                  <a:rPr lang="pt" sz="2400" dirty="0">
                    <a:solidFill>
                      <a:schemeClr val="tx1"/>
                    </a:solidFill>
                  </a:rPr>
                  <a:t>)</a:t>
                </a:r>
                <a:endParaRPr lang="en-US" sz="2400" dirty="0">
                  <a:solidFill>
                    <a:srgbClr val="00B0F0"/>
                  </a:solidFill>
                </a:endParaRPr>
              </a:p>
            </p:txBody>
          </p:sp>
        </mc:Choice>
        <mc:Fallback xmlns="">
          <p:sp>
            <p:nvSpPr>
              <p:cNvPr id="8" name="TextBox 7">
                <a:extLst>
                  <a:ext uri="{FF2B5EF4-FFF2-40B4-BE49-F238E27FC236}">
                    <a16:creationId xmlns:a16="http://schemas.microsoft.com/office/drawing/2014/main" id="{74490D23-F05E-B748-9343-2AC5AD7F2853}"/>
                  </a:ext>
                </a:extLst>
              </p:cNvPr>
              <p:cNvSpPr txBox="1">
                <a:spLocks noRot="1" noChangeAspect="1" noMove="1" noResize="1" noEditPoints="1" noAdjustHandles="1" noChangeArrowheads="1" noChangeShapeType="1" noTextEdit="1"/>
              </p:cNvSpPr>
              <p:nvPr/>
            </p:nvSpPr>
            <p:spPr>
              <a:xfrm>
                <a:off x="651510" y="2948220"/>
                <a:ext cx="4606290" cy="629660"/>
              </a:xfrm>
              <a:prstGeom prst="rect">
                <a:avLst/>
              </a:prstGeom>
              <a:blipFill>
                <a:blip r:embed="rId4"/>
                <a:stretch>
                  <a:fillRect l="-1923"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D28B0C-FDF4-6C43-AD1D-1018FA8A3352}"/>
                  </a:ext>
                </a:extLst>
              </p:cNvPr>
              <p:cNvSpPr txBox="1"/>
              <p:nvPr/>
            </p:nvSpPr>
            <p:spPr>
              <a:xfrm>
                <a:off x="547418" y="4297746"/>
                <a:ext cx="4710382" cy="1542858"/>
              </a:xfrm>
              <a:prstGeom prst="rect">
                <a:avLst/>
              </a:prstGeom>
              <a:noFill/>
            </p:spPr>
            <p:txBody>
              <a:bodyPr wrap="square" rtlCol="0">
                <a:spAutoFit/>
              </a:bodyPr>
              <a:lstStyle/>
              <a:p>
                <a14:m>
                  <m:oMath xmlns:m="http://schemas.openxmlformats.org/officeDocument/2006/math">
                    <m:r>
                      <a:rPr lang="en-US" sz="2400" i="1" dirty="0" smtClean="0">
                        <a:solidFill>
                          <a:schemeClr val="tx1"/>
                        </a:solidFill>
                        <a:latin typeface="Cambria Math" panose="02040503050406030204" pitchFamily="18" charset="0"/>
                      </a:rPr>
                      <m:t>𝑖</m:t>
                    </m:r>
                    <m:r>
                      <a:rPr lang="en-US" sz="2400" i="1" smtClean="0">
                        <a:solidFill>
                          <a:schemeClr val="tx1"/>
                        </a:solidFill>
                        <a:latin typeface="Cambria Math" panose="02040503050406030204" pitchFamily="18" charset="0"/>
                      </a:rPr>
                      <m:t> </m:t>
                    </m:r>
                  </m:oMath>
                </a14:m>
                <a:r>
                  <a:rPr lang="pt" sz="2400" dirty="0">
                    <a:solidFill>
                      <a:schemeClr val="tx1"/>
                    </a:solidFill>
                  </a:rPr>
                  <a:t>= </a:t>
                </a:r>
                <a14:m>
                  <m:oMath xmlns:m="http://schemas.openxmlformats.org/officeDocument/2006/math">
                    <m:f>
                      <m:fPr>
                        <m:ctrlPr>
                          <a:rPr lang="pt" sz="2400" i="1" smtClean="0">
                            <a:solidFill>
                              <a:schemeClr val="tx1"/>
                            </a:solidFill>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𝑚</m:t>
                            </m:r>
                          </m:sub>
                        </m:sSub>
                      </m:num>
                      <m:den>
                        <m:rad>
                          <m:radPr>
                            <m:degHide m:val="on"/>
                            <m:ctrlPr>
                              <a:rPr lang="pt" sz="2400" i="1" smtClean="0">
                                <a:solidFill>
                                  <a:schemeClr val="tx1"/>
                                </a:solidFill>
                                <a:latin typeface="Cambria Math" panose="02040503050406030204" pitchFamily="18" charset="0"/>
                              </a:rPr>
                            </m:ctrlPr>
                          </m:radPr>
                          <m:deg/>
                          <m:e>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b="0" i="1" smtClean="0">
                                        <a:latin typeface="Cambria Math" panose="02040503050406030204" pitchFamily="18" charset="0"/>
                                      </a:rPr>
                                      <m:t>𝑅</m:t>
                                    </m:r>
                                  </m:e>
                                  <m:sup>
                                    <m:r>
                                      <a:rPr lang="en-US" sz="2400" i="1">
                                        <a:latin typeface="Cambria Math" panose="02040503050406030204" pitchFamily="18" charset="0"/>
                                      </a:rPr>
                                      <m:t>2</m:t>
                                    </m:r>
                                  </m:sup>
                                </m:sSup>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𝜔</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2</m:t>
                                </m:r>
                              </m:sup>
                            </m:sSup>
                          </m:e>
                        </m:rad>
                      </m:den>
                    </m:f>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𝜙</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𝜃</m:t>
                    </m:r>
                  </m:oMath>
                </a14:m>
                <a:r>
                  <a:rPr lang="pt" sz="2400" dirty="0">
                    <a:solidFill>
                      <a:schemeClr val="tx1"/>
                    </a:solidFill>
                  </a:rPr>
                  <a:t>)</a:t>
                </a:r>
                <a14:m>
                  <m:oMath xmlns:m="http://schemas.openxmlformats.org/officeDocument/2006/math">
                    <m:sSup>
                      <m:sSupPr>
                        <m:ctrlPr>
                          <a:rPr lang="pt"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f>
                          <m:fPr>
                            <m:ctrlPr>
                              <a:rPr lang="pt"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𝑅</m:t>
                            </m:r>
                          </m:num>
                          <m:den>
                            <m:r>
                              <a:rPr lang="en-US" sz="2400" b="0" i="1" dirty="0" smtClean="0">
                                <a:solidFill>
                                  <a:schemeClr val="tx1"/>
                                </a:solidFill>
                                <a:latin typeface="Cambria Math" panose="02040503050406030204" pitchFamily="18" charset="0"/>
                              </a:rPr>
                              <m:t>𝐿</m:t>
                            </m:r>
                          </m:den>
                        </m:f>
                        <m:r>
                          <a:rPr lang="en-US" sz="2400" b="0" i="1" dirty="0" smtClean="0">
                            <a:solidFill>
                              <a:schemeClr val="tx1"/>
                            </a:solidFill>
                            <a:latin typeface="Cambria Math" panose="02040503050406030204" pitchFamily="18" charset="0"/>
                          </a:rPr>
                          <m:t>𝑡</m:t>
                        </m:r>
                      </m:sup>
                    </m:sSup>
                  </m:oMath>
                </a14:m>
                <a:r>
                  <a:rPr lang="pt" sz="2400" dirty="0">
                    <a:solidFill>
                      <a:schemeClr val="tx1"/>
                    </a:solidFill>
                  </a:rPr>
                  <a:t> +</a:t>
                </a:r>
              </a:p>
              <a:p>
                <a:endParaRPr lang="pt" sz="2400" dirty="0"/>
              </a:p>
              <a:p>
                <a:r>
                  <a:rPr lang="pt" sz="2400" dirty="0"/>
                  <a:t> 	</a:t>
                </a:r>
                <a14:m>
                  <m:oMath xmlns:m="http://schemas.openxmlformats.org/officeDocument/2006/math">
                    <m:f>
                      <m:fPr>
                        <m:ctrlPr>
                          <a:rPr lang="pt"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𝑚</m:t>
                            </m:r>
                          </m:sub>
                        </m:sSub>
                      </m:num>
                      <m:den>
                        <m:rad>
                          <m:radPr>
                            <m:degHide m:val="on"/>
                            <m:ctrlPr>
                              <a:rPr lang="pt" sz="2400" i="1">
                                <a:latin typeface="Cambria Math" panose="02040503050406030204" pitchFamily="18" charset="0"/>
                              </a:rPr>
                            </m:ctrlPr>
                          </m:radPr>
                          <m:deg/>
                          <m:e>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𝜔</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2</m:t>
                                </m:r>
                              </m:sup>
                            </m:sSup>
                          </m:e>
                        </m:rad>
                      </m:den>
                    </m:f>
                  </m:oMath>
                </a14:m>
                <a:r>
                  <a:rPr lang="pt" sz="2400" dirty="0"/>
                  <a:t> cos(</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oMath>
                </a14:m>
                <a:r>
                  <a:rPr lang="pt" sz="2400" dirty="0"/>
                  <a:t>)</a:t>
                </a:r>
                <a:endParaRPr lang="en-US" sz="2400" dirty="0">
                  <a:solidFill>
                    <a:srgbClr val="00B0F0"/>
                  </a:solidFill>
                </a:endParaRPr>
              </a:p>
            </p:txBody>
          </p:sp>
        </mc:Choice>
        <mc:Fallback xmlns="">
          <p:sp>
            <p:nvSpPr>
              <p:cNvPr id="9" name="TextBox 8">
                <a:extLst>
                  <a:ext uri="{FF2B5EF4-FFF2-40B4-BE49-F238E27FC236}">
                    <a16:creationId xmlns:a16="http://schemas.microsoft.com/office/drawing/2014/main" id="{D8D28B0C-FDF4-6C43-AD1D-1018FA8A3352}"/>
                  </a:ext>
                </a:extLst>
              </p:cNvPr>
              <p:cNvSpPr txBox="1">
                <a:spLocks noRot="1" noChangeAspect="1" noMove="1" noResize="1" noEditPoints="1" noAdjustHandles="1" noChangeArrowheads="1" noChangeShapeType="1" noTextEdit="1"/>
              </p:cNvSpPr>
              <p:nvPr/>
            </p:nvSpPr>
            <p:spPr>
              <a:xfrm>
                <a:off x="547418" y="4297746"/>
                <a:ext cx="4710382" cy="1542858"/>
              </a:xfrm>
              <a:prstGeom prst="rect">
                <a:avLst/>
              </a:prstGeom>
              <a:blipFill>
                <a:blip r:embed="rId5"/>
                <a:stretch>
                  <a:fillRect b="-162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51D9382-24C1-D645-B984-C9CD689418E9}"/>
              </a:ext>
            </a:extLst>
          </p:cNvPr>
          <p:cNvSpPr/>
          <p:nvPr/>
        </p:nvSpPr>
        <p:spPr>
          <a:xfrm>
            <a:off x="201166" y="3861721"/>
            <a:ext cx="1638782" cy="461665"/>
          </a:xfrm>
          <a:prstGeom prst="rect">
            <a:avLst/>
          </a:prstGeom>
        </p:spPr>
        <p:txBody>
          <a:bodyPr wrap="none">
            <a:spAutoFit/>
          </a:bodyPr>
          <a:lstStyle/>
          <a:p>
            <a:r>
              <a:rPr lang="en-US" sz="2400" i="1" dirty="0">
                <a:solidFill>
                  <a:srgbClr val="0070C0"/>
                </a:solidFill>
              </a:rPr>
              <a:t>RESPONSE</a:t>
            </a:r>
            <a:r>
              <a:rPr lang="en-US" sz="2400" dirty="0">
                <a:solidFill>
                  <a:srgbClr val="0070C0"/>
                </a:solidFill>
              </a:rPr>
              <a:t>: </a:t>
            </a:r>
            <a:endParaRPr lang="en-US" sz="2400" dirty="0"/>
          </a:p>
        </p:txBody>
      </p:sp>
      <p:sp>
        <p:nvSpPr>
          <p:cNvPr id="4" name="Slide Number Placeholder 3">
            <a:extLst>
              <a:ext uri="{FF2B5EF4-FFF2-40B4-BE49-F238E27FC236}">
                <a16:creationId xmlns:a16="http://schemas.microsoft.com/office/drawing/2014/main" id="{10F6F998-3D44-8044-8E92-A2A1939AADA4}"/>
              </a:ext>
            </a:extLst>
          </p:cNvPr>
          <p:cNvSpPr>
            <a:spLocks noGrp="1"/>
          </p:cNvSpPr>
          <p:nvPr>
            <p:ph type="sldNum" sz="quarter" idx="12"/>
          </p:nvPr>
        </p:nvSpPr>
        <p:spPr/>
        <p:txBody>
          <a:bodyPr/>
          <a:lstStyle/>
          <a:p>
            <a:fld id="{F33FCB0E-AFE6-8F4B-B9EB-BD4C96BB7C7B}" type="slidenum">
              <a:rPr lang="en-US" smtClean="0"/>
              <a:t>12</a:t>
            </a:fld>
            <a:endParaRPr lang="en-US"/>
          </a:p>
        </p:txBody>
      </p:sp>
    </p:spTree>
    <p:extLst>
      <p:ext uri="{BB962C8B-B14F-4D97-AF65-F5344CB8AC3E}">
        <p14:creationId xmlns:p14="http://schemas.microsoft.com/office/powerpoint/2010/main" val="2728793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9.2 The Sinusoidal Response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D28B0C-FDF4-6C43-AD1D-1018FA8A3352}"/>
                  </a:ext>
                </a:extLst>
              </p:cNvPr>
              <p:cNvSpPr txBox="1"/>
              <p:nvPr/>
            </p:nvSpPr>
            <p:spPr>
              <a:xfrm>
                <a:off x="718868" y="4011996"/>
                <a:ext cx="4710382" cy="2281522"/>
              </a:xfrm>
              <a:prstGeom prst="rect">
                <a:avLst/>
              </a:prstGeom>
              <a:noFill/>
              <a:ln>
                <a:solidFill>
                  <a:schemeClr val="accent1"/>
                </a:solidFill>
              </a:ln>
            </p:spPr>
            <p:txBody>
              <a:bodyPr wrap="square" rtlCol="0">
                <a:spAutoFit/>
              </a:bodyPr>
              <a:lstStyle/>
              <a:p>
                <a14:m>
                  <m:oMath xmlns:m="http://schemas.openxmlformats.org/officeDocument/2006/math">
                    <m:r>
                      <a:rPr lang="en-US" sz="2400" i="1" dirty="0" smtClean="0">
                        <a:solidFill>
                          <a:schemeClr val="tx1"/>
                        </a:solidFill>
                        <a:latin typeface="Cambria Math" panose="02040503050406030204" pitchFamily="18" charset="0"/>
                      </a:rPr>
                      <m:t>𝑖</m:t>
                    </m:r>
                    <m:r>
                      <a:rPr lang="en-US" sz="2400" i="1" smtClean="0">
                        <a:solidFill>
                          <a:schemeClr val="tx1"/>
                        </a:solidFill>
                        <a:latin typeface="Cambria Math" panose="02040503050406030204" pitchFamily="18" charset="0"/>
                      </a:rPr>
                      <m:t> </m:t>
                    </m:r>
                  </m:oMath>
                </a14:m>
                <a:r>
                  <a:rPr lang="pt" sz="2400" dirty="0">
                    <a:solidFill>
                      <a:schemeClr val="tx1"/>
                    </a:solidFill>
                  </a:rPr>
                  <a:t>= </a:t>
                </a:r>
                <a14:m>
                  <m:oMath xmlns:m="http://schemas.openxmlformats.org/officeDocument/2006/math">
                    <m:f>
                      <m:fPr>
                        <m:ctrlPr>
                          <a:rPr lang="pt" sz="2400" i="1" smtClean="0">
                            <a:solidFill>
                              <a:schemeClr val="tx1"/>
                            </a:solidFill>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𝑚</m:t>
                            </m:r>
                          </m:sub>
                        </m:sSub>
                      </m:num>
                      <m:den>
                        <m:rad>
                          <m:radPr>
                            <m:degHide m:val="on"/>
                            <m:ctrlPr>
                              <a:rPr lang="pt" sz="2400" i="1" smtClean="0">
                                <a:solidFill>
                                  <a:schemeClr val="tx1"/>
                                </a:solidFill>
                                <a:latin typeface="Cambria Math" panose="02040503050406030204" pitchFamily="18" charset="0"/>
                              </a:rPr>
                            </m:ctrlPr>
                          </m:radPr>
                          <m:deg/>
                          <m:e>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b="0" i="1" smtClean="0">
                                        <a:latin typeface="Cambria Math" panose="02040503050406030204" pitchFamily="18" charset="0"/>
                                      </a:rPr>
                                      <m:t>𝑅</m:t>
                                    </m:r>
                                  </m:e>
                                  <m:sup>
                                    <m:r>
                                      <a:rPr lang="en-US" sz="2400" i="1">
                                        <a:latin typeface="Cambria Math" panose="02040503050406030204" pitchFamily="18" charset="0"/>
                                      </a:rPr>
                                      <m:t>2</m:t>
                                    </m:r>
                                  </m:sup>
                                </m:sSup>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𝜔</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2</m:t>
                                </m:r>
                              </m:sup>
                            </m:sSup>
                          </m:e>
                        </m:rad>
                      </m:den>
                    </m:f>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𝜙</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𝜃</m:t>
                    </m:r>
                  </m:oMath>
                </a14:m>
                <a:r>
                  <a:rPr lang="pt" sz="2400" dirty="0">
                    <a:solidFill>
                      <a:schemeClr val="tx1"/>
                    </a:solidFill>
                  </a:rPr>
                  <a:t>)</a:t>
                </a:r>
                <a14:m>
                  <m:oMath xmlns:m="http://schemas.openxmlformats.org/officeDocument/2006/math">
                    <m:sSup>
                      <m:sSupPr>
                        <m:ctrlPr>
                          <a:rPr lang="pt"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𝑒</m:t>
                        </m:r>
                      </m:e>
                      <m:sup>
                        <m:r>
                          <a:rPr lang="en-US" sz="2400" b="0" i="1" dirty="0" smtClean="0">
                            <a:solidFill>
                              <a:schemeClr val="tx1"/>
                            </a:solidFill>
                            <a:latin typeface="Cambria Math" panose="02040503050406030204" pitchFamily="18" charset="0"/>
                          </a:rPr>
                          <m:t>−</m:t>
                        </m:r>
                        <m:f>
                          <m:fPr>
                            <m:ctrlPr>
                              <a:rPr lang="pt" sz="240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𝑅</m:t>
                            </m:r>
                          </m:num>
                          <m:den>
                            <m:r>
                              <a:rPr lang="en-US" sz="2400" b="0" i="1" dirty="0" smtClean="0">
                                <a:solidFill>
                                  <a:schemeClr val="tx1"/>
                                </a:solidFill>
                                <a:latin typeface="Cambria Math" panose="02040503050406030204" pitchFamily="18" charset="0"/>
                              </a:rPr>
                              <m:t>𝐿</m:t>
                            </m:r>
                          </m:den>
                        </m:f>
                        <m:r>
                          <a:rPr lang="en-US" sz="2400" b="0" i="1" dirty="0" smtClean="0">
                            <a:solidFill>
                              <a:schemeClr val="tx1"/>
                            </a:solidFill>
                            <a:latin typeface="Cambria Math" panose="02040503050406030204" pitchFamily="18" charset="0"/>
                          </a:rPr>
                          <m:t>𝑡</m:t>
                        </m:r>
                      </m:sup>
                    </m:sSup>
                  </m:oMath>
                </a14:m>
                <a:r>
                  <a:rPr lang="pt" sz="2400" dirty="0">
                    <a:solidFill>
                      <a:schemeClr val="tx1"/>
                    </a:solidFill>
                  </a:rPr>
                  <a:t> </a:t>
                </a:r>
              </a:p>
              <a:p>
                <a:endParaRPr lang="pt" sz="2400" dirty="0"/>
              </a:p>
              <a:p>
                <a:r>
                  <a:rPr lang="pt" sz="2400" dirty="0">
                    <a:solidFill>
                      <a:schemeClr val="tx1"/>
                    </a:solidFill>
                  </a:rPr>
                  <a:t>		+</a:t>
                </a:r>
              </a:p>
              <a:p>
                <a:endParaRPr lang="pt" sz="2400" dirty="0"/>
              </a:p>
              <a:p>
                <a:r>
                  <a:rPr lang="pt" sz="2400" dirty="0"/>
                  <a:t> 	</a:t>
                </a:r>
                <a14:m>
                  <m:oMath xmlns:m="http://schemas.openxmlformats.org/officeDocument/2006/math">
                    <m:f>
                      <m:fPr>
                        <m:ctrlPr>
                          <a:rPr lang="pt"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𝑚</m:t>
                            </m:r>
                          </m:sub>
                        </m:sSub>
                      </m:num>
                      <m:den>
                        <m:rad>
                          <m:radPr>
                            <m:degHide m:val="on"/>
                            <m:ctrlPr>
                              <a:rPr lang="pt" sz="2400" i="1">
                                <a:latin typeface="Cambria Math" panose="02040503050406030204" pitchFamily="18" charset="0"/>
                              </a:rPr>
                            </m:ctrlPr>
                          </m:radPr>
                          <m:deg/>
                          <m:e>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𝜔</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2</m:t>
                                </m:r>
                              </m:sup>
                            </m:sSup>
                          </m:e>
                        </m:rad>
                      </m:den>
                    </m:f>
                  </m:oMath>
                </a14:m>
                <a:r>
                  <a:rPr lang="pt" sz="2400" dirty="0"/>
                  <a:t> cos(</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oMath>
                </a14:m>
                <a:r>
                  <a:rPr lang="pt" sz="2400" dirty="0"/>
                  <a:t>)</a:t>
                </a:r>
                <a:endParaRPr lang="en-US" sz="2400" dirty="0">
                  <a:solidFill>
                    <a:srgbClr val="00B0F0"/>
                  </a:solidFill>
                </a:endParaRPr>
              </a:p>
            </p:txBody>
          </p:sp>
        </mc:Choice>
        <mc:Fallback xmlns="">
          <p:sp>
            <p:nvSpPr>
              <p:cNvPr id="9" name="TextBox 8">
                <a:extLst>
                  <a:ext uri="{FF2B5EF4-FFF2-40B4-BE49-F238E27FC236}">
                    <a16:creationId xmlns:a16="http://schemas.microsoft.com/office/drawing/2014/main" id="{D8D28B0C-FDF4-6C43-AD1D-1018FA8A3352}"/>
                  </a:ext>
                </a:extLst>
              </p:cNvPr>
              <p:cNvSpPr txBox="1">
                <a:spLocks noRot="1" noChangeAspect="1" noMove="1" noResize="1" noEditPoints="1" noAdjustHandles="1" noChangeArrowheads="1" noChangeShapeType="1" noTextEdit="1"/>
              </p:cNvSpPr>
              <p:nvPr/>
            </p:nvSpPr>
            <p:spPr>
              <a:xfrm>
                <a:off x="718868" y="4011996"/>
                <a:ext cx="4710382" cy="2281522"/>
              </a:xfrm>
              <a:prstGeom prst="rect">
                <a:avLst/>
              </a:prstGeom>
              <a:blipFill>
                <a:blip r:embed="rId2"/>
                <a:stretch>
                  <a:fillRect l="-268" t="-549"/>
                </a:stretch>
              </a:blipFill>
              <a:ln>
                <a:solidFill>
                  <a:schemeClr val="accent1"/>
                </a:solidFill>
              </a:ln>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406327D-CD77-014C-AACE-9F09E6E8C2AC}"/>
              </a:ext>
            </a:extLst>
          </p:cNvPr>
          <p:cNvPicPr>
            <a:picLocks noChangeAspect="1"/>
          </p:cNvPicPr>
          <p:nvPr/>
        </p:nvPicPr>
        <p:blipFill>
          <a:blip r:embed="rId3"/>
          <a:stretch>
            <a:fillRect/>
          </a:stretch>
        </p:blipFill>
        <p:spPr>
          <a:xfrm>
            <a:off x="6666230" y="1778000"/>
            <a:ext cx="4711700" cy="3302000"/>
          </a:xfrm>
          <a:prstGeom prst="rect">
            <a:avLst/>
          </a:prstGeom>
        </p:spPr>
      </p:pic>
      <p:cxnSp>
        <p:nvCxnSpPr>
          <p:cNvPr id="15" name="Straight Connector 14">
            <a:extLst>
              <a:ext uri="{FF2B5EF4-FFF2-40B4-BE49-F238E27FC236}">
                <a16:creationId xmlns:a16="http://schemas.microsoft.com/office/drawing/2014/main" id="{57699F36-89F5-1648-A9AC-27D1BD21EE7E}"/>
              </a:ext>
            </a:extLst>
          </p:cNvPr>
          <p:cNvCxnSpPr>
            <a:cxnSpLocks/>
          </p:cNvCxnSpPr>
          <p:nvPr/>
        </p:nvCxnSpPr>
        <p:spPr>
          <a:xfrm>
            <a:off x="6629400" y="1954530"/>
            <a:ext cx="0" cy="376047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4CC666-AD57-B947-86C2-9AC9D6D59C74}"/>
                  </a:ext>
                </a:extLst>
              </p:cNvPr>
              <p:cNvSpPr txBox="1"/>
              <p:nvPr/>
            </p:nvSpPr>
            <p:spPr>
              <a:xfrm>
                <a:off x="699818" y="2061276"/>
                <a:ext cx="4912312" cy="1631216"/>
              </a:xfrm>
              <a:prstGeom prst="rect">
                <a:avLst/>
              </a:prstGeom>
              <a:noFill/>
              <a:ln>
                <a:solidFill>
                  <a:schemeClr val="accent1"/>
                </a:solidFill>
              </a:ln>
            </p:spPr>
            <p:txBody>
              <a:bodyPr wrap="square" rtlCol="0">
                <a:spAutoFit/>
              </a:bodyPr>
              <a:lstStyle/>
              <a:p>
                <a14:m>
                  <m:oMath xmlns:m="http://schemas.openxmlformats.org/officeDocument/2006/math">
                    <m:r>
                      <a:rPr lang="en-US" sz="2000" i="1" dirty="0" smtClean="0">
                        <a:solidFill>
                          <a:srgbClr val="FF0000"/>
                        </a:solidFill>
                        <a:latin typeface="Cambria Math" panose="02040503050406030204" pitchFamily="18" charset="0"/>
                      </a:rPr>
                      <m:t>𝑖</m:t>
                    </m:r>
                    <m:r>
                      <a:rPr lang="en-US" sz="2000" i="1" smtClean="0">
                        <a:solidFill>
                          <a:srgbClr val="FF0000"/>
                        </a:solidFill>
                        <a:latin typeface="Cambria Math" panose="02040503050406030204" pitchFamily="18" charset="0"/>
                      </a:rPr>
                      <m:t> </m:t>
                    </m:r>
                  </m:oMath>
                </a14:m>
                <a:r>
                  <a:rPr lang="pt" sz="2000" dirty="0">
                    <a:solidFill>
                      <a:srgbClr val="FF0000"/>
                    </a:solidFill>
                  </a:rPr>
                  <a:t>= </a:t>
                </a:r>
                <a14:m>
                  <m:oMath xmlns:m="http://schemas.openxmlformats.org/officeDocument/2006/math">
                    <m:r>
                      <a:rPr lang="en-US" sz="2000" i="1" smtClean="0">
                        <a:solidFill>
                          <a:srgbClr val="FF0000"/>
                        </a:solidFill>
                        <a:latin typeface="Cambria Math" panose="02040503050406030204" pitchFamily="18" charset="0"/>
                      </a:rPr>
                      <m:t>𝑇</m:t>
                    </m:r>
                    <m:r>
                      <a:rPr lang="en-US" sz="2000" b="0" i="1" smtClean="0">
                        <a:solidFill>
                          <a:srgbClr val="FF0000"/>
                        </a:solidFill>
                        <a:latin typeface="Cambria Math" panose="02040503050406030204" pitchFamily="18" charset="0"/>
                      </a:rPr>
                      <m:t>𝑅𝐴𝑁𝑆𝐼𝐸𝑁𝑇</m:t>
                    </m:r>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𝑅𝐸𝑆𝑃𝑂𝑁𝑆𝐸</m:t>
                    </m:r>
                  </m:oMath>
                </a14:m>
                <a:r>
                  <a:rPr lang="pt" sz="2000" dirty="0">
                    <a:solidFill>
                      <a:srgbClr val="FF0000"/>
                    </a:solidFill>
                  </a:rPr>
                  <a:t> </a:t>
                </a:r>
              </a:p>
              <a:p>
                <a:endParaRPr lang="pt" sz="2000" dirty="0">
                  <a:solidFill>
                    <a:srgbClr val="FF0000"/>
                  </a:solidFill>
                </a:endParaRPr>
              </a:p>
              <a:p>
                <a:r>
                  <a:rPr lang="pt" sz="2000" dirty="0">
                    <a:solidFill>
                      <a:srgbClr val="FF0000"/>
                    </a:solidFill>
                  </a:rPr>
                  <a:t>		+</a:t>
                </a:r>
              </a:p>
              <a:p>
                <a:endParaRPr lang="pt" sz="2000" dirty="0">
                  <a:solidFill>
                    <a:srgbClr val="FF0000"/>
                  </a:solidFill>
                </a:endParaRPr>
              </a:p>
              <a:p>
                <a:r>
                  <a:rPr lang="pt" sz="2000" dirty="0">
                    <a:solidFill>
                      <a:srgbClr val="FF0000"/>
                    </a:solidFill>
                  </a:rPr>
                  <a:t> 	</a:t>
                </a:r>
                <a14:m>
                  <m:oMath xmlns:m="http://schemas.openxmlformats.org/officeDocument/2006/math">
                    <m:r>
                      <a:rPr lang="en-US" sz="2000" b="0" i="1" smtClean="0">
                        <a:solidFill>
                          <a:srgbClr val="FF0000"/>
                        </a:solidFill>
                        <a:latin typeface="Cambria Math" panose="02040503050406030204" pitchFamily="18" charset="0"/>
                      </a:rPr>
                      <m:t>𝑆𝑇𝐸𝐴𝐷𝑌</m:t>
                    </m:r>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𝑆𝑇𝐴𝑇𝐸</m:t>
                    </m:r>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𝑅𝐸𝑆𝑃𝑂𝑁𝑆𝐸</m:t>
                    </m:r>
                  </m:oMath>
                </a14:m>
                <a:endParaRPr lang="en-US" sz="2000" dirty="0">
                  <a:solidFill>
                    <a:srgbClr val="FF0000"/>
                  </a:solidFill>
                </a:endParaRPr>
              </a:p>
            </p:txBody>
          </p:sp>
        </mc:Choice>
        <mc:Fallback xmlns="">
          <p:sp>
            <p:nvSpPr>
              <p:cNvPr id="16" name="TextBox 15">
                <a:extLst>
                  <a:ext uri="{FF2B5EF4-FFF2-40B4-BE49-F238E27FC236}">
                    <a16:creationId xmlns:a16="http://schemas.microsoft.com/office/drawing/2014/main" id="{E64CC666-AD57-B947-86C2-9AC9D6D59C74}"/>
                  </a:ext>
                </a:extLst>
              </p:cNvPr>
              <p:cNvSpPr txBox="1">
                <a:spLocks noRot="1" noChangeAspect="1" noMove="1" noResize="1" noEditPoints="1" noAdjustHandles="1" noChangeArrowheads="1" noChangeShapeType="1" noTextEdit="1"/>
              </p:cNvSpPr>
              <p:nvPr/>
            </p:nvSpPr>
            <p:spPr>
              <a:xfrm>
                <a:off x="699818" y="2061276"/>
                <a:ext cx="4912312" cy="1631216"/>
              </a:xfrm>
              <a:prstGeom prst="rect">
                <a:avLst/>
              </a:prstGeom>
              <a:blipFill>
                <a:blip r:embed="rId4"/>
                <a:stretch>
                  <a:fillRect t="-1527" b="-2290"/>
                </a:stretch>
              </a:blipFill>
              <a:ln>
                <a:solidFill>
                  <a:schemeClr val="accent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F3364A9-1CE0-EE42-BAA6-2F0D54A0B185}"/>
              </a:ext>
            </a:extLst>
          </p:cNvPr>
          <p:cNvSpPr txBox="1"/>
          <p:nvPr/>
        </p:nvSpPr>
        <p:spPr>
          <a:xfrm>
            <a:off x="8778240" y="5166360"/>
            <a:ext cx="2247988" cy="369332"/>
          </a:xfrm>
          <a:prstGeom prst="rect">
            <a:avLst/>
          </a:prstGeom>
          <a:noFill/>
        </p:spPr>
        <p:txBody>
          <a:bodyPr wrap="none" rtlCol="0">
            <a:spAutoFit/>
          </a:bodyPr>
          <a:lstStyle/>
          <a:p>
            <a:r>
              <a:rPr lang="en-CN" dirty="0"/>
              <a:t>Steady-state response</a:t>
            </a:r>
          </a:p>
        </p:txBody>
      </p:sp>
      <p:sp>
        <p:nvSpPr>
          <p:cNvPr id="8" name="TextBox 7">
            <a:extLst>
              <a:ext uri="{FF2B5EF4-FFF2-40B4-BE49-F238E27FC236}">
                <a16:creationId xmlns:a16="http://schemas.microsoft.com/office/drawing/2014/main" id="{54896A82-30A3-3F48-A615-359EF021DB60}"/>
              </a:ext>
            </a:extLst>
          </p:cNvPr>
          <p:cNvSpPr txBox="1"/>
          <p:nvPr/>
        </p:nvSpPr>
        <p:spPr>
          <a:xfrm>
            <a:off x="6610350" y="5158740"/>
            <a:ext cx="1951047" cy="369332"/>
          </a:xfrm>
          <a:prstGeom prst="rect">
            <a:avLst/>
          </a:prstGeom>
          <a:noFill/>
        </p:spPr>
        <p:txBody>
          <a:bodyPr wrap="none" rtlCol="0">
            <a:spAutoFit/>
          </a:bodyPr>
          <a:lstStyle/>
          <a:p>
            <a:r>
              <a:rPr lang="en-CN" dirty="0"/>
              <a:t>Transient response</a:t>
            </a:r>
          </a:p>
        </p:txBody>
      </p:sp>
      <p:cxnSp>
        <p:nvCxnSpPr>
          <p:cNvPr id="5" name="Straight Connector 4">
            <a:extLst>
              <a:ext uri="{FF2B5EF4-FFF2-40B4-BE49-F238E27FC236}">
                <a16:creationId xmlns:a16="http://schemas.microsoft.com/office/drawing/2014/main" id="{5368F8EB-EFE2-8B49-A12B-87F6FF45D15C}"/>
              </a:ext>
            </a:extLst>
          </p:cNvPr>
          <p:cNvCxnSpPr/>
          <p:nvPr/>
        </p:nvCxnSpPr>
        <p:spPr>
          <a:xfrm>
            <a:off x="8492490" y="4960620"/>
            <a:ext cx="0" cy="75438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269CBEF-03F0-3E40-BA49-7782BE049A36}"/>
              </a:ext>
            </a:extLst>
          </p:cNvPr>
          <p:cNvSpPr>
            <a:spLocks noGrp="1"/>
          </p:cNvSpPr>
          <p:nvPr>
            <p:ph type="sldNum" sz="quarter" idx="12"/>
          </p:nvPr>
        </p:nvSpPr>
        <p:spPr/>
        <p:txBody>
          <a:bodyPr/>
          <a:lstStyle/>
          <a:p>
            <a:fld id="{F33FCB0E-AFE6-8F4B-B9EB-BD4C96BB7C7B}" type="slidenum">
              <a:rPr lang="en-US" smtClean="0"/>
              <a:t>13</a:t>
            </a:fld>
            <a:endParaRPr lang="en-US"/>
          </a:p>
        </p:txBody>
      </p:sp>
    </p:spTree>
    <p:extLst>
      <p:ext uri="{BB962C8B-B14F-4D97-AF65-F5344CB8AC3E}">
        <p14:creationId xmlns:p14="http://schemas.microsoft.com/office/powerpoint/2010/main" val="157294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Appendix B (Review of </a:t>
            </a:r>
            <a:r>
              <a:rPr lang="en-US" b="1" dirty="0">
                <a:solidFill>
                  <a:srgbClr val="0070C0"/>
                </a:solidFill>
              </a:rPr>
              <a:t>Complex Numbers</a:t>
            </a:r>
            <a:r>
              <a:rPr lang="en-US" dirty="0"/>
              <a: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D56B8A8-D731-7F47-A907-15E9CE4B4447}"/>
                  </a:ext>
                </a:extLst>
              </p:cNvPr>
              <p:cNvSpPr/>
              <p:nvPr/>
            </p:nvSpPr>
            <p:spPr>
              <a:xfrm>
                <a:off x="2499360" y="2505670"/>
                <a:ext cx="6096000" cy="3416320"/>
              </a:xfrm>
              <a:prstGeom prst="rect">
                <a:avLst/>
              </a:prstGeom>
            </p:spPr>
            <p:txBody>
              <a:bodyPr>
                <a:spAutoFit/>
              </a:bodyPr>
              <a:lstStyle/>
              <a:p>
                <a:r>
                  <a:rPr lang="en-US" sz="2400" dirty="0">
                    <a:solidFill>
                      <a:srgbClr val="202122"/>
                    </a:solidFill>
                    <a:latin typeface="Arial" panose="020B0604020202020204" pitchFamily="34" charset="0"/>
                  </a:rPr>
                  <a:t>A complex number is a number of the form </a:t>
                </a:r>
                <a:r>
                  <a:rPr lang="en-US" sz="2400" dirty="0">
                    <a:solidFill>
                      <a:srgbClr val="FF0000"/>
                    </a:solidFill>
                    <a:latin typeface="Nimbus Roman No9 L"/>
                  </a:rPr>
                  <a:t>a + b</a:t>
                </a:r>
                <a14:m>
                  <m:oMath xmlns:m="http://schemas.openxmlformats.org/officeDocument/2006/math">
                    <m:r>
                      <a:rPr lang="en-US" sz="2400" i="1" dirty="0" smtClean="0">
                        <a:solidFill>
                          <a:srgbClr val="FF0000"/>
                        </a:solidFill>
                        <a:latin typeface="Cambria Math" panose="02040503050406030204" pitchFamily="18" charset="0"/>
                      </a:rPr>
                      <m:t>𝑖</m:t>
                    </m:r>
                  </m:oMath>
                </a14:m>
                <a:r>
                  <a:rPr lang="en-US" sz="2400" dirty="0">
                    <a:solidFill>
                      <a:srgbClr val="202122"/>
                    </a:solidFill>
                    <a:latin typeface="Arial" panose="020B0604020202020204" pitchFamily="34" charset="0"/>
                  </a:rPr>
                  <a:t> </a:t>
                </a:r>
              </a:p>
              <a:p>
                <a:r>
                  <a:rPr lang="en-US" sz="2400" dirty="0">
                    <a:solidFill>
                      <a:srgbClr val="202122"/>
                    </a:solidFill>
                    <a:latin typeface="Arial" panose="020B0604020202020204" pitchFamily="34" charset="0"/>
                  </a:rPr>
                  <a:t>where </a:t>
                </a:r>
                <a:r>
                  <a:rPr lang="en-US" sz="2400" i="1" dirty="0">
                    <a:solidFill>
                      <a:srgbClr val="FF0000"/>
                    </a:solidFill>
                    <a:latin typeface="Nimbus Roman No9 L"/>
                  </a:rPr>
                  <a:t>a</a:t>
                </a:r>
                <a:r>
                  <a:rPr lang="en-US" sz="2400" dirty="0">
                    <a:solidFill>
                      <a:srgbClr val="FF0000"/>
                    </a:solidFill>
                    <a:latin typeface="Arial" panose="020B0604020202020204" pitchFamily="34" charset="0"/>
                  </a:rPr>
                  <a:t> </a:t>
                </a:r>
                <a:r>
                  <a:rPr lang="en-US" sz="2400" dirty="0">
                    <a:latin typeface="Arial" panose="020B0604020202020204" pitchFamily="34" charset="0"/>
                  </a:rPr>
                  <a:t>and</a:t>
                </a:r>
                <a:r>
                  <a:rPr lang="en-US" sz="2400" dirty="0">
                    <a:solidFill>
                      <a:srgbClr val="FF0000"/>
                    </a:solidFill>
                    <a:latin typeface="Arial" panose="020B0604020202020204" pitchFamily="34" charset="0"/>
                  </a:rPr>
                  <a:t> </a:t>
                </a:r>
                <a:r>
                  <a:rPr lang="en-US" sz="2400" i="1" dirty="0">
                    <a:solidFill>
                      <a:srgbClr val="FF0000"/>
                    </a:solidFill>
                    <a:latin typeface="Nimbus Roman No9 L"/>
                  </a:rPr>
                  <a:t>b</a:t>
                </a:r>
                <a:r>
                  <a:rPr lang="en-US" sz="2400" dirty="0">
                    <a:solidFill>
                      <a:srgbClr val="FF0000"/>
                    </a:solidFill>
                    <a:latin typeface="Arial" panose="020B0604020202020204" pitchFamily="34" charset="0"/>
                  </a:rPr>
                  <a:t> </a:t>
                </a:r>
                <a:r>
                  <a:rPr lang="en-US" sz="2400" dirty="0">
                    <a:solidFill>
                      <a:srgbClr val="202122"/>
                    </a:solidFill>
                    <a:latin typeface="Arial" panose="020B0604020202020204" pitchFamily="34" charset="0"/>
                  </a:rPr>
                  <a:t>are </a:t>
                </a:r>
                <a:r>
                  <a:rPr lang="en-US" sz="2400" dirty="0">
                    <a:solidFill>
                      <a:srgbClr val="0B0080"/>
                    </a:solidFill>
                    <a:latin typeface="Arial" panose="020B0604020202020204" pitchFamily="34" charset="0"/>
                    <a:hlinkClick r:id="rId2" tooltip="Real numbers"/>
                  </a:rPr>
                  <a:t>real numbers</a:t>
                </a:r>
                <a:r>
                  <a:rPr lang="en-US" sz="2400" dirty="0">
                    <a:solidFill>
                      <a:srgbClr val="202122"/>
                    </a:solidFill>
                    <a:latin typeface="Arial" panose="020B0604020202020204" pitchFamily="34" charset="0"/>
                  </a:rPr>
                  <a:t>, </a:t>
                </a:r>
              </a:p>
              <a:p>
                <a:r>
                  <a:rPr lang="en-US" sz="2400" dirty="0">
                    <a:solidFill>
                      <a:srgbClr val="202122"/>
                    </a:solidFill>
                    <a:latin typeface="Arial" panose="020B0604020202020204" pitchFamily="34" charset="0"/>
                  </a:rPr>
                  <a:t>and</a:t>
                </a:r>
                <a:r>
                  <a:rPr lang="en-US" sz="2400" dirty="0">
                    <a:solidFill>
                      <a:srgbClr val="FF0000"/>
                    </a:solidFill>
                  </a:rPr>
                  <a:t> </a:t>
                </a:r>
                <a14:m>
                  <m:oMath xmlns:m="http://schemas.openxmlformats.org/officeDocument/2006/math">
                    <m:r>
                      <a:rPr lang="en-US" sz="2400" i="1" dirty="0">
                        <a:solidFill>
                          <a:srgbClr val="FF0000"/>
                        </a:solidFill>
                        <a:latin typeface="Cambria Math" panose="02040503050406030204" pitchFamily="18" charset="0"/>
                      </a:rPr>
                      <m:t>𝑖</m:t>
                    </m:r>
                  </m:oMath>
                </a14:m>
                <a:r>
                  <a:rPr lang="en-US" sz="2400" dirty="0">
                    <a:solidFill>
                      <a:srgbClr val="202122"/>
                    </a:solidFill>
                    <a:latin typeface="Arial" panose="020B0604020202020204" pitchFamily="34" charset="0"/>
                  </a:rPr>
                  <a:t> is an indeterminate satisfying </a:t>
                </a:r>
                <a:r>
                  <a:rPr lang="en-US" sz="2400" dirty="0">
                    <a:solidFill>
                      <a:srgbClr val="FF0000"/>
                    </a:solidFill>
                  </a:rPr>
                  <a:t> </a:t>
                </a:r>
                <a14:m>
                  <m:oMath xmlns:m="http://schemas.openxmlformats.org/officeDocument/2006/math">
                    <m:r>
                      <a:rPr lang="en-US" sz="2400" i="1" dirty="0" smtClean="0">
                        <a:solidFill>
                          <a:srgbClr val="FF0000"/>
                        </a:solidFill>
                        <a:latin typeface="Cambria Math" panose="02040503050406030204" pitchFamily="18" charset="0"/>
                      </a:rPr>
                      <m:t>𝑖</m:t>
                    </m:r>
                  </m:oMath>
                </a14:m>
                <a:r>
                  <a:rPr lang="en-US" sz="2400" baseline="30000" dirty="0">
                    <a:solidFill>
                      <a:srgbClr val="FF0000"/>
                    </a:solidFill>
                    <a:latin typeface="Nimbus Roman No9 L"/>
                  </a:rPr>
                  <a:t>2</a:t>
                </a:r>
                <a:r>
                  <a:rPr lang="en-US" sz="2400" dirty="0">
                    <a:solidFill>
                      <a:srgbClr val="FF0000"/>
                    </a:solidFill>
                    <a:latin typeface="Nimbus Roman No9 L"/>
                  </a:rPr>
                  <a:t> </a:t>
                </a:r>
                <a:r>
                  <a:rPr lang="en-US" sz="2400" dirty="0">
                    <a:solidFill>
                      <a:srgbClr val="202122"/>
                    </a:solidFill>
                    <a:latin typeface="Nimbus Roman No9 L"/>
                  </a:rPr>
                  <a:t>= −1</a:t>
                </a:r>
                <a:r>
                  <a:rPr lang="en-US" sz="2400" dirty="0">
                    <a:solidFill>
                      <a:srgbClr val="202122"/>
                    </a:solidFill>
                    <a:latin typeface="Arial" panose="020B0604020202020204" pitchFamily="34" charset="0"/>
                  </a:rPr>
                  <a:t> </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example, </a:t>
                </a:r>
                <a:r>
                  <a:rPr lang="en-US" sz="2400" dirty="0">
                    <a:solidFill>
                      <a:srgbClr val="202122"/>
                    </a:solidFill>
                    <a:latin typeface="Nimbus Roman No9 L"/>
                  </a:rPr>
                  <a:t>2 + 3</a:t>
                </a:r>
                <a14:m>
                  <m:oMath xmlns:m="http://schemas.openxmlformats.org/officeDocument/2006/math">
                    <m:r>
                      <a:rPr lang="en-US" sz="2400" i="1" dirty="0">
                        <a:solidFill>
                          <a:srgbClr val="FF0000"/>
                        </a:solidFill>
                        <a:latin typeface="Cambria Math" panose="02040503050406030204" pitchFamily="18" charset="0"/>
                      </a:rPr>
                      <m:t>𝑖</m:t>
                    </m:r>
                  </m:oMath>
                </a14:m>
                <a:r>
                  <a:rPr lang="en-US" sz="2400" dirty="0">
                    <a:solidFill>
                      <a:srgbClr val="202122"/>
                    </a:solidFill>
                    <a:latin typeface="Arial" panose="020B0604020202020204" pitchFamily="34" charset="0"/>
                  </a:rPr>
                  <a:t> is a complex number.</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In electrical engineering, we write this as </a:t>
                </a:r>
              </a:p>
              <a:p>
                <a:r>
                  <a:rPr lang="en-US" sz="2400" dirty="0">
                    <a:solidFill>
                      <a:srgbClr val="202122"/>
                    </a:solidFill>
                    <a:latin typeface="Nimbus Roman No9 L"/>
                  </a:rPr>
                  <a:t>2 + 3</a:t>
                </a:r>
                <a:r>
                  <a:rPr lang="en-US" sz="2400" i="1" dirty="0">
                    <a:solidFill>
                      <a:srgbClr val="FF0000"/>
                    </a:solidFill>
                    <a:latin typeface="Nimbus Roman No9 L"/>
                  </a:rPr>
                  <a:t>j</a:t>
                </a:r>
                <a:r>
                  <a:rPr lang="en-US" sz="2400" dirty="0">
                    <a:solidFill>
                      <a:srgbClr val="202122"/>
                    </a:solidFill>
                    <a:latin typeface="Arial" panose="020B0604020202020204" pitchFamily="34" charset="0"/>
                  </a:rPr>
                  <a:t> </a:t>
                </a:r>
                <a:endParaRPr lang="en-CN" sz="2400" dirty="0"/>
              </a:p>
            </p:txBody>
          </p:sp>
        </mc:Choice>
        <mc:Fallback xmlns="">
          <p:sp>
            <p:nvSpPr>
              <p:cNvPr id="4" name="Rectangle 3">
                <a:extLst>
                  <a:ext uri="{FF2B5EF4-FFF2-40B4-BE49-F238E27FC236}">
                    <a16:creationId xmlns:a16="http://schemas.microsoft.com/office/drawing/2014/main" id="{AD56B8A8-D731-7F47-A907-15E9CE4B4447}"/>
                  </a:ext>
                </a:extLst>
              </p:cNvPr>
              <p:cNvSpPr>
                <a:spLocks noRot="1" noChangeAspect="1" noMove="1" noResize="1" noEditPoints="1" noAdjustHandles="1" noChangeArrowheads="1" noChangeShapeType="1" noTextEdit="1"/>
              </p:cNvSpPr>
              <p:nvPr/>
            </p:nvSpPr>
            <p:spPr>
              <a:xfrm>
                <a:off x="2499360" y="2505670"/>
                <a:ext cx="6096000" cy="3416320"/>
              </a:xfrm>
              <a:prstGeom prst="rect">
                <a:avLst/>
              </a:prstGeom>
              <a:blipFill>
                <a:blip r:embed="rId3"/>
                <a:stretch>
                  <a:fillRect l="-1458" t="-1487" b="-2974"/>
                </a:stretch>
              </a:blipFill>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22CD5103-8C9C-8E43-9A3B-05D0B045C912}"/>
              </a:ext>
            </a:extLst>
          </p:cNvPr>
          <p:cNvSpPr>
            <a:spLocks noGrp="1"/>
          </p:cNvSpPr>
          <p:nvPr>
            <p:ph type="sldNum" sz="quarter" idx="12"/>
          </p:nvPr>
        </p:nvSpPr>
        <p:spPr/>
        <p:txBody>
          <a:bodyPr/>
          <a:lstStyle/>
          <a:p>
            <a:fld id="{F33FCB0E-AFE6-8F4B-B9EB-BD4C96BB7C7B}" type="slidenum">
              <a:rPr lang="en-US" smtClean="0"/>
              <a:t>14</a:t>
            </a:fld>
            <a:endParaRPr lang="en-US"/>
          </a:p>
        </p:txBody>
      </p:sp>
    </p:spTree>
    <p:extLst>
      <p:ext uri="{BB962C8B-B14F-4D97-AF65-F5344CB8AC3E}">
        <p14:creationId xmlns:p14="http://schemas.microsoft.com/office/powerpoint/2010/main" val="253000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Appendix B (Review of </a:t>
            </a:r>
            <a:r>
              <a:rPr lang="en-US" b="1" dirty="0">
                <a:solidFill>
                  <a:srgbClr val="0070C0"/>
                </a:solidFill>
              </a:rPr>
              <a:t>Complex Numbers</a:t>
            </a:r>
            <a:r>
              <a:rPr lang="en-US" dirty="0"/>
              <a:t>)</a:t>
            </a:r>
          </a:p>
        </p:txBody>
      </p:sp>
      <p:pic>
        <p:nvPicPr>
          <p:cNvPr id="6" name="Picture 5">
            <a:extLst>
              <a:ext uri="{FF2B5EF4-FFF2-40B4-BE49-F238E27FC236}">
                <a16:creationId xmlns:a16="http://schemas.microsoft.com/office/drawing/2014/main" id="{8C4C0092-329A-CB4E-A3EE-87CEA9B6F9BB}"/>
              </a:ext>
            </a:extLst>
          </p:cNvPr>
          <p:cNvPicPr>
            <a:picLocks noChangeAspect="1"/>
          </p:cNvPicPr>
          <p:nvPr/>
        </p:nvPicPr>
        <p:blipFill>
          <a:blip r:embed="rId2"/>
          <a:stretch>
            <a:fillRect/>
          </a:stretch>
        </p:blipFill>
        <p:spPr>
          <a:xfrm>
            <a:off x="3029785" y="1741170"/>
            <a:ext cx="3877745" cy="3253740"/>
          </a:xfrm>
          <a:prstGeom prst="rect">
            <a:avLst/>
          </a:prstGeom>
        </p:spPr>
      </p:pic>
      <p:pic>
        <p:nvPicPr>
          <p:cNvPr id="19" name="Picture 18">
            <a:extLst>
              <a:ext uri="{FF2B5EF4-FFF2-40B4-BE49-F238E27FC236}">
                <a16:creationId xmlns:a16="http://schemas.microsoft.com/office/drawing/2014/main" id="{364D070A-5C85-6F4E-BC19-A2409DD0B3C5}"/>
              </a:ext>
            </a:extLst>
          </p:cNvPr>
          <p:cNvPicPr>
            <a:picLocks noChangeAspect="1"/>
          </p:cNvPicPr>
          <p:nvPr/>
        </p:nvPicPr>
        <p:blipFill>
          <a:blip r:embed="rId3"/>
          <a:stretch>
            <a:fillRect/>
          </a:stretch>
        </p:blipFill>
        <p:spPr>
          <a:xfrm>
            <a:off x="6624322" y="5024384"/>
            <a:ext cx="4035170" cy="1325563"/>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F85690B-1F0F-714F-85BC-849C211DA1BE}"/>
                  </a:ext>
                </a:extLst>
              </p:cNvPr>
              <p:cNvSpPr/>
              <p:nvPr/>
            </p:nvSpPr>
            <p:spPr>
              <a:xfrm>
                <a:off x="7518401" y="6242426"/>
                <a:ext cx="2876493" cy="461665"/>
              </a:xfrm>
              <a:prstGeom prst="rect">
                <a:avLst/>
              </a:prstGeom>
            </p:spPr>
            <p:txBody>
              <a:bodyPr wrap="none">
                <a:spAutoFit/>
              </a:bodyPr>
              <a:lstStyle/>
              <a:p>
                <a:r>
                  <a:rPr lang="en-US" sz="2400" i="1" dirty="0">
                    <a:solidFill>
                      <a:schemeClr val="accent5">
                        <a:lumMod val="75000"/>
                      </a:schemeClr>
                    </a:solidFill>
                    <a:latin typeface="TimesLTStd"/>
                  </a:rPr>
                  <a:t>z =  r</a:t>
                </a:r>
                <a:r>
                  <a:rPr lang="en-US" sz="2400" dirty="0">
                    <a:solidFill>
                      <a:schemeClr val="accent5">
                        <a:lumMod val="75000"/>
                      </a:schemeClr>
                    </a:solidFill>
                    <a:latin typeface="TimesLTStd"/>
                  </a:rPr>
                  <a:t>(cos</a:t>
                </a:r>
                <a14:m>
                  <m:oMath xmlns:m="http://schemas.openxmlformats.org/officeDocument/2006/math">
                    <m:r>
                      <a:rPr lang="el-GR" sz="2400" b="0" i="1" dirty="0" smtClean="0">
                        <a:solidFill>
                          <a:schemeClr val="accent5">
                            <a:lumMod val="75000"/>
                          </a:schemeClr>
                        </a:solidFill>
                        <a:latin typeface="Cambria Math" panose="02040503050406030204" pitchFamily="18" charset="0"/>
                        <a:ea typeface="Cambria Math" panose="02040503050406030204" pitchFamily="18" charset="0"/>
                      </a:rPr>
                      <m:t>𝜙</m:t>
                    </m:r>
                  </m:oMath>
                </a14:m>
                <a:r>
                  <a:rPr lang="el-GR" sz="2400" i="1" dirty="0">
                    <a:solidFill>
                      <a:schemeClr val="accent5">
                        <a:lumMod val="75000"/>
                      </a:schemeClr>
                    </a:solidFill>
                    <a:latin typeface="STIXGeneral" pitchFamily="2" charset="2"/>
                  </a:rPr>
                  <a:t> </a:t>
                </a:r>
                <a:r>
                  <a:rPr lang="el-GR" sz="2400" dirty="0">
                    <a:solidFill>
                      <a:schemeClr val="accent5">
                        <a:lumMod val="75000"/>
                      </a:schemeClr>
                    </a:solidFill>
                    <a:latin typeface="STIXGeneral" pitchFamily="2" charset="2"/>
                  </a:rPr>
                  <a:t>+ </a:t>
                </a:r>
                <a:r>
                  <a:rPr lang="en-US" sz="2400" i="1" dirty="0">
                    <a:solidFill>
                      <a:schemeClr val="accent5">
                        <a:lumMod val="75000"/>
                      </a:schemeClr>
                    </a:solidFill>
                    <a:latin typeface="TimesLTStd"/>
                  </a:rPr>
                  <a:t>j </a:t>
                </a:r>
                <a:r>
                  <a:rPr lang="en-US" sz="2400" dirty="0">
                    <a:solidFill>
                      <a:schemeClr val="accent5">
                        <a:lumMod val="75000"/>
                      </a:schemeClr>
                    </a:solidFill>
                    <a:latin typeface="TimesLTStd"/>
                  </a:rPr>
                  <a:t>sin</a:t>
                </a:r>
                <a14:m>
                  <m:oMath xmlns:m="http://schemas.openxmlformats.org/officeDocument/2006/math">
                    <m:r>
                      <a:rPr lang="el-GR" sz="2400" b="0" i="1" dirty="0">
                        <a:solidFill>
                          <a:schemeClr val="accent5">
                            <a:lumMod val="75000"/>
                          </a:schemeClr>
                        </a:solidFill>
                        <a:latin typeface="Cambria Math" panose="02040503050406030204" pitchFamily="18" charset="0"/>
                        <a:ea typeface="Cambria Math" panose="02040503050406030204" pitchFamily="18" charset="0"/>
                      </a:rPr>
                      <m:t>𝜙</m:t>
                    </m:r>
                  </m:oMath>
                </a14:m>
                <a:r>
                  <a:rPr lang="el-GR" sz="2400" dirty="0">
                    <a:solidFill>
                      <a:schemeClr val="accent5">
                        <a:lumMod val="75000"/>
                      </a:schemeClr>
                    </a:solidFill>
                    <a:latin typeface="TimesLTStd"/>
                  </a:rPr>
                  <a:t>) </a:t>
                </a:r>
                <a:endParaRPr lang="el-GR" sz="2400" dirty="0">
                  <a:solidFill>
                    <a:schemeClr val="accent5">
                      <a:lumMod val="75000"/>
                    </a:schemeClr>
                  </a:solidFill>
                </a:endParaRPr>
              </a:p>
            </p:txBody>
          </p:sp>
        </mc:Choice>
        <mc:Fallback xmlns="">
          <p:sp>
            <p:nvSpPr>
              <p:cNvPr id="20" name="Rectangle 19">
                <a:extLst>
                  <a:ext uri="{FF2B5EF4-FFF2-40B4-BE49-F238E27FC236}">
                    <a16:creationId xmlns:a16="http://schemas.microsoft.com/office/drawing/2014/main" id="{CF85690B-1F0F-714F-85BC-849C211DA1BE}"/>
                  </a:ext>
                </a:extLst>
              </p:cNvPr>
              <p:cNvSpPr>
                <a:spLocks noRot="1" noChangeAspect="1" noMove="1" noResize="1" noEditPoints="1" noAdjustHandles="1" noChangeArrowheads="1" noChangeShapeType="1" noTextEdit="1"/>
              </p:cNvSpPr>
              <p:nvPr/>
            </p:nvSpPr>
            <p:spPr>
              <a:xfrm>
                <a:off x="7518401" y="6242426"/>
                <a:ext cx="2876493" cy="461665"/>
              </a:xfrm>
              <a:prstGeom prst="rect">
                <a:avLst/>
              </a:prstGeom>
              <a:blipFill>
                <a:blip r:embed="rId4"/>
                <a:stretch>
                  <a:fillRect l="-3084" t="-16216" r="-2203" b="-32432"/>
                </a:stretch>
              </a:blipFill>
            </p:spPr>
            <p:txBody>
              <a:bodyPr/>
              <a:lstStyle/>
              <a:p>
                <a:r>
                  <a:rPr lang="en-CN">
                    <a:noFill/>
                  </a:rPr>
                  <a:t> </a:t>
                </a:r>
              </a:p>
            </p:txBody>
          </p:sp>
        </mc:Fallback>
      </mc:AlternateContent>
      <p:pic>
        <p:nvPicPr>
          <p:cNvPr id="22" name="Picture 21">
            <a:extLst>
              <a:ext uri="{FF2B5EF4-FFF2-40B4-BE49-F238E27FC236}">
                <a16:creationId xmlns:a16="http://schemas.microsoft.com/office/drawing/2014/main" id="{80DA8B7F-169D-8F49-8BD4-F6FB514F124B}"/>
              </a:ext>
            </a:extLst>
          </p:cNvPr>
          <p:cNvPicPr>
            <a:picLocks noChangeAspect="1"/>
          </p:cNvPicPr>
          <p:nvPr/>
        </p:nvPicPr>
        <p:blipFill>
          <a:blip r:embed="rId5"/>
          <a:stretch>
            <a:fillRect/>
          </a:stretch>
        </p:blipFill>
        <p:spPr>
          <a:xfrm>
            <a:off x="7172960" y="3136172"/>
            <a:ext cx="4064000" cy="419100"/>
          </a:xfrm>
          <a:prstGeom prst="rect">
            <a:avLst/>
          </a:prstGeom>
        </p:spPr>
      </p:pic>
      <p:pic>
        <p:nvPicPr>
          <p:cNvPr id="23" name="Picture 22">
            <a:extLst>
              <a:ext uri="{FF2B5EF4-FFF2-40B4-BE49-F238E27FC236}">
                <a16:creationId xmlns:a16="http://schemas.microsoft.com/office/drawing/2014/main" id="{B10E1375-A26F-AC4F-830A-47CF23F913DA}"/>
              </a:ext>
            </a:extLst>
          </p:cNvPr>
          <p:cNvPicPr>
            <a:picLocks noChangeAspect="1"/>
          </p:cNvPicPr>
          <p:nvPr/>
        </p:nvPicPr>
        <p:blipFill>
          <a:blip r:embed="rId6"/>
          <a:stretch>
            <a:fillRect/>
          </a:stretch>
        </p:blipFill>
        <p:spPr>
          <a:xfrm>
            <a:off x="6985000" y="2164080"/>
            <a:ext cx="4241800" cy="952500"/>
          </a:xfrm>
          <a:prstGeom prst="rect">
            <a:avLst/>
          </a:prstGeom>
        </p:spPr>
      </p:pic>
      <p:pic>
        <p:nvPicPr>
          <p:cNvPr id="24" name="Picture 23">
            <a:extLst>
              <a:ext uri="{FF2B5EF4-FFF2-40B4-BE49-F238E27FC236}">
                <a16:creationId xmlns:a16="http://schemas.microsoft.com/office/drawing/2014/main" id="{F9BF31C8-5100-2144-AAEF-984DD7034487}"/>
              </a:ext>
            </a:extLst>
          </p:cNvPr>
          <p:cNvPicPr>
            <a:picLocks noChangeAspect="1"/>
          </p:cNvPicPr>
          <p:nvPr/>
        </p:nvPicPr>
        <p:blipFill>
          <a:blip r:embed="rId7"/>
          <a:stretch>
            <a:fillRect/>
          </a:stretch>
        </p:blipFill>
        <p:spPr>
          <a:xfrm>
            <a:off x="6850383" y="3909060"/>
            <a:ext cx="4605017" cy="640080"/>
          </a:xfrm>
          <a:prstGeom prst="rect">
            <a:avLst/>
          </a:prstGeom>
        </p:spPr>
      </p:pic>
      <p:pic>
        <p:nvPicPr>
          <p:cNvPr id="26" name="Picture 25">
            <a:extLst>
              <a:ext uri="{FF2B5EF4-FFF2-40B4-BE49-F238E27FC236}">
                <a16:creationId xmlns:a16="http://schemas.microsoft.com/office/drawing/2014/main" id="{3265FD67-171A-8C4E-9F87-5D13699E486F}"/>
              </a:ext>
            </a:extLst>
          </p:cNvPr>
          <p:cNvPicPr>
            <a:picLocks noChangeAspect="1"/>
          </p:cNvPicPr>
          <p:nvPr/>
        </p:nvPicPr>
        <p:blipFill>
          <a:blip r:embed="rId8"/>
          <a:stretch>
            <a:fillRect/>
          </a:stretch>
        </p:blipFill>
        <p:spPr>
          <a:xfrm>
            <a:off x="863600" y="2247596"/>
            <a:ext cx="2358390" cy="655108"/>
          </a:xfrm>
          <a:prstGeom prst="rect">
            <a:avLst/>
          </a:prstGeom>
          <a:ln>
            <a:noFill/>
          </a:ln>
        </p:spPr>
      </p:pic>
      <p:pic>
        <p:nvPicPr>
          <p:cNvPr id="27" name="Picture 26">
            <a:extLst>
              <a:ext uri="{FF2B5EF4-FFF2-40B4-BE49-F238E27FC236}">
                <a16:creationId xmlns:a16="http://schemas.microsoft.com/office/drawing/2014/main" id="{01B61DEA-C072-AD4D-B741-AD998F420B48}"/>
              </a:ext>
            </a:extLst>
          </p:cNvPr>
          <p:cNvPicPr>
            <a:picLocks noChangeAspect="1"/>
          </p:cNvPicPr>
          <p:nvPr/>
        </p:nvPicPr>
        <p:blipFill>
          <a:blip r:embed="rId9"/>
          <a:stretch>
            <a:fillRect/>
          </a:stretch>
        </p:blipFill>
        <p:spPr>
          <a:xfrm>
            <a:off x="6723380" y="4493260"/>
            <a:ext cx="4352290" cy="47932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A38083-9CB9-3941-8D9C-A74B6F1DBE3D}"/>
                  </a:ext>
                </a:extLst>
              </p:cNvPr>
              <p:cNvSpPr txBox="1"/>
              <p:nvPr/>
            </p:nvSpPr>
            <p:spPr>
              <a:xfrm>
                <a:off x="582930" y="2366010"/>
                <a:ext cx="794833" cy="369332"/>
              </a:xfrm>
              <a:prstGeom prst="rect">
                <a:avLst/>
              </a:prstGeom>
              <a:noFill/>
            </p:spPr>
            <p:txBody>
              <a:bodyPr wrap="none" rtlCol="0">
                <a:spAutoFit/>
              </a:bodyPr>
              <a:lstStyle/>
              <a:p>
                <a14:m>
                  <m:oMath xmlns:m="http://schemas.openxmlformats.org/officeDocument/2006/math">
                    <m:sSup>
                      <m:sSupPr>
                        <m:ctrlPr>
                          <a:rPr lang="en-US" i="1" dirty="0" smtClean="0">
                            <a:solidFill>
                              <a:schemeClr val="accent5">
                                <a:lumMod val="75000"/>
                              </a:schemeClr>
                            </a:solidFill>
                            <a:latin typeface="Cambria Math" panose="02040503050406030204" pitchFamily="18" charset="0"/>
                          </a:rPr>
                        </m:ctrlPr>
                      </m:sSupPr>
                      <m:e>
                        <m:r>
                          <a:rPr lang="en-US" b="0" i="1" dirty="0" smtClean="0">
                            <a:solidFill>
                              <a:schemeClr val="accent5">
                                <a:lumMod val="75000"/>
                              </a:schemeClr>
                            </a:solidFill>
                            <a:latin typeface="Cambria Math" panose="02040503050406030204" pitchFamily="18" charset="0"/>
                          </a:rPr>
                          <m:t>𝑗</m:t>
                        </m:r>
                      </m:e>
                      <m:sup>
                        <m:r>
                          <a:rPr lang="en-US" b="0" i="1" dirty="0" smtClean="0">
                            <a:solidFill>
                              <a:schemeClr val="accent5">
                                <a:lumMod val="75000"/>
                              </a:schemeClr>
                            </a:solidFill>
                            <a:latin typeface="Cambria Math" panose="02040503050406030204" pitchFamily="18" charset="0"/>
                          </a:rPr>
                          <m:t>2</m:t>
                        </m:r>
                      </m:sup>
                    </m:sSup>
                  </m:oMath>
                </a14:m>
                <a:r>
                  <a:rPr lang="en-CN" dirty="0">
                    <a:solidFill>
                      <a:schemeClr val="accent5">
                        <a:lumMod val="75000"/>
                      </a:schemeClr>
                    </a:solidFill>
                  </a:rPr>
                  <a:t> = -1</a:t>
                </a:r>
                <a:endParaRPr lang="en-CN" dirty="0"/>
              </a:p>
            </p:txBody>
          </p:sp>
        </mc:Choice>
        <mc:Fallback xmlns="">
          <p:sp>
            <p:nvSpPr>
              <p:cNvPr id="3" name="TextBox 2">
                <a:extLst>
                  <a:ext uri="{FF2B5EF4-FFF2-40B4-BE49-F238E27FC236}">
                    <a16:creationId xmlns:a16="http://schemas.microsoft.com/office/drawing/2014/main" id="{FBA38083-9CB9-3941-8D9C-A74B6F1DBE3D}"/>
                  </a:ext>
                </a:extLst>
              </p:cNvPr>
              <p:cNvSpPr txBox="1">
                <a:spLocks noRot="1" noChangeAspect="1" noMove="1" noResize="1" noEditPoints="1" noAdjustHandles="1" noChangeArrowheads="1" noChangeShapeType="1" noTextEdit="1"/>
              </p:cNvSpPr>
              <p:nvPr/>
            </p:nvSpPr>
            <p:spPr>
              <a:xfrm>
                <a:off x="582930" y="2366010"/>
                <a:ext cx="794833" cy="369332"/>
              </a:xfrm>
              <a:prstGeom prst="rect">
                <a:avLst/>
              </a:prstGeom>
              <a:blipFill>
                <a:blip r:embed="rId10"/>
                <a:stretch>
                  <a:fillRect l="-3226" t="-6897" r="-4839" b="-2758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87DFACF-3F7C-F64B-8257-FB53F06CDC5C}"/>
              </a:ext>
            </a:extLst>
          </p:cNvPr>
          <p:cNvSpPr>
            <a:spLocks noGrp="1"/>
          </p:cNvSpPr>
          <p:nvPr>
            <p:ph type="sldNum" sz="quarter" idx="12"/>
          </p:nvPr>
        </p:nvSpPr>
        <p:spPr/>
        <p:txBody>
          <a:bodyPr/>
          <a:lstStyle/>
          <a:p>
            <a:fld id="{F33FCB0E-AFE6-8F4B-B9EB-BD4C96BB7C7B}" type="slidenum">
              <a:rPr lang="en-US" smtClean="0"/>
              <a:t>15</a:t>
            </a:fld>
            <a:endParaRPr lang="en-US"/>
          </a:p>
        </p:txBody>
      </p:sp>
    </p:spTree>
    <p:extLst>
      <p:ext uri="{BB962C8B-B14F-4D97-AF65-F5344CB8AC3E}">
        <p14:creationId xmlns:p14="http://schemas.microsoft.com/office/powerpoint/2010/main" val="75384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Appendix B (Review of Complex Numbers)</a:t>
            </a:r>
          </a:p>
        </p:txBody>
      </p:sp>
      <p:pic>
        <p:nvPicPr>
          <p:cNvPr id="12" name="Picture 2" descr="A graph represents a plus jb, where both a and b are positive.&#10;The X-axis plots the real component Re, while the y-axis plots the imaginary component Im. The graph shows a diagonal straight line drawn from the origin, which moves with an upward slope at an angle theta with the x-axis. The tip of this line is marked as c. Dotted lines are drawn perpendicular from point c to both the axes, marking a on the x-axis and b on the y-axis.">
            <a:extLst>
              <a:ext uri="{FF2B5EF4-FFF2-40B4-BE49-F238E27FC236}">
                <a16:creationId xmlns:a16="http://schemas.microsoft.com/office/drawing/2014/main" id="{E79DA312-26B6-8D46-BCE9-9109927A8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02" y="2349549"/>
            <a:ext cx="43434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descr="A graph represents a complex number in the first quadrant.&#10;The X-axis plots the real component Re, while the y-axis plots the imaginary component Im. The graph shows a diagonal straight line drawn from the origin, which moves with an upward slope at an angle theta with the x-axis. The line represents the complex number 5 angled 36.87 degree. Values of a and b are marked respectively as 4 and 3.&#10;The following is written below the graph:&#10;4 plus j3 equals 5 angled 36.87 degree.">
            <a:extLst>
              <a:ext uri="{FF2B5EF4-FFF2-40B4-BE49-F238E27FC236}">
                <a16:creationId xmlns:a16="http://schemas.microsoft.com/office/drawing/2014/main" id="{0142929C-3166-C047-86EA-3781D0E30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303" y="1730830"/>
            <a:ext cx="220980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descr="A graph represents a complex number in the second quadrant.&#10;The X-axis plots the real component Re, while the y-axis plots the imaginary component Im. The graph shows a diagonal straight line drawn from the origin in the second quadrant, which moves with an upward slope at angle theta, drawn with the positive x-axis. The line represents the complex number 5 angled 143.13 degree. Values of a and b are marked respectively as minus 4 and 3.&#10;The following is written below the graph:&#10;minus 4 plus j3 equals 5 angled 143.13 degree.">
            <a:extLst>
              <a:ext uri="{FF2B5EF4-FFF2-40B4-BE49-F238E27FC236}">
                <a16:creationId xmlns:a16="http://schemas.microsoft.com/office/drawing/2014/main" id="{D486EF3D-2A3A-4840-BBAF-E075F8A0F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8353" y="1730830"/>
            <a:ext cx="228600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descr="A graph represents a complex number in the third quadrant.&#10;The X-axis plots the real component Re, while the y-axis plots the imaginary component Im. The graph shows a diagonal straight line drawn from the origin in the third quadrant, which moves with a downward slope at an angle theta, drawn with the positive x-axis. The line represents the complex number 5 angled 216.87 degree. Values of a and b are marked respectively as minus 4 and minus 3.&#10;The following is written below the graph:&#10;minus 4 minus j3 equals 5 angled 216.87 degree.">
            <a:extLst>
              <a:ext uri="{FF2B5EF4-FFF2-40B4-BE49-F238E27FC236}">
                <a16:creationId xmlns:a16="http://schemas.microsoft.com/office/drawing/2014/main" id="{B6768D67-AA90-904D-8C9B-FABF6539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3695" y="4448406"/>
            <a:ext cx="22288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descr="A graph represents a complex number in the fourth quadrant.&#10;The X-axis plots the real component Re, while the y-axis plots the imaginary component Im. The graph shows a diagonal straight line drawn from the origin in the fourth quadrant, which moves with a downward slope at an angle theta, drawn with the positive x-axis. The line represents the complex number 5 angled 323.13 degree. Values of a and b are marked respectively as 4 and minus 3.&#10;The following is written below the graph:&#10;4 minus j3 equals 5 angled 323.13 degree.">
            <a:extLst>
              <a:ext uri="{FF2B5EF4-FFF2-40B4-BE49-F238E27FC236}">
                <a16:creationId xmlns:a16="http://schemas.microsoft.com/office/drawing/2014/main" id="{D5D11B7F-BE7D-6A44-83AD-7B5F21D32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7968" y="4412253"/>
            <a:ext cx="20574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390A876-7C82-594F-A9E0-28E77E053E8E}"/>
              </a:ext>
            </a:extLst>
          </p:cNvPr>
          <p:cNvSpPr>
            <a:spLocks noGrp="1"/>
          </p:cNvSpPr>
          <p:nvPr>
            <p:ph type="sldNum" sz="quarter" idx="12"/>
          </p:nvPr>
        </p:nvSpPr>
        <p:spPr/>
        <p:txBody>
          <a:bodyPr/>
          <a:lstStyle/>
          <a:p>
            <a:fld id="{F33FCB0E-AFE6-8F4B-B9EB-BD4C96BB7C7B}" type="slidenum">
              <a:rPr lang="en-US" smtClean="0"/>
              <a:t>16</a:t>
            </a:fld>
            <a:endParaRPr lang="en-US"/>
          </a:p>
        </p:txBody>
      </p:sp>
    </p:spTree>
    <p:extLst>
      <p:ext uri="{BB962C8B-B14F-4D97-AF65-F5344CB8AC3E}">
        <p14:creationId xmlns:p14="http://schemas.microsoft.com/office/powerpoint/2010/main" val="371648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Appendix B (Review of Complex Numbers)</a:t>
            </a:r>
          </a:p>
        </p:txBody>
      </p:sp>
      <p:pic>
        <p:nvPicPr>
          <p:cNvPr id="4" name="Picture 3">
            <a:extLst>
              <a:ext uri="{FF2B5EF4-FFF2-40B4-BE49-F238E27FC236}">
                <a16:creationId xmlns:a16="http://schemas.microsoft.com/office/drawing/2014/main" id="{B3D9C291-3173-2F48-A733-143FDC56983F}"/>
              </a:ext>
            </a:extLst>
          </p:cNvPr>
          <p:cNvPicPr>
            <a:picLocks noChangeAspect="1"/>
          </p:cNvPicPr>
          <p:nvPr/>
        </p:nvPicPr>
        <p:blipFill>
          <a:blip r:embed="rId2"/>
          <a:stretch>
            <a:fillRect/>
          </a:stretch>
        </p:blipFill>
        <p:spPr>
          <a:xfrm>
            <a:off x="67597" y="3036830"/>
            <a:ext cx="5861941" cy="1146550"/>
          </a:xfrm>
          <a:prstGeom prst="rect">
            <a:avLst/>
          </a:prstGeom>
        </p:spPr>
      </p:pic>
      <p:pic>
        <p:nvPicPr>
          <p:cNvPr id="7" name="Picture 6">
            <a:extLst>
              <a:ext uri="{FF2B5EF4-FFF2-40B4-BE49-F238E27FC236}">
                <a16:creationId xmlns:a16="http://schemas.microsoft.com/office/drawing/2014/main" id="{1BC1B1CC-7D17-4447-A2D2-291ED7708B1F}"/>
              </a:ext>
            </a:extLst>
          </p:cNvPr>
          <p:cNvPicPr>
            <a:picLocks noChangeAspect="1"/>
          </p:cNvPicPr>
          <p:nvPr/>
        </p:nvPicPr>
        <p:blipFill>
          <a:blip r:embed="rId3"/>
          <a:stretch>
            <a:fillRect/>
          </a:stretch>
        </p:blipFill>
        <p:spPr>
          <a:xfrm>
            <a:off x="3604259" y="1720850"/>
            <a:ext cx="4603877" cy="1320108"/>
          </a:xfrm>
          <a:prstGeom prst="rect">
            <a:avLst/>
          </a:prstGeom>
          <a:ln>
            <a:solidFill>
              <a:schemeClr val="accent1">
                <a:shade val="50000"/>
              </a:schemeClr>
            </a:solidFill>
          </a:ln>
        </p:spPr>
      </p:pic>
      <p:pic>
        <p:nvPicPr>
          <p:cNvPr id="8" name="Picture 7">
            <a:extLst>
              <a:ext uri="{FF2B5EF4-FFF2-40B4-BE49-F238E27FC236}">
                <a16:creationId xmlns:a16="http://schemas.microsoft.com/office/drawing/2014/main" id="{2B150371-3958-7A4E-A0D6-56F562EA9BBA}"/>
              </a:ext>
            </a:extLst>
          </p:cNvPr>
          <p:cNvPicPr>
            <a:picLocks noChangeAspect="1"/>
          </p:cNvPicPr>
          <p:nvPr/>
        </p:nvPicPr>
        <p:blipFill>
          <a:blip r:embed="rId4"/>
          <a:stretch>
            <a:fillRect/>
          </a:stretch>
        </p:blipFill>
        <p:spPr>
          <a:xfrm>
            <a:off x="6649628" y="3112910"/>
            <a:ext cx="5402556" cy="2914731"/>
          </a:xfrm>
          <a:prstGeom prst="rect">
            <a:avLst/>
          </a:prstGeom>
        </p:spPr>
      </p:pic>
      <p:pic>
        <p:nvPicPr>
          <p:cNvPr id="9" name="Picture 8">
            <a:extLst>
              <a:ext uri="{FF2B5EF4-FFF2-40B4-BE49-F238E27FC236}">
                <a16:creationId xmlns:a16="http://schemas.microsoft.com/office/drawing/2014/main" id="{BFBBFD5E-6D25-354E-AAA7-FC4A70A44267}"/>
              </a:ext>
            </a:extLst>
          </p:cNvPr>
          <p:cNvPicPr>
            <a:picLocks noChangeAspect="1"/>
          </p:cNvPicPr>
          <p:nvPr/>
        </p:nvPicPr>
        <p:blipFill>
          <a:blip r:embed="rId5"/>
          <a:stretch>
            <a:fillRect/>
          </a:stretch>
        </p:blipFill>
        <p:spPr>
          <a:xfrm>
            <a:off x="0" y="3834619"/>
            <a:ext cx="5372100" cy="3013246"/>
          </a:xfrm>
          <a:prstGeom prst="rect">
            <a:avLst/>
          </a:prstGeom>
        </p:spPr>
      </p:pic>
      <p:sp>
        <p:nvSpPr>
          <p:cNvPr id="3" name="Slide Number Placeholder 2">
            <a:extLst>
              <a:ext uri="{FF2B5EF4-FFF2-40B4-BE49-F238E27FC236}">
                <a16:creationId xmlns:a16="http://schemas.microsoft.com/office/drawing/2014/main" id="{238FE3E4-1B1C-7D4B-96BC-D4C4C0248C57}"/>
              </a:ext>
            </a:extLst>
          </p:cNvPr>
          <p:cNvSpPr>
            <a:spLocks noGrp="1"/>
          </p:cNvSpPr>
          <p:nvPr>
            <p:ph type="sldNum" sz="quarter" idx="12"/>
          </p:nvPr>
        </p:nvSpPr>
        <p:spPr/>
        <p:txBody>
          <a:bodyPr/>
          <a:lstStyle/>
          <a:p>
            <a:fld id="{F33FCB0E-AFE6-8F4B-B9EB-BD4C96BB7C7B}" type="slidenum">
              <a:rPr lang="en-US" smtClean="0"/>
              <a:t>17</a:t>
            </a:fld>
            <a:endParaRPr lang="en-US"/>
          </a:p>
        </p:txBody>
      </p:sp>
    </p:spTree>
    <p:extLst>
      <p:ext uri="{BB962C8B-B14F-4D97-AF65-F5344CB8AC3E}">
        <p14:creationId xmlns:p14="http://schemas.microsoft.com/office/powerpoint/2010/main" val="159992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Examples (Review of Complex Numbers)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54CE9A0-09B5-C840-B73B-53B7CF2CF662}"/>
                  </a:ext>
                </a:extLst>
              </p:cNvPr>
              <p:cNvSpPr/>
              <p:nvPr/>
            </p:nvSpPr>
            <p:spPr>
              <a:xfrm>
                <a:off x="838200" y="2212368"/>
                <a:ext cx="1371914" cy="646331"/>
              </a:xfrm>
              <a:prstGeom prst="rect">
                <a:avLst/>
              </a:prstGeom>
            </p:spPr>
            <p:txBody>
              <a:bodyPr wrap="non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oMath>
                </a14:m>
                <a:r>
                  <a:rPr lang="en-US" i="1" dirty="0">
                    <a:latin typeface="STIXGeneral" pitchFamily="2" charset="2"/>
                  </a:rPr>
                  <a:t> = </a:t>
                </a:r>
                <a:r>
                  <a:rPr lang="en-US" dirty="0">
                    <a:latin typeface="TimesLTStd"/>
                  </a:rPr>
                  <a:t>8</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16</a:t>
                </a:r>
              </a:p>
              <a:p>
                <a:r>
                  <a:rPr lang="en-US" i="1" dirty="0">
                    <a:latin typeface="TimesLTStd"/>
                  </a:rPr>
                  <a:t> </a:t>
                </a:r>
              </a:p>
            </p:txBody>
          </p:sp>
        </mc:Choice>
        <mc:Fallback xmlns="">
          <p:sp>
            <p:nvSpPr>
              <p:cNvPr id="4" name="Rectangle 3">
                <a:extLst>
                  <a:ext uri="{FF2B5EF4-FFF2-40B4-BE49-F238E27FC236}">
                    <a16:creationId xmlns:a16="http://schemas.microsoft.com/office/drawing/2014/main" id="{754CE9A0-09B5-C840-B73B-53B7CF2CF662}"/>
                  </a:ext>
                </a:extLst>
              </p:cNvPr>
              <p:cNvSpPr>
                <a:spLocks noRot="1" noChangeAspect="1" noMove="1" noResize="1" noEditPoints="1" noAdjustHandles="1" noChangeArrowheads="1" noChangeShapeType="1" noTextEdit="1"/>
              </p:cNvSpPr>
              <p:nvPr/>
            </p:nvSpPr>
            <p:spPr>
              <a:xfrm>
                <a:off x="838200" y="2212368"/>
                <a:ext cx="1371914" cy="646331"/>
              </a:xfrm>
              <a:prstGeom prst="rect">
                <a:avLst/>
              </a:prstGeom>
              <a:blipFill>
                <a:blip r:embed="rId2"/>
                <a:stretch>
                  <a:fillRect t="-5769" r="-2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5C71EF5-210F-D241-9883-1D07D68C075C}"/>
                  </a:ext>
                </a:extLst>
              </p:cNvPr>
              <p:cNvSpPr/>
              <p:nvPr/>
            </p:nvSpPr>
            <p:spPr>
              <a:xfrm>
                <a:off x="838199" y="2212367"/>
                <a:ext cx="3394167" cy="1754326"/>
              </a:xfrm>
              <a:prstGeom prst="rect">
                <a:avLst/>
              </a:prstGeom>
              <a:ln>
                <a:solidFill>
                  <a:schemeClr val="accent1"/>
                </a:solidFill>
              </a:ln>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oMath>
                </a14:m>
                <a:r>
                  <a:rPr lang="en-US" i="1" dirty="0">
                    <a:latin typeface="STIXGeneral" pitchFamily="2" charset="2"/>
                  </a:rPr>
                  <a:t> = </a:t>
                </a:r>
                <a:r>
                  <a:rPr lang="en-US" dirty="0">
                    <a:latin typeface="TimesLTStd"/>
                  </a:rPr>
                  <a:t>8</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16</a:t>
                </a:r>
              </a:p>
              <a:p>
                <a:endParaRPr lang="en-US" dirty="0">
                  <a:latin typeface="TimesLTStd"/>
                </a:endParaRP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b="0" i="1" dirty="0" smtClean="0">
                            <a:latin typeface="Cambria Math" panose="02040503050406030204" pitchFamily="18" charset="0"/>
                          </a:rPr>
                          <m:t>2</m:t>
                        </m:r>
                      </m:sub>
                    </m:sSub>
                  </m:oMath>
                </a14:m>
                <a:r>
                  <a:rPr lang="en-US" i="1" dirty="0">
                    <a:latin typeface="STIXGeneral" pitchFamily="2" charset="2"/>
                  </a:rPr>
                  <a:t> = </a:t>
                </a:r>
                <a:r>
                  <a:rPr lang="en-US" dirty="0">
                    <a:latin typeface="TimesLTStd"/>
                  </a:rPr>
                  <a:t>12</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3</a:t>
                </a:r>
              </a:p>
              <a:p>
                <a:endParaRPr lang="en-US" i="1" dirty="0">
                  <a:latin typeface="TimesLTStd"/>
                </a:endParaRP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1</m:t>
                        </m:r>
                      </m:sub>
                    </m:sSub>
                  </m:oMath>
                </a14:m>
                <a:r>
                  <a:rPr lang="en-US" i="1" dirty="0">
                    <a:latin typeface="STIXGeneral" pitchFamily="2" charset="2"/>
                  </a:rPr>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b="0" i="1" dirty="0" smtClean="0">
                            <a:latin typeface="Cambria Math" panose="02040503050406030204" pitchFamily="18" charset="0"/>
                          </a:rPr>
                          <m:t>2</m:t>
                        </m:r>
                      </m:sub>
                    </m:sSub>
                  </m:oMath>
                </a14:m>
                <a:r>
                  <a:rPr lang="en-US" i="1" dirty="0">
                    <a:latin typeface="STIXGeneral" pitchFamily="2" charset="2"/>
                  </a:rPr>
                  <a:t> 	= (</a:t>
                </a:r>
                <a:r>
                  <a:rPr lang="en-US" dirty="0">
                    <a:latin typeface="TimesLTStd"/>
                  </a:rPr>
                  <a:t>8</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16) + (12</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3)</a:t>
                </a:r>
              </a:p>
              <a:p>
                <a:r>
                  <a:rPr lang="en-US" i="1" dirty="0">
                    <a:latin typeface="TimesLTStd"/>
                  </a:rPr>
                  <a:t>	= </a:t>
                </a:r>
                <a:r>
                  <a:rPr lang="en-US" dirty="0">
                    <a:latin typeface="TimesLTStd"/>
                  </a:rPr>
                  <a:t>20 + j13</a:t>
                </a:r>
              </a:p>
            </p:txBody>
          </p:sp>
        </mc:Choice>
        <mc:Fallback xmlns="">
          <p:sp>
            <p:nvSpPr>
              <p:cNvPr id="6" name="Rectangle 5">
                <a:extLst>
                  <a:ext uri="{FF2B5EF4-FFF2-40B4-BE49-F238E27FC236}">
                    <a16:creationId xmlns:a16="http://schemas.microsoft.com/office/drawing/2014/main" id="{75C71EF5-210F-D241-9883-1D07D68C075C}"/>
                  </a:ext>
                </a:extLst>
              </p:cNvPr>
              <p:cNvSpPr>
                <a:spLocks noRot="1" noChangeAspect="1" noMove="1" noResize="1" noEditPoints="1" noAdjustHandles="1" noChangeArrowheads="1" noChangeShapeType="1" noTextEdit="1"/>
              </p:cNvSpPr>
              <p:nvPr/>
            </p:nvSpPr>
            <p:spPr>
              <a:xfrm>
                <a:off x="838199" y="2212367"/>
                <a:ext cx="3394167" cy="1754326"/>
              </a:xfrm>
              <a:prstGeom prst="rect">
                <a:avLst/>
              </a:prstGeom>
              <a:blipFill>
                <a:blip r:embed="rId3"/>
                <a:stretch>
                  <a:fillRect t="-2143" b="-357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637136A-DEAF-5243-A990-DC2034996DF6}"/>
                  </a:ext>
                </a:extLst>
              </p:cNvPr>
              <p:cNvSpPr/>
              <p:nvPr/>
            </p:nvSpPr>
            <p:spPr>
              <a:xfrm>
                <a:off x="7156278" y="2168822"/>
                <a:ext cx="4406525" cy="2031325"/>
              </a:xfrm>
              <a:prstGeom prst="rect">
                <a:avLst/>
              </a:prstGeom>
              <a:ln>
                <a:solidFill>
                  <a:schemeClr val="accent1"/>
                </a:solidFill>
              </a:ln>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1</m:t>
                        </m:r>
                      </m:sub>
                    </m:sSub>
                  </m:oMath>
                </a14:m>
                <a:r>
                  <a:rPr lang="en-US" i="1" dirty="0">
                    <a:latin typeface="STIXGeneral" pitchFamily="2" charset="2"/>
                  </a:rPr>
                  <a:t> = </a:t>
                </a:r>
                <a:r>
                  <a:rPr lang="en-US" dirty="0">
                    <a:latin typeface="TimesLTStd"/>
                  </a:rPr>
                  <a:t>8</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10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1</m:t>
                        </m:r>
                      </m:sub>
                    </m:sSub>
                  </m:oMath>
                </a14:m>
                <a:r>
                  <a:rPr lang="en-US" i="1" dirty="0">
                    <a:latin typeface="STIXGeneral" pitchFamily="2" charset="2"/>
                  </a:rPr>
                  <a:t> = </a:t>
                </a:r>
                <a:r>
                  <a:rPr lang="en-US" dirty="0"/>
                  <a:t>12.81  51.34° </a:t>
                </a:r>
                <a:endParaRPr lang="en-US" dirty="0">
                  <a:latin typeface="TimesLTStd"/>
                </a:endParaRPr>
              </a:p>
              <a:p>
                <a:endParaRPr lang="en-US" dirty="0">
                  <a:latin typeface="TimesLTStd"/>
                </a:endParaRP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b="0" i="1" dirty="0" smtClean="0">
                            <a:latin typeface="Cambria Math" panose="02040503050406030204" pitchFamily="18" charset="0"/>
                          </a:rPr>
                          <m:t>2</m:t>
                        </m:r>
                      </m:sub>
                    </m:sSub>
                  </m:oMath>
                </a14:m>
                <a:r>
                  <a:rPr lang="en-US" i="1" dirty="0">
                    <a:latin typeface="STIXGeneral" pitchFamily="2" charset="2"/>
                  </a:rPr>
                  <a:t> = </a:t>
                </a:r>
                <a:r>
                  <a:rPr lang="en-US" dirty="0">
                    <a:latin typeface="TimesLTStd"/>
                  </a:rPr>
                  <a:t>5</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4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b="0" i="1" dirty="0" smtClean="0">
                            <a:latin typeface="Cambria Math" panose="02040503050406030204" pitchFamily="18" charset="0"/>
                          </a:rPr>
                          <m:t>2</m:t>
                        </m:r>
                      </m:sub>
                    </m:sSub>
                  </m:oMath>
                </a14:m>
                <a:r>
                  <a:rPr lang="en-US" i="1" dirty="0">
                    <a:latin typeface="STIXGeneral" pitchFamily="2" charset="2"/>
                  </a:rPr>
                  <a:t> = </a:t>
                </a:r>
                <a:r>
                  <a:rPr lang="en-US" dirty="0"/>
                  <a:t> 6.40  -38.66° </a:t>
                </a:r>
                <a:endParaRPr lang="en-US" dirty="0">
                  <a:latin typeface="TimesLTStd"/>
                </a:endParaRPr>
              </a:p>
              <a:p>
                <a:endParaRPr lang="en-US" i="1" dirty="0">
                  <a:latin typeface="TimesLTStd"/>
                </a:endParaRP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1</m:t>
                        </m:r>
                      </m:sub>
                    </m:sSub>
                  </m:oMath>
                </a14:m>
                <a:r>
                  <a:rPr lang="en-US" i="1" dirty="0">
                    <a:latin typeface="STIXGeneral" pitchFamily="2" charset="2"/>
                  </a:rPr>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b="0" i="1" dirty="0" smtClean="0">
                            <a:latin typeface="Cambria Math" panose="02040503050406030204" pitchFamily="18" charset="0"/>
                          </a:rPr>
                          <m:t>2</m:t>
                        </m:r>
                      </m:sub>
                    </m:sSub>
                  </m:oMath>
                </a14:m>
                <a:r>
                  <a:rPr lang="en-US" i="1" dirty="0">
                    <a:latin typeface="STIXGeneral" pitchFamily="2" charset="2"/>
                  </a:rPr>
                  <a:t> 	= (</a:t>
                </a:r>
                <a:r>
                  <a:rPr lang="en-US" dirty="0">
                    <a:latin typeface="TimesLTStd"/>
                  </a:rPr>
                  <a:t>12.81</a:t>
                </a:r>
                <a:r>
                  <a:rPr lang="en-US" i="1" dirty="0">
                    <a:latin typeface="TimesLTStd"/>
                  </a:rPr>
                  <a:t> * </a:t>
                </a:r>
                <a:r>
                  <a:rPr lang="en-US" dirty="0">
                    <a:latin typeface="TimesLTStd"/>
                  </a:rPr>
                  <a:t>6.40)  (51.34</a:t>
                </a:r>
                <a:r>
                  <a:rPr lang="en-US" i="1" dirty="0">
                    <a:latin typeface="TimesLTStd"/>
                  </a:rPr>
                  <a:t> </a:t>
                </a:r>
                <a:r>
                  <a:rPr lang="en-US" i="1" dirty="0">
                    <a:latin typeface="STIXGeneral" pitchFamily="2" charset="2"/>
                  </a:rPr>
                  <a:t>+ </a:t>
                </a:r>
                <a:r>
                  <a:rPr lang="en-US" dirty="0">
                    <a:latin typeface="STIXGeneral" pitchFamily="2" charset="2"/>
                  </a:rPr>
                  <a:t>(-38.66)</a:t>
                </a:r>
                <a:r>
                  <a:rPr lang="en-US" dirty="0">
                    <a:latin typeface="TimesLTStd"/>
                  </a:rPr>
                  <a:t>)</a:t>
                </a:r>
              </a:p>
              <a:p>
                <a:r>
                  <a:rPr lang="en-US" i="1" dirty="0">
                    <a:latin typeface="TimesLTStd"/>
                  </a:rPr>
                  <a:t>	= </a:t>
                </a:r>
                <a:r>
                  <a:rPr lang="en-US" dirty="0">
                    <a:latin typeface="TimesLTStd"/>
                  </a:rPr>
                  <a:t>82</a:t>
                </a:r>
                <a:r>
                  <a:rPr lang="en-US" dirty="0"/>
                  <a:t>  -12.68° </a:t>
                </a:r>
              </a:p>
              <a:p>
                <a:r>
                  <a:rPr lang="en-US" dirty="0">
                    <a:latin typeface="TimesLTStd"/>
                  </a:rPr>
                  <a:t>	 = 80</a:t>
                </a:r>
                <a:r>
                  <a:rPr lang="en-US" i="1" dirty="0">
                    <a:latin typeface="TimesLTStd"/>
                  </a:rPr>
                  <a:t> </a:t>
                </a:r>
                <a:r>
                  <a:rPr lang="en-US" i="1" dirty="0">
                    <a:latin typeface="STIXGeneral" pitchFamily="2" charset="2"/>
                  </a:rPr>
                  <a:t>+ </a:t>
                </a:r>
                <a:r>
                  <a:rPr lang="en-US" i="1" dirty="0">
                    <a:solidFill>
                      <a:srgbClr val="0070C0"/>
                    </a:solidFill>
                    <a:latin typeface="TimesLTStd"/>
                  </a:rPr>
                  <a:t>j</a:t>
                </a:r>
                <a:r>
                  <a:rPr lang="en-US" dirty="0">
                    <a:latin typeface="TimesLTStd"/>
                  </a:rPr>
                  <a:t>18 </a:t>
                </a:r>
              </a:p>
            </p:txBody>
          </p:sp>
        </mc:Choice>
        <mc:Fallback xmlns="">
          <p:sp>
            <p:nvSpPr>
              <p:cNvPr id="7" name="Rectangle 6">
                <a:extLst>
                  <a:ext uri="{FF2B5EF4-FFF2-40B4-BE49-F238E27FC236}">
                    <a16:creationId xmlns:a16="http://schemas.microsoft.com/office/drawing/2014/main" id="{5637136A-DEAF-5243-A990-DC2034996DF6}"/>
                  </a:ext>
                </a:extLst>
              </p:cNvPr>
              <p:cNvSpPr>
                <a:spLocks noRot="1" noChangeAspect="1" noMove="1" noResize="1" noEditPoints="1" noAdjustHandles="1" noChangeArrowheads="1" noChangeShapeType="1" noTextEdit="1"/>
              </p:cNvSpPr>
              <p:nvPr/>
            </p:nvSpPr>
            <p:spPr>
              <a:xfrm>
                <a:off x="7156278" y="2168822"/>
                <a:ext cx="4406525" cy="2031325"/>
              </a:xfrm>
              <a:prstGeom prst="rect">
                <a:avLst/>
              </a:prstGeom>
              <a:blipFill>
                <a:blip r:embed="rId4"/>
                <a:stretch>
                  <a:fillRect t="-1852" r="-573" b="-3086"/>
                </a:stretch>
              </a:blipFill>
              <a:ln>
                <a:solidFill>
                  <a:schemeClr val="accent1"/>
                </a:solidFill>
              </a:ln>
            </p:spPr>
            <p:txBody>
              <a:bodyPr/>
              <a:lstStyle/>
              <a:p>
                <a:r>
                  <a:rPr lang="en-US">
                    <a:noFill/>
                  </a:rPr>
                  <a:t> </a:t>
                </a:r>
              </a:p>
            </p:txBody>
          </p:sp>
        </mc:Fallback>
      </mc:AlternateContent>
      <p:grpSp>
        <p:nvGrpSpPr>
          <p:cNvPr id="8" name="Group 7">
            <a:extLst>
              <a:ext uri="{FF2B5EF4-FFF2-40B4-BE49-F238E27FC236}">
                <a16:creationId xmlns:a16="http://schemas.microsoft.com/office/drawing/2014/main" id="{5D4149DC-05A8-A54F-A6E5-E6D6177FA1DA}"/>
              </a:ext>
            </a:extLst>
          </p:cNvPr>
          <p:cNvGrpSpPr/>
          <p:nvPr/>
        </p:nvGrpSpPr>
        <p:grpSpPr>
          <a:xfrm>
            <a:off x="9984221" y="2207622"/>
            <a:ext cx="328910" cy="234854"/>
            <a:chOff x="9409450" y="1018902"/>
            <a:chExt cx="328910" cy="234854"/>
          </a:xfrm>
        </p:grpSpPr>
        <p:cxnSp>
          <p:nvCxnSpPr>
            <p:cNvPr id="9" name="Straight Connector 8">
              <a:extLst>
                <a:ext uri="{FF2B5EF4-FFF2-40B4-BE49-F238E27FC236}">
                  <a16:creationId xmlns:a16="http://schemas.microsoft.com/office/drawing/2014/main" id="{3FF8DE04-E50C-F745-AA4B-B2CF6716C0E1}"/>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18ABAB-5D62-C146-AA85-8795AE505225}"/>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7A152F9-EA2D-1E4B-B161-E00B084E8F7C}"/>
              </a:ext>
            </a:extLst>
          </p:cNvPr>
          <p:cNvGrpSpPr/>
          <p:nvPr/>
        </p:nvGrpSpPr>
        <p:grpSpPr>
          <a:xfrm>
            <a:off x="9683771" y="3317966"/>
            <a:ext cx="328910" cy="234854"/>
            <a:chOff x="9409450" y="1018902"/>
            <a:chExt cx="328910" cy="234854"/>
          </a:xfrm>
        </p:grpSpPr>
        <p:cxnSp>
          <p:nvCxnSpPr>
            <p:cNvPr id="12" name="Straight Connector 11">
              <a:extLst>
                <a:ext uri="{FF2B5EF4-FFF2-40B4-BE49-F238E27FC236}">
                  <a16:creationId xmlns:a16="http://schemas.microsoft.com/office/drawing/2014/main" id="{1098C7B6-A0AE-4D45-BDF7-B19C1281A258}"/>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EAE3CD-6F5F-5447-8C41-7C7C5A8DC4A0}"/>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6BF0448-707C-9E43-BB07-BD6D1C2EDFF3}"/>
              </a:ext>
            </a:extLst>
          </p:cNvPr>
          <p:cNvGrpSpPr/>
          <p:nvPr/>
        </p:nvGrpSpPr>
        <p:grpSpPr>
          <a:xfrm>
            <a:off x="8638739" y="3618413"/>
            <a:ext cx="328910" cy="234854"/>
            <a:chOff x="9409450" y="1018902"/>
            <a:chExt cx="328910" cy="234854"/>
          </a:xfrm>
        </p:grpSpPr>
        <p:cxnSp>
          <p:nvCxnSpPr>
            <p:cNvPr id="15" name="Straight Connector 14">
              <a:extLst>
                <a:ext uri="{FF2B5EF4-FFF2-40B4-BE49-F238E27FC236}">
                  <a16:creationId xmlns:a16="http://schemas.microsoft.com/office/drawing/2014/main" id="{E126F786-C99D-B64F-8848-F6ECFCCAEA0C}"/>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65F85A-1065-7343-BF42-002C0C723F5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E347FAC-17E2-6647-946D-6EAEF2C45216}"/>
              </a:ext>
            </a:extLst>
          </p:cNvPr>
          <p:cNvGrpSpPr/>
          <p:nvPr/>
        </p:nvGrpSpPr>
        <p:grpSpPr>
          <a:xfrm>
            <a:off x="10032117" y="2764974"/>
            <a:ext cx="328910" cy="234854"/>
            <a:chOff x="9409450" y="1018902"/>
            <a:chExt cx="328910" cy="234854"/>
          </a:xfrm>
        </p:grpSpPr>
        <p:cxnSp>
          <p:nvCxnSpPr>
            <p:cNvPr id="18" name="Straight Connector 17">
              <a:extLst>
                <a:ext uri="{FF2B5EF4-FFF2-40B4-BE49-F238E27FC236}">
                  <a16:creationId xmlns:a16="http://schemas.microsoft.com/office/drawing/2014/main" id="{BEFD3A89-059B-CB49-96E7-BC4E69FCA574}"/>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A5B05D-EB0D-A64D-BFB1-69B63B06DC20}"/>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4A83EA-3686-3F40-8947-B31A283BA11F}"/>
                  </a:ext>
                </a:extLst>
              </p:cNvPr>
              <p:cNvSpPr txBox="1"/>
              <p:nvPr/>
            </p:nvSpPr>
            <p:spPr>
              <a:xfrm>
                <a:off x="7262954" y="4807132"/>
                <a:ext cx="3435525" cy="1184363"/>
              </a:xfrm>
              <a:prstGeom prst="rect">
                <a:avLst/>
              </a:prstGeom>
              <a:noFill/>
              <a:ln>
                <a:solidFill>
                  <a:schemeClr val="accent1"/>
                </a:solidFill>
              </a:ln>
            </p:spPr>
            <p:txBody>
              <a:bodyPr wrap="square" rtlCol="0">
                <a:spAutoFit/>
              </a:bodyPr>
              <a:lstStyle/>
              <a:p>
                <a14:m>
                  <m:oMath xmlns:m="http://schemas.openxmlformats.org/officeDocument/2006/math">
                    <m:f>
                      <m:fPr>
                        <m:ctrlPr>
                          <a:rPr lang="en-US" sz="2400" i="1"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𝑛</m:t>
                            </m:r>
                          </m:e>
                          <m:sub>
                            <m:r>
                              <a:rPr lang="en-US" sz="2400" i="1" dirty="0">
                                <a:latin typeface="Cambria Math" panose="02040503050406030204" pitchFamily="18" charset="0"/>
                              </a:rPr>
                              <m:t>1</m:t>
                            </m:r>
                          </m:sub>
                        </m:sSub>
                      </m:num>
                      <m:den>
                        <m:sSub>
                          <m:sSubPr>
                            <m:ctrlPr>
                              <a:rPr lang="en-US" sz="2400" i="1" dirty="0">
                                <a:latin typeface="Cambria Math" panose="02040503050406030204" pitchFamily="18" charset="0"/>
                              </a:rPr>
                            </m:ctrlPr>
                          </m:sSubPr>
                          <m:e>
                            <m:r>
                              <a:rPr lang="en-US" sz="2400" i="1" dirty="0">
                                <a:latin typeface="Cambria Math" panose="02040503050406030204" pitchFamily="18" charset="0"/>
                              </a:rPr>
                              <m:t>𝑛</m:t>
                            </m:r>
                          </m:e>
                          <m:sub>
                            <m:r>
                              <a:rPr lang="en-US" sz="2400" i="1" dirty="0">
                                <a:latin typeface="Cambria Math" panose="02040503050406030204" pitchFamily="18" charset="0"/>
                              </a:rPr>
                              <m:t>2</m:t>
                            </m:r>
                          </m:sub>
                        </m:sSub>
                      </m:den>
                    </m:f>
                  </m:oMath>
                </a14:m>
                <a:r>
                  <a:rPr lang="en-US" dirty="0"/>
                  <a:t>           =  </a:t>
                </a:r>
                <a14:m>
                  <m:oMath xmlns:m="http://schemas.openxmlformats.org/officeDocument/2006/math">
                    <m:f>
                      <m:fPr>
                        <m:ctrlPr>
                          <a:rPr lang="en-US" i="1">
                            <a:latin typeface="Cambria Math" panose="02040503050406030204" pitchFamily="18" charset="0"/>
                          </a:rPr>
                        </m:ctrlPr>
                      </m:fPr>
                      <m:num>
                        <m:r>
                          <m:rPr>
                            <m:nor/>
                          </m:rPr>
                          <a:rPr lang="en-US" dirty="0"/>
                          <m:t>12.81  51.34°</m:t>
                        </m:r>
                      </m:num>
                      <m:den>
                        <m:r>
                          <m:rPr>
                            <m:nor/>
                          </m:rPr>
                          <a:rPr lang="en-US" dirty="0"/>
                          <m:t>6.40  −38.66°</m:t>
                        </m:r>
                      </m:den>
                    </m:f>
                    <m:r>
                      <a:rPr lang="en-US" b="0" i="1" dirty="0" smtClean="0">
                        <a:latin typeface="Cambria Math" panose="02040503050406030204" pitchFamily="18" charset="0"/>
                      </a:rPr>
                      <m:t> </m:t>
                    </m:r>
                  </m:oMath>
                </a14:m>
                <a:r>
                  <a:rPr lang="en-US" dirty="0"/>
                  <a:t> </a:t>
                </a:r>
              </a:p>
              <a:p>
                <a:endParaRPr lang="en-US" dirty="0"/>
              </a:p>
              <a:p>
                <a:r>
                  <a:rPr lang="en-US" dirty="0"/>
                  <a:t>                =   2.00  90</a:t>
                </a:r>
                <a14:m>
                  <m:oMath xmlns:m="http://schemas.openxmlformats.org/officeDocument/2006/math">
                    <m:r>
                      <m:rPr>
                        <m:nor/>
                      </m:rPr>
                      <a:rPr lang="en-US" dirty="0"/>
                      <m:t>°</m:t>
                    </m:r>
                    <m:r>
                      <a:rPr lang="en-US" i="1" dirty="0">
                        <a:latin typeface="Cambria Math" panose="02040503050406030204" pitchFamily="18" charset="0"/>
                      </a:rPr>
                      <m:t> </m:t>
                    </m:r>
                  </m:oMath>
                </a14:m>
                <a:r>
                  <a:rPr lang="en-US" dirty="0"/>
                  <a:t>	</a:t>
                </a:r>
              </a:p>
            </p:txBody>
          </p:sp>
        </mc:Choice>
        <mc:Fallback xmlns="">
          <p:sp>
            <p:nvSpPr>
              <p:cNvPr id="20" name="TextBox 19">
                <a:extLst>
                  <a:ext uri="{FF2B5EF4-FFF2-40B4-BE49-F238E27FC236}">
                    <a16:creationId xmlns:a16="http://schemas.microsoft.com/office/drawing/2014/main" id="{C34A83EA-3686-3F40-8947-B31A283BA11F}"/>
                  </a:ext>
                </a:extLst>
              </p:cNvPr>
              <p:cNvSpPr txBox="1">
                <a:spLocks noRot="1" noChangeAspect="1" noMove="1" noResize="1" noEditPoints="1" noAdjustHandles="1" noChangeArrowheads="1" noChangeShapeType="1" noTextEdit="1"/>
              </p:cNvSpPr>
              <p:nvPr/>
            </p:nvSpPr>
            <p:spPr>
              <a:xfrm>
                <a:off x="7262954" y="4807132"/>
                <a:ext cx="3435525" cy="1184363"/>
              </a:xfrm>
              <a:prstGeom prst="rect">
                <a:avLst/>
              </a:prstGeom>
              <a:blipFill>
                <a:blip r:embed="rId5"/>
                <a:stretch>
                  <a:fillRect t="-3158" b="-5263"/>
                </a:stretch>
              </a:blipFill>
              <a:ln>
                <a:solidFill>
                  <a:schemeClr val="accent1"/>
                </a:solid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BD395737-3B0E-0D4F-80E8-6AB2E661C3E4}"/>
              </a:ext>
            </a:extLst>
          </p:cNvPr>
          <p:cNvGrpSpPr/>
          <p:nvPr/>
        </p:nvGrpSpPr>
        <p:grpSpPr>
          <a:xfrm>
            <a:off x="8969666" y="4850679"/>
            <a:ext cx="328910" cy="234854"/>
            <a:chOff x="9409450" y="1018902"/>
            <a:chExt cx="328910" cy="234854"/>
          </a:xfrm>
        </p:grpSpPr>
        <p:cxnSp>
          <p:nvCxnSpPr>
            <p:cNvPr id="22" name="Straight Connector 21">
              <a:extLst>
                <a:ext uri="{FF2B5EF4-FFF2-40B4-BE49-F238E27FC236}">
                  <a16:creationId xmlns:a16="http://schemas.microsoft.com/office/drawing/2014/main" id="{52272194-2072-EE4E-92C5-63BB43E2D533}"/>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7968CD-5B61-BE4B-A7AC-965933AC3D10}"/>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7C4D8D7-50D0-9F40-9548-CBB28210DEC7}"/>
              </a:ext>
            </a:extLst>
          </p:cNvPr>
          <p:cNvGrpSpPr/>
          <p:nvPr/>
        </p:nvGrpSpPr>
        <p:grpSpPr>
          <a:xfrm>
            <a:off x="8873867" y="5107583"/>
            <a:ext cx="328910" cy="234854"/>
            <a:chOff x="9409450" y="1018902"/>
            <a:chExt cx="328910" cy="234854"/>
          </a:xfrm>
        </p:grpSpPr>
        <p:cxnSp>
          <p:nvCxnSpPr>
            <p:cNvPr id="25" name="Straight Connector 24">
              <a:extLst>
                <a:ext uri="{FF2B5EF4-FFF2-40B4-BE49-F238E27FC236}">
                  <a16:creationId xmlns:a16="http://schemas.microsoft.com/office/drawing/2014/main" id="{F824A2FB-BA4D-A64F-B571-62A30E7339CA}"/>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C91549-8F00-3940-BD0C-BAB2CE38EAC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BB746ED-8B21-FD40-89F2-D26CABA74748}"/>
              </a:ext>
            </a:extLst>
          </p:cNvPr>
          <p:cNvGrpSpPr/>
          <p:nvPr/>
        </p:nvGrpSpPr>
        <p:grpSpPr>
          <a:xfrm>
            <a:off x="8869514" y="5677995"/>
            <a:ext cx="328910" cy="234854"/>
            <a:chOff x="9409450" y="1018902"/>
            <a:chExt cx="328910" cy="234854"/>
          </a:xfrm>
        </p:grpSpPr>
        <p:cxnSp>
          <p:nvCxnSpPr>
            <p:cNvPr id="28" name="Straight Connector 27">
              <a:extLst>
                <a:ext uri="{FF2B5EF4-FFF2-40B4-BE49-F238E27FC236}">
                  <a16:creationId xmlns:a16="http://schemas.microsoft.com/office/drawing/2014/main" id="{DBDA89AB-8593-7343-9706-B383E25FE63E}"/>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6EB6CC-CD56-3840-9BBF-2DFE1DB75CEA}"/>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F0BE8DB7-B459-0B43-B7BF-7BDDC6DF92D9}"/>
              </a:ext>
            </a:extLst>
          </p:cNvPr>
          <p:cNvSpPr>
            <a:spLocks noGrp="1"/>
          </p:cNvSpPr>
          <p:nvPr>
            <p:ph type="sldNum" sz="quarter" idx="12"/>
          </p:nvPr>
        </p:nvSpPr>
        <p:spPr/>
        <p:txBody>
          <a:bodyPr/>
          <a:lstStyle/>
          <a:p>
            <a:fld id="{F33FCB0E-AFE6-8F4B-B9EB-BD4C96BB7C7B}" type="slidenum">
              <a:rPr lang="en-US" smtClean="0"/>
              <a:t>18</a:t>
            </a:fld>
            <a:endParaRPr lang="en-US"/>
          </a:p>
        </p:txBody>
      </p:sp>
    </p:spTree>
    <p:extLst>
      <p:ext uri="{BB962C8B-B14F-4D97-AF65-F5344CB8AC3E}">
        <p14:creationId xmlns:p14="http://schemas.microsoft.com/office/powerpoint/2010/main" val="2343116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Casio fx-115ES Plus</a:t>
            </a:r>
          </a:p>
        </p:txBody>
      </p:sp>
      <p:pic>
        <p:nvPicPr>
          <p:cNvPr id="3" name="Picture 2">
            <a:extLst>
              <a:ext uri="{FF2B5EF4-FFF2-40B4-BE49-F238E27FC236}">
                <a16:creationId xmlns:a16="http://schemas.microsoft.com/office/drawing/2014/main" id="{D71E3680-86E5-3C40-B31B-40652FBF5879}"/>
              </a:ext>
            </a:extLst>
          </p:cNvPr>
          <p:cNvPicPr>
            <a:picLocks noChangeAspect="1"/>
          </p:cNvPicPr>
          <p:nvPr/>
        </p:nvPicPr>
        <p:blipFill>
          <a:blip r:embed="rId2"/>
          <a:stretch>
            <a:fillRect/>
          </a:stretch>
        </p:blipFill>
        <p:spPr>
          <a:xfrm>
            <a:off x="5452110" y="206906"/>
            <a:ext cx="5899150" cy="6546954"/>
          </a:xfrm>
          <a:prstGeom prst="rect">
            <a:avLst/>
          </a:prstGeom>
        </p:spPr>
      </p:pic>
      <p:sp>
        <p:nvSpPr>
          <p:cNvPr id="6" name="TextBox 5">
            <a:extLst>
              <a:ext uri="{FF2B5EF4-FFF2-40B4-BE49-F238E27FC236}">
                <a16:creationId xmlns:a16="http://schemas.microsoft.com/office/drawing/2014/main" id="{79B2E5D6-A95A-334E-AFC9-6039DDE81EA1}"/>
              </a:ext>
            </a:extLst>
          </p:cNvPr>
          <p:cNvSpPr txBox="1"/>
          <p:nvPr/>
        </p:nvSpPr>
        <p:spPr>
          <a:xfrm rot="19837814">
            <a:off x="156491" y="3616674"/>
            <a:ext cx="7153177" cy="954107"/>
          </a:xfrm>
          <a:prstGeom prst="rect">
            <a:avLst/>
          </a:prstGeom>
          <a:noFill/>
        </p:spPr>
        <p:txBody>
          <a:bodyPr wrap="none" rtlCol="0">
            <a:spAutoFit/>
          </a:bodyPr>
          <a:lstStyle/>
          <a:p>
            <a:r>
              <a:rPr lang="en-CN" sz="2800" dirty="0">
                <a:solidFill>
                  <a:srgbClr val="FF0000"/>
                </a:solidFill>
              </a:rPr>
              <a:t>Please buy this (or an equivalent) immediately!!</a:t>
            </a:r>
          </a:p>
          <a:p>
            <a:pPr algn="ctr"/>
            <a:r>
              <a:rPr lang="en-CN" sz="2800" dirty="0">
                <a:solidFill>
                  <a:srgbClr val="FF0000"/>
                </a:solidFill>
              </a:rPr>
              <a:t>~ $20</a:t>
            </a:r>
          </a:p>
        </p:txBody>
      </p:sp>
      <p:sp>
        <p:nvSpPr>
          <p:cNvPr id="4" name="Slide Number Placeholder 3">
            <a:extLst>
              <a:ext uri="{FF2B5EF4-FFF2-40B4-BE49-F238E27FC236}">
                <a16:creationId xmlns:a16="http://schemas.microsoft.com/office/drawing/2014/main" id="{3B0B53A8-CA4D-3643-ADE8-A49CD157460D}"/>
              </a:ext>
            </a:extLst>
          </p:cNvPr>
          <p:cNvSpPr>
            <a:spLocks noGrp="1"/>
          </p:cNvSpPr>
          <p:nvPr>
            <p:ph type="sldNum" sz="quarter" idx="12"/>
          </p:nvPr>
        </p:nvSpPr>
        <p:spPr/>
        <p:txBody>
          <a:bodyPr/>
          <a:lstStyle/>
          <a:p>
            <a:fld id="{F33FCB0E-AFE6-8F4B-B9EB-BD4C96BB7C7B}" type="slidenum">
              <a:rPr lang="en-US" smtClean="0"/>
              <a:t>19</a:t>
            </a:fld>
            <a:endParaRPr lang="en-US"/>
          </a:p>
        </p:txBody>
      </p:sp>
    </p:spTree>
    <p:extLst>
      <p:ext uri="{BB962C8B-B14F-4D97-AF65-F5344CB8AC3E}">
        <p14:creationId xmlns:p14="http://schemas.microsoft.com/office/powerpoint/2010/main" val="420585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Week 7 - 9</a:t>
            </a:r>
            <a:br>
              <a:rPr lang="en-US" dirty="0"/>
            </a:br>
            <a:r>
              <a:rPr lang="en-US" dirty="0"/>
              <a:t>Chapter 9 (Sinusoidal Steady-State Analysis)</a:t>
            </a:r>
          </a:p>
        </p:txBody>
      </p:sp>
      <p:sp>
        <p:nvSpPr>
          <p:cNvPr id="3" name="Content Placeholder 2">
            <a:extLst>
              <a:ext uri="{FF2B5EF4-FFF2-40B4-BE49-F238E27FC236}">
                <a16:creationId xmlns:a16="http://schemas.microsoft.com/office/drawing/2014/main" id="{36BDB369-2EEF-134C-86CD-38F954A35EB1}"/>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t>The Sinusoidal Source</a:t>
            </a:r>
          </a:p>
          <a:p>
            <a:pPr marL="514350" indent="-514350">
              <a:buFont typeface="+mj-lt"/>
              <a:buAutoNum type="arabicPeriod"/>
            </a:pPr>
            <a:r>
              <a:rPr lang="en-US" dirty="0"/>
              <a:t>The Sinusoidal Response</a:t>
            </a:r>
          </a:p>
          <a:p>
            <a:pPr marL="514350" indent="-514350">
              <a:buFont typeface="+mj-lt"/>
              <a:buAutoNum type="arabicPeriod"/>
            </a:pPr>
            <a:r>
              <a:rPr lang="en-US" dirty="0"/>
              <a:t>The Phasor</a:t>
            </a:r>
          </a:p>
          <a:p>
            <a:pPr marL="514350" indent="-514350">
              <a:buFont typeface="+mj-lt"/>
              <a:buAutoNum type="arabicPeriod"/>
            </a:pPr>
            <a:r>
              <a:rPr lang="en-US" dirty="0">
                <a:solidFill>
                  <a:srgbClr val="FF0000"/>
                </a:solidFill>
              </a:rPr>
              <a:t>Passive Circuit Elements in the Frequency Domain</a:t>
            </a:r>
          </a:p>
          <a:p>
            <a:pPr marL="514350" indent="-514350">
              <a:buFont typeface="+mj-lt"/>
              <a:buAutoNum type="arabicPeriod"/>
            </a:pPr>
            <a:r>
              <a:rPr lang="en-US" dirty="0">
                <a:solidFill>
                  <a:srgbClr val="FF0000"/>
                </a:solidFill>
              </a:rPr>
              <a:t>KCL and KVL in the Frequency Domain</a:t>
            </a:r>
          </a:p>
          <a:p>
            <a:pPr marL="514350" indent="-514350">
              <a:buFont typeface="+mj-lt"/>
              <a:buAutoNum type="arabicPeriod"/>
            </a:pPr>
            <a:r>
              <a:rPr lang="en-US" dirty="0">
                <a:solidFill>
                  <a:srgbClr val="FF0000"/>
                </a:solidFill>
              </a:rPr>
              <a:t>Series, Parallel, and Delta-Wye Simplifications</a:t>
            </a:r>
          </a:p>
          <a:p>
            <a:pPr marL="514350" indent="-514350">
              <a:buFont typeface="+mj-lt"/>
              <a:buAutoNum type="arabicPeriod"/>
            </a:pPr>
            <a:r>
              <a:rPr lang="en-US" dirty="0">
                <a:solidFill>
                  <a:srgbClr val="FF0000"/>
                </a:solidFill>
              </a:rPr>
              <a:t>Source Transformations, Thevenin-Norton Equivalent Circuits</a:t>
            </a:r>
          </a:p>
          <a:p>
            <a:pPr marL="514350" indent="-514350">
              <a:buFont typeface="+mj-lt"/>
              <a:buAutoNum type="arabicPeriod"/>
            </a:pPr>
            <a:r>
              <a:rPr lang="en-US" dirty="0">
                <a:solidFill>
                  <a:srgbClr val="00B0F0"/>
                </a:solidFill>
              </a:rPr>
              <a:t>The Node-Voltage Method</a:t>
            </a:r>
          </a:p>
          <a:p>
            <a:pPr marL="514350" indent="-514350">
              <a:buFont typeface="+mj-lt"/>
              <a:buAutoNum type="arabicPeriod"/>
            </a:pPr>
            <a:r>
              <a:rPr lang="en-US" dirty="0">
                <a:solidFill>
                  <a:srgbClr val="00B0F0"/>
                </a:solidFill>
              </a:rPr>
              <a:t>The Mesh-Current Method</a:t>
            </a:r>
          </a:p>
          <a:p>
            <a:pPr marL="0" indent="0">
              <a:buNone/>
            </a:pPr>
            <a:r>
              <a:rPr lang="en-US" dirty="0">
                <a:solidFill>
                  <a:srgbClr val="00B0F0"/>
                </a:solidFill>
              </a:rPr>
              <a:t>9.X     Superposition</a:t>
            </a:r>
          </a:p>
          <a:p>
            <a:pPr marL="514350" indent="-514350">
              <a:buFont typeface="+mj-lt"/>
              <a:buAutoNum type="arabicPeriod" startAt="10"/>
            </a:pPr>
            <a:r>
              <a:rPr lang="en-US" dirty="0">
                <a:solidFill>
                  <a:srgbClr val="00B0F0"/>
                </a:solidFill>
              </a:rPr>
              <a:t>The Transformer</a:t>
            </a:r>
          </a:p>
          <a:p>
            <a:pPr marL="514350" indent="-514350">
              <a:buFont typeface="+mj-lt"/>
              <a:buAutoNum type="arabicPeriod" startAt="10"/>
            </a:pPr>
            <a:r>
              <a:rPr lang="en-US" dirty="0">
                <a:solidFill>
                  <a:srgbClr val="00B0F0"/>
                </a:solidFill>
              </a:rPr>
              <a:t>The Ideal Transformer</a:t>
            </a:r>
          </a:p>
          <a:p>
            <a:pPr marL="514350" indent="-514350">
              <a:buFont typeface="+mj-lt"/>
              <a:buAutoNum type="arabicPeriod" startAt="10"/>
            </a:pPr>
            <a:r>
              <a:rPr lang="en-US" dirty="0">
                <a:solidFill>
                  <a:srgbClr val="00B0F0"/>
                </a:solidFill>
              </a:rPr>
              <a:t>Phasor Diagrams</a:t>
            </a:r>
          </a:p>
          <a:p>
            <a:pPr marL="0" indent="0">
              <a:buNone/>
            </a:pPr>
            <a:endParaRPr lang="en-US" dirty="0"/>
          </a:p>
        </p:txBody>
      </p:sp>
      <p:sp>
        <p:nvSpPr>
          <p:cNvPr id="4" name="Slide Number Placeholder 3">
            <a:extLst>
              <a:ext uri="{FF2B5EF4-FFF2-40B4-BE49-F238E27FC236}">
                <a16:creationId xmlns:a16="http://schemas.microsoft.com/office/drawing/2014/main" id="{F435B8F7-6A3A-8043-B591-E0F309776AF5}"/>
              </a:ext>
            </a:extLst>
          </p:cNvPr>
          <p:cNvSpPr>
            <a:spLocks noGrp="1"/>
          </p:cNvSpPr>
          <p:nvPr>
            <p:ph type="sldNum" sz="quarter" idx="12"/>
          </p:nvPr>
        </p:nvSpPr>
        <p:spPr/>
        <p:txBody>
          <a:bodyPr/>
          <a:lstStyle/>
          <a:p>
            <a:fld id="{F33FCB0E-AFE6-8F4B-B9EB-BD4C96BB7C7B}" type="slidenum">
              <a:rPr lang="en-US" smtClean="0"/>
              <a:t>2</a:t>
            </a:fld>
            <a:endParaRPr lang="en-US"/>
          </a:p>
        </p:txBody>
      </p:sp>
    </p:spTree>
    <p:extLst>
      <p:ext uri="{BB962C8B-B14F-4D97-AF65-F5344CB8AC3E}">
        <p14:creationId xmlns:p14="http://schemas.microsoft.com/office/powerpoint/2010/main" val="1206224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Casio fx-115ES Plus Usage</a:t>
            </a:r>
          </a:p>
        </p:txBody>
      </p:sp>
      <p:pic>
        <p:nvPicPr>
          <p:cNvPr id="4" name="Picture 3">
            <a:extLst>
              <a:ext uri="{FF2B5EF4-FFF2-40B4-BE49-F238E27FC236}">
                <a16:creationId xmlns:a16="http://schemas.microsoft.com/office/drawing/2014/main" id="{FBFF18EA-81D1-CF41-B785-676104773873}"/>
              </a:ext>
            </a:extLst>
          </p:cNvPr>
          <p:cNvPicPr>
            <a:picLocks noChangeAspect="1"/>
          </p:cNvPicPr>
          <p:nvPr/>
        </p:nvPicPr>
        <p:blipFill>
          <a:blip r:embed="rId2"/>
          <a:stretch>
            <a:fillRect/>
          </a:stretch>
        </p:blipFill>
        <p:spPr>
          <a:xfrm>
            <a:off x="262890" y="1859204"/>
            <a:ext cx="5783580" cy="4474285"/>
          </a:xfrm>
          <a:prstGeom prst="rect">
            <a:avLst/>
          </a:prstGeom>
        </p:spPr>
      </p:pic>
      <p:pic>
        <p:nvPicPr>
          <p:cNvPr id="5" name="Picture 4">
            <a:extLst>
              <a:ext uri="{FF2B5EF4-FFF2-40B4-BE49-F238E27FC236}">
                <a16:creationId xmlns:a16="http://schemas.microsoft.com/office/drawing/2014/main" id="{617D0D36-B4E5-0C4A-BCD3-D063885B39EB}"/>
              </a:ext>
            </a:extLst>
          </p:cNvPr>
          <p:cNvPicPr>
            <a:picLocks noChangeAspect="1"/>
          </p:cNvPicPr>
          <p:nvPr/>
        </p:nvPicPr>
        <p:blipFill>
          <a:blip r:embed="rId3"/>
          <a:stretch>
            <a:fillRect/>
          </a:stretch>
        </p:blipFill>
        <p:spPr>
          <a:xfrm>
            <a:off x="6835140" y="1724806"/>
            <a:ext cx="4356552" cy="5030324"/>
          </a:xfrm>
          <a:prstGeom prst="rect">
            <a:avLst/>
          </a:prstGeom>
        </p:spPr>
      </p:pic>
      <p:sp>
        <p:nvSpPr>
          <p:cNvPr id="3" name="Slide Number Placeholder 2">
            <a:extLst>
              <a:ext uri="{FF2B5EF4-FFF2-40B4-BE49-F238E27FC236}">
                <a16:creationId xmlns:a16="http://schemas.microsoft.com/office/drawing/2014/main" id="{154474F6-B67F-8644-B8AE-743BA50910EF}"/>
              </a:ext>
            </a:extLst>
          </p:cNvPr>
          <p:cNvSpPr>
            <a:spLocks noGrp="1"/>
          </p:cNvSpPr>
          <p:nvPr>
            <p:ph type="sldNum" sz="quarter" idx="12"/>
          </p:nvPr>
        </p:nvSpPr>
        <p:spPr/>
        <p:txBody>
          <a:bodyPr/>
          <a:lstStyle/>
          <a:p>
            <a:fld id="{F33FCB0E-AFE6-8F4B-B9EB-BD4C96BB7C7B}" type="slidenum">
              <a:rPr lang="en-US" smtClean="0"/>
              <a:t>20</a:t>
            </a:fld>
            <a:endParaRPr lang="en-US"/>
          </a:p>
        </p:txBody>
      </p:sp>
    </p:spTree>
    <p:extLst>
      <p:ext uri="{BB962C8B-B14F-4D97-AF65-F5344CB8AC3E}">
        <p14:creationId xmlns:p14="http://schemas.microsoft.com/office/powerpoint/2010/main" val="197713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0B961B-ADE4-2B45-874A-01EE7C70BCA3}"/>
              </a:ext>
            </a:extLst>
          </p:cNvPr>
          <p:cNvPicPr>
            <a:picLocks noChangeAspect="1"/>
          </p:cNvPicPr>
          <p:nvPr/>
        </p:nvPicPr>
        <p:blipFill>
          <a:blip r:embed="rId2"/>
          <a:stretch>
            <a:fillRect/>
          </a:stretch>
        </p:blipFill>
        <p:spPr>
          <a:xfrm>
            <a:off x="2491740" y="2045970"/>
            <a:ext cx="7162800" cy="4229100"/>
          </a:xfrm>
          <a:prstGeom prst="rect">
            <a:avLst/>
          </a:prstGeom>
        </p:spPr>
      </p:pic>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9.3 The Phasor – </a:t>
            </a:r>
            <a:br>
              <a:rPr lang="en-US"/>
            </a:br>
            <a:r>
              <a:rPr lang="en-US"/>
              <a:t>Casio fx-115ES Plus Usage</a:t>
            </a:r>
            <a:endParaRPr lang="en-US" dirty="0"/>
          </a:p>
        </p:txBody>
      </p:sp>
      <p:sp>
        <p:nvSpPr>
          <p:cNvPr id="2" name="Slide Number Placeholder 1">
            <a:extLst>
              <a:ext uri="{FF2B5EF4-FFF2-40B4-BE49-F238E27FC236}">
                <a16:creationId xmlns:a16="http://schemas.microsoft.com/office/drawing/2014/main" id="{3591206E-9690-5745-8684-B79E8A9BD957}"/>
              </a:ext>
            </a:extLst>
          </p:cNvPr>
          <p:cNvSpPr>
            <a:spLocks noGrp="1"/>
          </p:cNvSpPr>
          <p:nvPr>
            <p:ph type="sldNum" sz="quarter" idx="12"/>
          </p:nvPr>
        </p:nvSpPr>
        <p:spPr/>
        <p:txBody>
          <a:bodyPr/>
          <a:lstStyle/>
          <a:p>
            <a:fld id="{F33FCB0E-AFE6-8F4B-B9EB-BD4C96BB7C7B}" type="slidenum">
              <a:rPr lang="en-US" smtClean="0"/>
              <a:t>21</a:t>
            </a:fld>
            <a:endParaRPr lang="en-US"/>
          </a:p>
        </p:txBody>
      </p:sp>
    </p:spTree>
    <p:extLst>
      <p:ext uri="{BB962C8B-B14F-4D97-AF65-F5344CB8AC3E}">
        <p14:creationId xmlns:p14="http://schemas.microsoft.com/office/powerpoint/2010/main" val="3627828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 – </a:t>
            </a:r>
            <a:br>
              <a:rPr lang="en-US" dirty="0"/>
            </a:br>
            <a:r>
              <a:rPr lang="en-US" dirty="0"/>
              <a:t>Example (Review of Complex Numbers)</a:t>
            </a:r>
          </a:p>
        </p:txBody>
      </p:sp>
      <p:pic>
        <p:nvPicPr>
          <p:cNvPr id="3" name="Picture 2">
            <a:extLst>
              <a:ext uri="{FF2B5EF4-FFF2-40B4-BE49-F238E27FC236}">
                <a16:creationId xmlns:a16="http://schemas.microsoft.com/office/drawing/2014/main" id="{485A57A1-CD20-A343-9BCD-35F11483E871}"/>
              </a:ext>
            </a:extLst>
          </p:cNvPr>
          <p:cNvPicPr>
            <a:picLocks noChangeAspect="1"/>
          </p:cNvPicPr>
          <p:nvPr/>
        </p:nvPicPr>
        <p:blipFill>
          <a:blip r:embed="rId2"/>
          <a:stretch>
            <a:fillRect/>
          </a:stretch>
        </p:blipFill>
        <p:spPr>
          <a:xfrm>
            <a:off x="548640" y="2185670"/>
            <a:ext cx="4572270" cy="1871980"/>
          </a:xfrm>
          <a:prstGeom prst="rect">
            <a:avLst/>
          </a:prstGeom>
        </p:spPr>
      </p:pic>
      <p:sp>
        <p:nvSpPr>
          <p:cNvPr id="4" name="Slide Number Placeholder 3">
            <a:extLst>
              <a:ext uri="{FF2B5EF4-FFF2-40B4-BE49-F238E27FC236}">
                <a16:creationId xmlns:a16="http://schemas.microsoft.com/office/drawing/2014/main" id="{5F555DC5-8B8B-4E4E-9C7E-A6B7252F04AC}"/>
              </a:ext>
            </a:extLst>
          </p:cNvPr>
          <p:cNvSpPr>
            <a:spLocks noGrp="1"/>
          </p:cNvSpPr>
          <p:nvPr>
            <p:ph type="sldNum" sz="quarter" idx="12"/>
          </p:nvPr>
        </p:nvSpPr>
        <p:spPr/>
        <p:txBody>
          <a:bodyPr/>
          <a:lstStyle/>
          <a:p>
            <a:fld id="{F33FCB0E-AFE6-8F4B-B9EB-BD4C96BB7C7B}" type="slidenum">
              <a:rPr lang="en-US" smtClean="0"/>
              <a:t>22</a:t>
            </a:fld>
            <a:endParaRPr lang="en-US"/>
          </a:p>
        </p:txBody>
      </p:sp>
    </p:spTree>
    <p:extLst>
      <p:ext uri="{BB962C8B-B14F-4D97-AF65-F5344CB8AC3E}">
        <p14:creationId xmlns:p14="http://schemas.microsoft.com/office/powerpoint/2010/main" val="9173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9.3 The Phasor</a:t>
            </a:r>
          </a:p>
        </p:txBody>
      </p:sp>
      <p:pic>
        <p:nvPicPr>
          <p:cNvPr id="3" name="Picture 2">
            <a:extLst>
              <a:ext uri="{FF2B5EF4-FFF2-40B4-BE49-F238E27FC236}">
                <a16:creationId xmlns:a16="http://schemas.microsoft.com/office/drawing/2014/main" id="{54E61781-1572-B347-B413-0A34C9B00073}"/>
              </a:ext>
            </a:extLst>
          </p:cNvPr>
          <p:cNvPicPr>
            <a:picLocks noChangeAspect="1"/>
          </p:cNvPicPr>
          <p:nvPr/>
        </p:nvPicPr>
        <p:blipFill>
          <a:blip r:embed="rId2"/>
          <a:stretch>
            <a:fillRect/>
          </a:stretch>
        </p:blipFill>
        <p:spPr>
          <a:xfrm>
            <a:off x="2230119" y="1817370"/>
            <a:ext cx="7728131" cy="1051560"/>
          </a:xfrm>
          <a:prstGeom prst="rect">
            <a:avLst/>
          </a:prstGeom>
        </p:spPr>
      </p:pic>
      <p:grpSp>
        <p:nvGrpSpPr>
          <p:cNvPr id="8" name="Group 7">
            <a:extLst>
              <a:ext uri="{FF2B5EF4-FFF2-40B4-BE49-F238E27FC236}">
                <a16:creationId xmlns:a16="http://schemas.microsoft.com/office/drawing/2014/main" id="{37C0949F-6E7D-AC4F-8986-1C17D967FBA0}"/>
              </a:ext>
            </a:extLst>
          </p:cNvPr>
          <p:cNvGrpSpPr/>
          <p:nvPr/>
        </p:nvGrpSpPr>
        <p:grpSpPr>
          <a:xfrm>
            <a:off x="5728007" y="3166110"/>
            <a:ext cx="4943916" cy="2308324"/>
            <a:chOff x="3211830" y="4812030"/>
            <a:chExt cx="3952520" cy="230832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81342D-D12F-0D48-A383-DAAD8274A9F0}"/>
                    </a:ext>
                  </a:extLst>
                </p:cNvPr>
                <p:cNvSpPr txBox="1"/>
                <p:nvPr/>
              </p:nvSpPr>
              <p:spPr>
                <a:xfrm>
                  <a:off x="3211830" y="4812030"/>
                  <a:ext cx="3952520" cy="2308324"/>
                </a:xfrm>
                <a:prstGeom prst="rect">
                  <a:avLst/>
                </a:prstGeom>
                <a:noFill/>
                <a:ln>
                  <a:solidFill>
                    <a:schemeClr val="accent1">
                      <a:shade val="50000"/>
                    </a:schemeClr>
                  </a:solidFill>
                </a:ln>
              </p:spPr>
              <p:txBody>
                <a:bodyPr wrap="none" rtlCol="0">
                  <a:spAutoFit/>
                </a:bodyPr>
                <a:lstStyle/>
                <a:p>
                  <a:r>
                    <a:rPr lang="en-US" dirty="0"/>
                    <a:t>Example:  </a:t>
                  </a:r>
                </a:p>
                <a:p>
                  <a:r>
                    <a:rPr lang="en-US" i="1" dirty="0"/>
                    <a:t>	v(t) </a:t>
                  </a:r>
                  <a:r>
                    <a:rPr lang="en-US" dirty="0"/>
                    <a:t>= 3.218 cos(</a:t>
                  </a:r>
                  <a14:m>
                    <m:oMath xmlns:m="http://schemas.openxmlformats.org/officeDocument/2006/math">
                      <m:r>
                        <a:rPr lang="en-US" i="1" smtClean="0">
                          <a:latin typeface="Cambria Math" panose="02040503050406030204" pitchFamily="18" charset="0"/>
                        </a:rPr>
                        <m:t>𝜔</m:t>
                      </m:r>
                    </m:oMath>
                  </a14:m>
                  <a:r>
                    <a:rPr lang="en-US" i="1" dirty="0"/>
                    <a:t>t </a:t>
                  </a:r>
                  <a:r>
                    <a:rPr lang="en-US" dirty="0"/>
                    <a:t>− 56.97°) Volts</a:t>
                  </a:r>
                </a:p>
                <a:p>
                  <a:endParaRPr lang="en-US" dirty="0"/>
                </a:p>
                <a:p>
                  <a:endParaRPr lang="en-US" dirty="0"/>
                </a:p>
                <a:p>
                  <a:endParaRPr lang="en-US" dirty="0"/>
                </a:p>
                <a:p>
                  <a:r>
                    <a:rPr lang="en-US" dirty="0"/>
                    <a:t> </a:t>
                  </a:r>
                </a:p>
                <a:p>
                  <a:r>
                    <a:rPr lang="en-US" dirty="0"/>
                    <a:t> </a:t>
                  </a:r>
                  <a:r>
                    <a:rPr lang="en-US" b="1" dirty="0">
                      <a:latin typeface="STIXGeneral" pitchFamily="2" charset="2"/>
                    </a:rPr>
                    <a:t>V</a:t>
                  </a:r>
                  <a:r>
                    <a:rPr lang="en-US" i="1" dirty="0">
                      <a:latin typeface="STIXGeneral" pitchFamily="2" charset="2"/>
                    </a:rPr>
                    <a:t> </a:t>
                  </a:r>
                  <a:r>
                    <a:rPr lang="en-US" b="1" dirty="0"/>
                    <a:t> </a:t>
                  </a:r>
                  <a:r>
                    <a:rPr lang="en-US" dirty="0"/>
                    <a:t>= 3.218⧸-56.97° Volts          </a:t>
                  </a:r>
                  <a:r>
                    <a:rPr lang="en-US" b="1" dirty="0">
                      <a:latin typeface="STIXGeneral" pitchFamily="2" charset="2"/>
                    </a:rPr>
                    <a:t>V</a:t>
                  </a:r>
                  <a:r>
                    <a:rPr lang="en-US" i="1" dirty="0">
                      <a:latin typeface="STIXGeneral" pitchFamily="2" charset="2"/>
                    </a:rPr>
                    <a:t> = </a:t>
                  </a:r>
                  <a:r>
                    <a:rPr lang="en-US" dirty="0">
                      <a:latin typeface="TimesLTStd"/>
                    </a:rPr>
                    <a:t>1.754 </a:t>
                  </a:r>
                  <a:r>
                    <a:rPr lang="en-US" dirty="0">
                      <a:latin typeface="STIXGeneral" pitchFamily="2" charset="2"/>
                    </a:rPr>
                    <a:t>– </a:t>
                  </a:r>
                  <a:r>
                    <a:rPr lang="en-US" i="1" dirty="0">
                      <a:solidFill>
                        <a:srgbClr val="0070C0"/>
                      </a:solidFill>
                      <a:latin typeface="TimesLTStd"/>
                    </a:rPr>
                    <a:t>j</a:t>
                  </a:r>
                  <a:r>
                    <a:rPr lang="en-US" dirty="0">
                      <a:latin typeface="TimesLTStd"/>
                    </a:rPr>
                    <a:t>2.698 </a:t>
                  </a:r>
                  <a:endParaRPr lang="en-US" dirty="0"/>
                </a:p>
                <a:p>
                  <a:r>
                    <a:rPr lang="en-US" dirty="0"/>
                    <a:t>	</a:t>
                  </a:r>
                </a:p>
              </p:txBody>
            </p:sp>
          </mc:Choice>
          <mc:Fallback xmlns="">
            <p:sp>
              <p:nvSpPr>
                <p:cNvPr id="5" name="TextBox 4">
                  <a:extLst>
                    <a:ext uri="{FF2B5EF4-FFF2-40B4-BE49-F238E27FC236}">
                      <a16:creationId xmlns:a16="http://schemas.microsoft.com/office/drawing/2014/main" id="{EC81342D-D12F-0D48-A383-DAAD8274A9F0}"/>
                    </a:ext>
                  </a:extLst>
                </p:cNvPr>
                <p:cNvSpPr txBox="1">
                  <a:spLocks noRot="1" noChangeAspect="1" noMove="1" noResize="1" noEditPoints="1" noAdjustHandles="1" noChangeArrowheads="1" noChangeShapeType="1" noTextEdit="1"/>
                </p:cNvSpPr>
                <p:nvPr/>
              </p:nvSpPr>
              <p:spPr>
                <a:xfrm>
                  <a:off x="3211830" y="4812030"/>
                  <a:ext cx="3952520" cy="2308324"/>
                </a:xfrm>
                <a:prstGeom prst="rect">
                  <a:avLst/>
                </a:prstGeom>
                <a:blipFill>
                  <a:blip r:embed="rId3"/>
                  <a:stretch>
                    <a:fillRect l="-1023" t="-543"/>
                  </a:stretch>
                </a:blipFill>
                <a:ln>
                  <a:solidFill>
                    <a:schemeClr val="accent1">
                      <a:shade val="50000"/>
                    </a:schemeClr>
                  </a:solid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D1377D4-D106-3B44-B01A-C88C30239A49}"/>
                </a:ext>
              </a:extLst>
            </p:cNvPr>
            <p:cNvCxnSpPr/>
            <p:nvPr/>
          </p:nvCxnSpPr>
          <p:spPr>
            <a:xfrm>
              <a:off x="4092604" y="6858000"/>
              <a:ext cx="457200" cy="0"/>
            </a:xfrm>
            <a:prstGeom prst="line">
              <a:avLst/>
            </a:prstGeom>
            <a:ln w="25400">
              <a:solidFill>
                <a:schemeClr val="accent1">
                  <a:shade val="50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BF945889-60D9-A744-88A7-52272D6BAA6C}"/>
              </a:ext>
            </a:extLst>
          </p:cNvPr>
          <p:cNvPicPr>
            <a:picLocks noChangeAspect="1"/>
          </p:cNvPicPr>
          <p:nvPr/>
        </p:nvPicPr>
        <p:blipFill>
          <a:blip r:embed="rId4"/>
          <a:stretch>
            <a:fillRect/>
          </a:stretch>
        </p:blipFill>
        <p:spPr>
          <a:xfrm>
            <a:off x="1362710" y="2983593"/>
            <a:ext cx="2603500" cy="927100"/>
          </a:xfrm>
          <a:prstGeom prst="rect">
            <a:avLst/>
          </a:prstGeom>
        </p:spPr>
      </p:pic>
      <p:sp>
        <p:nvSpPr>
          <p:cNvPr id="10" name="Left-Right Arrow 9">
            <a:extLst>
              <a:ext uri="{FF2B5EF4-FFF2-40B4-BE49-F238E27FC236}">
                <a16:creationId xmlns:a16="http://schemas.microsoft.com/office/drawing/2014/main" id="{52109669-255F-0644-BD7B-57F73090F691}"/>
              </a:ext>
            </a:extLst>
          </p:cNvPr>
          <p:cNvSpPr/>
          <p:nvPr/>
        </p:nvSpPr>
        <p:spPr>
          <a:xfrm rot="3474691">
            <a:off x="3364230" y="4290060"/>
            <a:ext cx="377190" cy="20574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AAC49C24-5814-D748-8747-AD7CA05391DC}"/>
              </a:ext>
            </a:extLst>
          </p:cNvPr>
          <p:cNvSpPr/>
          <p:nvPr/>
        </p:nvSpPr>
        <p:spPr>
          <a:xfrm rot="7629160">
            <a:off x="1573530" y="4271010"/>
            <a:ext cx="377190" cy="20574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B2483F-1F1C-E04D-AE75-A8F81AB6C3BA}"/>
              </a:ext>
            </a:extLst>
          </p:cNvPr>
          <p:cNvSpPr/>
          <p:nvPr/>
        </p:nvSpPr>
        <p:spPr>
          <a:xfrm>
            <a:off x="3386402" y="4775200"/>
            <a:ext cx="1364476" cy="400110"/>
          </a:xfrm>
          <a:prstGeom prst="rect">
            <a:avLst/>
          </a:prstGeom>
        </p:spPr>
        <p:txBody>
          <a:bodyPr wrap="none">
            <a:spAutoFit/>
          </a:bodyPr>
          <a:lstStyle/>
          <a:p>
            <a:r>
              <a:rPr lang="en-US" sz="2000" b="1" dirty="0">
                <a:latin typeface="STIXGeneral" pitchFamily="2" charset="2"/>
              </a:rPr>
              <a:t>V</a:t>
            </a:r>
            <a:r>
              <a:rPr lang="en-US" sz="2000" i="1" dirty="0">
                <a:latin typeface="STIXGeneral" pitchFamily="2" charset="2"/>
              </a:rPr>
              <a:t> = </a:t>
            </a:r>
            <a:r>
              <a:rPr lang="en-US" sz="2000" dirty="0">
                <a:latin typeface="TimesLTStd"/>
              </a:rPr>
              <a:t>x</a:t>
            </a:r>
            <a:r>
              <a:rPr lang="en-US" sz="2000" i="1" dirty="0">
                <a:latin typeface="TimesLTStd"/>
              </a:rPr>
              <a:t> </a:t>
            </a:r>
            <a:r>
              <a:rPr lang="en-US" sz="2000" i="1" dirty="0">
                <a:latin typeface="STIXGeneral" pitchFamily="2" charset="2"/>
              </a:rPr>
              <a:t>+ </a:t>
            </a:r>
            <a:r>
              <a:rPr lang="en-US" sz="2000" i="1" dirty="0">
                <a:solidFill>
                  <a:srgbClr val="0070C0"/>
                </a:solidFill>
                <a:latin typeface="TimesLTStd"/>
              </a:rPr>
              <a:t>j</a:t>
            </a:r>
            <a:r>
              <a:rPr lang="en-US" sz="2000" dirty="0">
                <a:latin typeface="TimesLTStd"/>
              </a:rPr>
              <a:t>y</a:t>
            </a:r>
            <a:r>
              <a:rPr lang="en-US" sz="2000" i="1" dirty="0">
                <a:latin typeface="TimesLTStd"/>
              </a:rPr>
              <a:t> </a:t>
            </a:r>
          </a:p>
        </p:txBody>
      </p:sp>
      <p:pic>
        <p:nvPicPr>
          <p:cNvPr id="14" name="Picture 13">
            <a:extLst>
              <a:ext uri="{FF2B5EF4-FFF2-40B4-BE49-F238E27FC236}">
                <a16:creationId xmlns:a16="http://schemas.microsoft.com/office/drawing/2014/main" id="{18FE5ACB-8D63-4C4A-B001-15AA5BD9B733}"/>
              </a:ext>
            </a:extLst>
          </p:cNvPr>
          <p:cNvPicPr>
            <a:picLocks noChangeAspect="1"/>
          </p:cNvPicPr>
          <p:nvPr/>
        </p:nvPicPr>
        <p:blipFill>
          <a:blip r:embed="rId5"/>
          <a:stretch>
            <a:fillRect/>
          </a:stretch>
        </p:blipFill>
        <p:spPr>
          <a:xfrm>
            <a:off x="838200" y="4614864"/>
            <a:ext cx="1524000" cy="596900"/>
          </a:xfrm>
          <a:prstGeom prst="rect">
            <a:avLst/>
          </a:prstGeom>
        </p:spPr>
      </p:pic>
      <p:sp>
        <p:nvSpPr>
          <p:cNvPr id="15" name="Title 3">
            <a:extLst>
              <a:ext uri="{FF2B5EF4-FFF2-40B4-BE49-F238E27FC236}">
                <a16:creationId xmlns:a16="http://schemas.microsoft.com/office/drawing/2014/main" id="{F5664BEB-4182-2845-AFA2-07E406B83FEE}"/>
              </a:ext>
            </a:extLst>
          </p:cNvPr>
          <p:cNvSpPr txBox="1">
            <a:spLocks/>
          </p:cNvSpPr>
          <p:nvPr/>
        </p:nvSpPr>
        <p:spPr>
          <a:xfrm>
            <a:off x="838201" y="5289611"/>
            <a:ext cx="1722119" cy="617796"/>
          </a:xfrm>
          <a:prstGeom prst="rect">
            <a:avLst/>
          </a:prstGeom>
          <a:ln>
            <a:solidFill>
              <a:schemeClr val="accent1">
                <a:shade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Phasor domain:</a:t>
            </a:r>
          </a:p>
          <a:p>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Polar form</a:t>
            </a:r>
          </a:p>
        </p:txBody>
      </p:sp>
      <p:sp>
        <p:nvSpPr>
          <p:cNvPr id="16" name="Title 3">
            <a:extLst>
              <a:ext uri="{FF2B5EF4-FFF2-40B4-BE49-F238E27FC236}">
                <a16:creationId xmlns:a16="http://schemas.microsoft.com/office/drawing/2014/main" id="{29EF062D-1189-C64F-BB96-1A50E361A9F7}"/>
              </a:ext>
            </a:extLst>
          </p:cNvPr>
          <p:cNvSpPr txBox="1">
            <a:spLocks/>
          </p:cNvSpPr>
          <p:nvPr/>
        </p:nvSpPr>
        <p:spPr>
          <a:xfrm>
            <a:off x="3265171" y="5304851"/>
            <a:ext cx="1722119" cy="656588"/>
          </a:xfrm>
          <a:prstGeom prst="rect">
            <a:avLst/>
          </a:prstGeom>
          <a:ln>
            <a:solidFill>
              <a:schemeClr val="accent1">
                <a:shade val="50000"/>
              </a:schemeClr>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Phasor domain:</a:t>
            </a:r>
          </a:p>
          <a:p>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Rectangular form</a:t>
            </a:r>
          </a:p>
        </p:txBody>
      </p:sp>
      <p:sp>
        <p:nvSpPr>
          <p:cNvPr id="17" name="Left-Right Arrow 16">
            <a:extLst>
              <a:ext uri="{FF2B5EF4-FFF2-40B4-BE49-F238E27FC236}">
                <a16:creationId xmlns:a16="http://schemas.microsoft.com/office/drawing/2014/main" id="{C8B5DFAF-A5C8-D14C-A7B2-F5EA08FF4825}"/>
              </a:ext>
            </a:extLst>
          </p:cNvPr>
          <p:cNvSpPr/>
          <p:nvPr/>
        </p:nvSpPr>
        <p:spPr>
          <a:xfrm rot="3474691">
            <a:off x="8728710" y="4271010"/>
            <a:ext cx="377190" cy="20574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42410D15-B8F3-9049-B731-C73FE2326C89}"/>
              </a:ext>
            </a:extLst>
          </p:cNvPr>
          <p:cNvSpPr/>
          <p:nvPr/>
        </p:nvSpPr>
        <p:spPr>
          <a:xfrm rot="7629160">
            <a:off x="6938010" y="4251960"/>
            <a:ext cx="377190" cy="20574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A5BA4C-3D52-E24D-9786-7A71CAC92D97}"/>
                  </a:ext>
                </a:extLst>
              </p:cNvPr>
              <p:cNvSpPr/>
              <p:nvPr/>
            </p:nvSpPr>
            <p:spPr>
              <a:xfrm>
                <a:off x="4021816" y="6170419"/>
                <a:ext cx="3914405" cy="369332"/>
              </a:xfrm>
              <a:prstGeom prst="rect">
                <a:avLst/>
              </a:prstGeom>
              <a:ln>
                <a:solidFill>
                  <a:schemeClr val="accent1"/>
                </a:solidFill>
              </a:ln>
            </p:spPr>
            <p:txBody>
              <a:bodyPr wrap="none">
                <a:spAutoFit/>
              </a:bodyPr>
              <a:lstStyle/>
              <a:p>
                <a:r>
                  <a:rPr lang="en-US" dirty="0">
                    <a:solidFill>
                      <a:srgbClr val="FF0000"/>
                    </a:solidFill>
                  </a:rPr>
                  <a:t>Also: Sin(ωt+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 </m:t>
                    </m:r>
                  </m:oMath>
                </a14:m>
                <a:r>
                  <a:rPr lang="pt" dirty="0">
                    <a:solidFill>
                      <a:srgbClr val="FF0000"/>
                    </a:solidFill>
                  </a:rPr>
                  <a:t>= Cos(</a:t>
                </a:r>
                <a:r>
                  <a:rPr lang="en-US" dirty="0">
                    <a:solidFill>
                      <a:srgbClr val="FF0000"/>
                    </a:solidFill>
                  </a:rPr>
                  <a:t>ω</a:t>
                </a:r>
                <a14:m>
                  <m:oMath xmlns:m="http://schemas.openxmlformats.org/officeDocument/2006/math">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solidFill>
                          <a:srgbClr val="FF0000"/>
                        </a:solidFill>
                        <a:latin typeface="Cambria Math" panose="02040503050406030204" pitchFamily="18" charset="0"/>
                        <a:ea typeface="Cambria Math" panose="02040503050406030204" pitchFamily="18" charset="0"/>
                      </a:rPr>
                      <m:t>° −90°</m:t>
                    </m:r>
                  </m:oMath>
                </a14:m>
                <a:r>
                  <a:rPr lang="pt" dirty="0">
                    <a:solidFill>
                      <a:srgbClr val="FF0000"/>
                    </a:solidFill>
                  </a:rPr>
                  <a:t>)</a:t>
                </a:r>
                <a:endParaRPr lang="en-US" dirty="0"/>
              </a:p>
            </p:txBody>
          </p:sp>
        </mc:Choice>
        <mc:Fallback xmlns="">
          <p:sp>
            <p:nvSpPr>
              <p:cNvPr id="11" name="Rectangle 10">
                <a:extLst>
                  <a:ext uri="{FF2B5EF4-FFF2-40B4-BE49-F238E27FC236}">
                    <a16:creationId xmlns:a16="http://schemas.microsoft.com/office/drawing/2014/main" id="{31A5BA4C-3D52-E24D-9786-7A71CAC92D97}"/>
                  </a:ext>
                </a:extLst>
              </p:cNvPr>
              <p:cNvSpPr>
                <a:spLocks noRot="1" noChangeAspect="1" noMove="1" noResize="1" noEditPoints="1" noAdjustHandles="1" noChangeArrowheads="1" noChangeShapeType="1" noTextEdit="1"/>
              </p:cNvSpPr>
              <p:nvPr/>
            </p:nvSpPr>
            <p:spPr>
              <a:xfrm>
                <a:off x="4021816" y="6170419"/>
                <a:ext cx="3914405" cy="369332"/>
              </a:xfrm>
              <a:prstGeom prst="rect">
                <a:avLst/>
              </a:prstGeom>
              <a:blipFill>
                <a:blip r:embed="rId6"/>
                <a:stretch>
                  <a:fillRect l="-1290" t="-6452" b="-19355"/>
                </a:stretch>
              </a:blipFill>
              <a:ln>
                <a:solidFill>
                  <a:schemeClr val="accent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4109E8-56CE-994B-ACBB-CCD31FE6466C}"/>
              </a:ext>
            </a:extLst>
          </p:cNvPr>
          <p:cNvSpPr>
            <a:spLocks noGrp="1"/>
          </p:cNvSpPr>
          <p:nvPr>
            <p:ph type="sldNum" sz="quarter" idx="12"/>
          </p:nvPr>
        </p:nvSpPr>
        <p:spPr/>
        <p:txBody>
          <a:bodyPr/>
          <a:lstStyle/>
          <a:p>
            <a:fld id="{F33FCB0E-AFE6-8F4B-B9EB-BD4C96BB7C7B}" type="slidenum">
              <a:rPr lang="en-US" smtClean="0"/>
              <a:t>23</a:t>
            </a:fld>
            <a:endParaRPr lang="en-US"/>
          </a:p>
        </p:txBody>
      </p:sp>
    </p:spTree>
    <p:extLst>
      <p:ext uri="{BB962C8B-B14F-4D97-AF65-F5344CB8AC3E}">
        <p14:creationId xmlns:p14="http://schemas.microsoft.com/office/powerpoint/2010/main" val="899134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9.3 The Phasor (The Phasor Diagram – Intro)</a:t>
            </a:r>
          </a:p>
        </p:txBody>
      </p:sp>
      <p:pic>
        <p:nvPicPr>
          <p:cNvPr id="3" name="Picture 2">
            <a:extLst>
              <a:ext uri="{FF2B5EF4-FFF2-40B4-BE49-F238E27FC236}">
                <a16:creationId xmlns:a16="http://schemas.microsoft.com/office/drawing/2014/main" id="{C1B9AA68-8E81-F448-B996-91FF3456DC67}"/>
              </a:ext>
            </a:extLst>
          </p:cNvPr>
          <p:cNvPicPr>
            <a:picLocks noChangeAspect="1"/>
          </p:cNvPicPr>
          <p:nvPr/>
        </p:nvPicPr>
        <p:blipFill>
          <a:blip r:embed="rId2"/>
          <a:stretch>
            <a:fillRect/>
          </a:stretch>
        </p:blipFill>
        <p:spPr>
          <a:xfrm>
            <a:off x="1403350" y="6078220"/>
            <a:ext cx="9306214" cy="596900"/>
          </a:xfrm>
          <a:prstGeom prst="rect">
            <a:avLst/>
          </a:prstGeom>
        </p:spPr>
      </p:pic>
      <p:grpSp>
        <p:nvGrpSpPr>
          <p:cNvPr id="6" name="Group 5">
            <a:extLst>
              <a:ext uri="{FF2B5EF4-FFF2-40B4-BE49-F238E27FC236}">
                <a16:creationId xmlns:a16="http://schemas.microsoft.com/office/drawing/2014/main" id="{8F66FB8A-5CAC-2A42-89FE-4ADD0E44155C}"/>
              </a:ext>
            </a:extLst>
          </p:cNvPr>
          <p:cNvGrpSpPr/>
          <p:nvPr/>
        </p:nvGrpSpPr>
        <p:grpSpPr>
          <a:xfrm>
            <a:off x="3511550" y="1868170"/>
            <a:ext cx="5168900" cy="4147582"/>
            <a:chOff x="3511550" y="1868170"/>
            <a:chExt cx="5168900" cy="4147582"/>
          </a:xfrm>
        </p:grpSpPr>
        <p:pic>
          <p:nvPicPr>
            <p:cNvPr id="4" name="Picture 3">
              <a:extLst>
                <a:ext uri="{FF2B5EF4-FFF2-40B4-BE49-F238E27FC236}">
                  <a16:creationId xmlns:a16="http://schemas.microsoft.com/office/drawing/2014/main" id="{5AEBB129-25B6-B842-AFC2-F776C4F1DDFD}"/>
                </a:ext>
              </a:extLst>
            </p:cNvPr>
            <p:cNvPicPr>
              <a:picLocks noChangeAspect="1"/>
            </p:cNvPicPr>
            <p:nvPr/>
          </p:nvPicPr>
          <p:blipFill>
            <a:blip r:embed="rId3"/>
            <a:stretch>
              <a:fillRect/>
            </a:stretch>
          </p:blipFill>
          <p:spPr>
            <a:xfrm>
              <a:off x="3511550" y="1868170"/>
              <a:ext cx="5168900" cy="3898900"/>
            </a:xfrm>
            <a:prstGeom prst="rect">
              <a:avLst/>
            </a:prstGeom>
          </p:spPr>
        </p:pic>
        <p:sp>
          <p:nvSpPr>
            <p:cNvPr id="5" name="TextBox 4">
              <a:extLst>
                <a:ext uri="{FF2B5EF4-FFF2-40B4-BE49-F238E27FC236}">
                  <a16:creationId xmlns:a16="http://schemas.microsoft.com/office/drawing/2014/main" id="{D8C05928-31FB-AA42-84F6-510CC3242B38}"/>
                </a:ext>
              </a:extLst>
            </p:cNvPr>
            <p:cNvSpPr txBox="1"/>
            <p:nvPr/>
          </p:nvSpPr>
          <p:spPr>
            <a:xfrm>
              <a:off x="6606540" y="5646420"/>
              <a:ext cx="228600" cy="369332"/>
            </a:xfrm>
            <a:prstGeom prst="rect">
              <a:avLst/>
            </a:prstGeom>
            <a:solidFill>
              <a:schemeClr val="bg1"/>
            </a:solidFill>
            <a:ln>
              <a:solidFill>
                <a:schemeClr val="bg1"/>
              </a:solidFill>
            </a:ln>
          </p:spPr>
          <p:txBody>
            <a:bodyPr wrap="square" rtlCol="0">
              <a:spAutoFit/>
            </a:bodyPr>
            <a:lstStyle/>
            <a:p>
              <a:endParaRPr lang="en-US" dirty="0"/>
            </a:p>
          </p:txBody>
        </p:sp>
      </p:grpSp>
      <p:sp>
        <p:nvSpPr>
          <p:cNvPr id="2" name="Slide Number Placeholder 1">
            <a:extLst>
              <a:ext uri="{FF2B5EF4-FFF2-40B4-BE49-F238E27FC236}">
                <a16:creationId xmlns:a16="http://schemas.microsoft.com/office/drawing/2014/main" id="{8D781A3E-6B4B-CB42-A3C9-A6070EC03D07}"/>
              </a:ext>
            </a:extLst>
          </p:cNvPr>
          <p:cNvSpPr>
            <a:spLocks noGrp="1"/>
          </p:cNvSpPr>
          <p:nvPr>
            <p:ph type="sldNum" sz="quarter" idx="12"/>
          </p:nvPr>
        </p:nvSpPr>
        <p:spPr/>
        <p:txBody>
          <a:bodyPr/>
          <a:lstStyle/>
          <a:p>
            <a:fld id="{F33FCB0E-AFE6-8F4B-B9EB-BD4C96BB7C7B}" type="slidenum">
              <a:rPr lang="en-US" smtClean="0"/>
              <a:t>24</a:t>
            </a:fld>
            <a:endParaRPr lang="en-US"/>
          </a:p>
        </p:txBody>
      </p:sp>
    </p:spTree>
    <p:extLst>
      <p:ext uri="{BB962C8B-B14F-4D97-AF65-F5344CB8AC3E}">
        <p14:creationId xmlns:p14="http://schemas.microsoft.com/office/powerpoint/2010/main" val="384815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9.3 The Phasor </a:t>
            </a:r>
          </a:p>
          <a:p>
            <a:r>
              <a:rPr lang="en-US" dirty="0"/>
              <a:t>Assessment </a:t>
            </a:r>
            <a:r>
              <a:rPr lang="en-US" dirty="0" err="1"/>
              <a:t>Pr</a:t>
            </a:r>
            <a:r>
              <a:rPr lang="en-US" dirty="0"/>
              <a:t> 9.1 &amp; 9.2</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D9A395E-DDF0-5B4D-8BBB-1050DEE71135}"/>
                  </a:ext>
                </a:extLst>
              </p:cNvPr>
              <p:cNvSpPr/>
              <p:nvPr/>
            </p:nvSpPr>
            <p:spPr>
              <a:xfrm>
                <a:off x="864870" y="2065705"/>
                <a:ext cx="6096000" cy="2031325"/>
              </a:xfrm>
              <a:prstGeom prst="rect">
                <a:avLst/>
              </a:prstGeom>
            </p:spPr>
            <p:txBody>
              <a:bodyPr>
                <a:spAutoFit/>
              </a:bodyPr>
              <a:lstStyle/>
              <a:p>
                <a:r>
                  <a:rPr lang="en-US" dirty="0">
                    <a:solidFill>
                      <a:srgbClr val="FF0000"/>
                    </a:solidFill>
                  </a:rPr>
                  <a:t>9.1 Find the phasor transform of each trigonometric function below:  </a:t>
                </a:r>
              </a:p>
              <a:p>
                <a:endParaRPr lang="en-US" dirty="0">
                  <a:solidFill>
                    <a:srgbClr val="FF0000"/>
                  </a:solidFill>
                </a:endParaRPr>
              </a:p>
              <a:p>
                <a:r>
                  <a:rPr lang="en-US" dirty="0"/>
                  <a:t>a)   v(t) = 170 cos(377</a:t>
                </a:r>
                <a:r>
                  <a:rPr lang="en-US" i="1" dirty="0"/>
                  <a:t>t </a:t>
                </a:r>
                <a:r>
                  <a:rPr lang="en-US" dirty="0"/>
                  <a:t>− 40°) Volts</a:t>
                </a:r>
              </a:p>
              <a:p>
                <a:r>
                  <a:rPr lang="en-US" dirty="0"/>
                  <a:t>b)   </a:t>
                </a:r>
                <a:r>
                  <a:rPr lang="en-US" dirty="0" err="1"/>
                  <a:t>i</a:t>
                </a:r>
                <a:r>
                  <a:rPr lang="en-US" dirty="0"/>
                  <a:t>(t)  = 10 sin(1000</a:t>
                </a:r>
                <a:r>
                  <a:rPr lang="en-US" i="1" dirty="0"/>
                  <a:t>t +</a:t>
                </a:r>
                <a:r>
                  <a:rPr lang="en-US" dirty="0"/>
                  <a:t> 20°) Amps</a:t>
                </a:r>
              </a:p>
              <a:p>
                <a:pPr marL="342900" indent="-342900">
                  <a:buAutoNum type="alphaLcParenR" startAt="3"/>
                </a:pPr>
                <a:r>
                  <a:rPr lang="en-US" dirty="0" err="1"/>
                  <a:t>i</a:t>
                </a:r>
                <a:r>
                  <a:rPr lang="en-US" dirty="0"/>
                  <a:t>(t)  = [5 cos(</a:t>
                </a:r>
                <a14:m>
                  <m:oMath xmlns:m="http://schemas.openxmlformats.org/officeDocument/2006/math">
                    <m:r>
                      <a:rPr lang="en-US" i="1">
                        <a:latin typeface="Cambria Math" panose="02040503050406030204" pitchFamily="18" charset="0"/>
                      </a:rPr>
                      <m:t>𝜔</m:t>
                    </m:r>
                  </m:oMath>
                </a14:m>
                <a:r>
                  <a:rPr lang="en-US" i="1" dirty="0"/>
                  <a:t>t +</a:t>
                </a:r>
                <a:r>
                  <a:rPr lang="en-US" dirty="0"/>
                  <a:t> 36.87°) + 10 cos(</a:t>
                </a:r>
                <a14:m>
                  <m:oMath xmlns:m="http://schemas.openxmlformats.org/officeDocument/2006/math">
                    <m:r>
                      <a:rPr lang="en-US" i="1">
                        <a:latin typeface="Cambria Math" panose="02040503050406030204" pitchFamily="18" charset="0"/>
                      </a:rPr>
                      <m:t>𝜔</m:t>
                    </m:r>
                  </m:oMath>
                </a14:m>
                <a:r>
                  <a:rPr lang="en-US" i="1" dirty="0"/>
                  <a:t>t </a:t>
                </a:r>
                <a:r>
                  <a:rPr lang="en-US" dirty="0"/>
                  <a:t>− 53.13°)] Amps</a:t>
                </a:r>
              </a:p>
              <a:p>
                <a:pPr marL="342900" indent="-342900">
                  <a:buAutoNum type="alphaLcParenR" startAt="3"/>
                </a:pPr>
                <a:r>
                  <a:rPr lang="en-US" dirty="0"/>
                  <a:t>v(t)  = [300 cos(</a:t>
                </a:r>
                <a14:m>
                  <m:oMath xmlns:m="http://schemas.openxmlformats.org/officeDocument/2006/math">
                    <m:r>
                      <a:rPr lang="en-US" b="0" i="0" smtClean="0">
                        <a:latin typeface="Cambria Math" panose="02040503050406030204" pitchFamily="18" charset="0"/>
                      </a:rPr>
                      <m:t>20000</m:t>
                    </m:r>
                    <m:r>
                      <a:rPr lang="en-US" i="1">
                        <a:latin typeface="Cambria Math" panose="02040503050406030204" pitchFamily="18" charset="0"/>
                        <a:ea typeface="Cambria Math" panose="02040503050406030204" pitchFamily="18" charset="0"/>
                      </a:rPr>
                      <m:t>𝜋</m:t>
                    </m:r>
                  </m:oMath>
                </a14:m>
                <a:r>
                  <a:rPr lang="en-US" i="1" dirty="0"/>
                  <a:t>t +</a:t>
                </a:r>
                <a:r>
                  <a:rPr lang="en-US" dirty="0"/>
                  <a:t> 45°) - 10 sin(20000</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i="1" dirty="0"/>
                  <a:t>t </a:t>
                </a:r>
                <a:r>
                  <a:rPr lang="en-US" dirty="0"/>
                  <a:t>+ 30°)] mV </a:t>
                </a:r>
              </a:p>
            </p:txBody>
          </p:sp>
        </mc:Choice>
        <mc:Fallback xmlns="">
          <p:sp>
            <p:nvSpPr>
              <p:cNvPr id="2" name="Rectangle 1">
                <a:extLst>
                  <a:ext uri="{FF2B5EF4-FFF2-40B4-BE49-F238E27FC236}">
                    <a16:creationId xmlns:a16="http://schemas.microsoft.com/office/drawing/2014/main" id="{2D9A395E-DDF0-5B4D-8BBB-1050DEE71135}"/>
                  </a:ext>
                </a:extLst>
              </p:cNvPr>
              <p:cNvSpPr>
                <a:spLocks noRot="1" noChangeAspect="1" noMove="1" noResize="1" noEditPoints="1" noAdjustHandles="1" noChangeArrowheads="1" noChangeShapeType="1" noTextEdit="1"/>
              </p:cNvSpPr>
              <p:nvPr/>
            </p:nvSpPr>
            <p:spPr>
              <a:xfrm>
                <a:off x="864870" y="2065705"/>
                <a:ext cx="6096000" cy="2031325"/>
              </a:xfrm>
              <a:prstGeom prst="rect">
                <a:avLst/>
              </a:prstGeom>
              <a:blipFill>
                <a:blip r:embed="rId2"/>
                <a:stretch>
                  <a:fillRect l="-832" t="-1242" r="-624" b="-372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7696F0-499A-AD47-AB71-85A328F1A05A}"/>
              </a:ext>
            </a:extLst>
          </p:cNvPr>
          <p:cNvSpPr/>
          <p:nvPr/>
        </p:nvSpPr>
        <p:spPr>
          <a:xfrm>
            <a:off x="7635240" y="2019538"/>
            <a:ext cx="4114800" cy="2862322"/>
          </a:xfrm>
          <a:prstGeom prst="rect">
            <a:avLst/>
          </a:prstGeom>
        </p:spPr>
        <p:txBody>
          <a:bodyPr wrap="square">
            <a:spAutoFit/>
          </a:bodyPr>
          <a:lstStyle/>
          <a:p>
            <a:r>
              <a:rPr lang="en-US" dirty="0">
                <a:solidFill>
                  <a:srgbClr val="FF0000"/>
                </a:solidFill>
              </a:rPr>
              <a:t>9.2 Find the phasor transform of each </a:t>
            </a:r>
          </a:p>
          <a:p>
            <a:r>
              <a:rPr lang="en-US" dirty="0">
                <a:solidFill>
                  <a:srgbClr val="FF0000"/>
                </a:solidFill>
              </a:rPr>
              <a:t>trigonometric function below:  </a:t>
            </a:r>
          </a:p>
          <a:p>
            <a:endParaRPr lang="en-US" dirty="0"/>
          </a:p>
          <a:p>
            <a:pPr marL="342900" indent="-342900">
              <a:buAutoNum type="alphaLcParenR"/>
            </a:pPr>
            <a:r>
              <a:rPr lang="en-US" b="1" dirty="0">
                <a:latin typeface="STIXGeneral" pitchFamily="2" charset="2"/>
              </a:rPr>
              <a:t>V</a:t>
            </a:r>
            <a:r>
              <a:rPr lang="en-US" i="1" dirty="0">
                <a:latin typeface="STIXGeneral" pitchFamily="2" charset="2"/>
              </a:rPr>
              <a:t> </a:t>
            </a:r>
            <a:r>
              <a:rPr lang="en-US" b="1" dirty="0"/>
              <a:t> </a:t>
            </a:r>
            <a:r>
              <a:rPr lang="en-US" dirty="0"/>
              <a:t>= 18.6  -54° Volts </a:t>
            </a:r>
          </a:p>
          <a:p>
            <a:pPr marL="342900" indent="-342900">
              <a:buAutoNum type="alphaLcParenR"/>
            </a:pPr>
            <a:endParaRPr lang="en-US" dirty="0"/>
          </a:p>
          <a:p>
            <a:pPr marL="342900" indent="-342900">
              <a:buFontTx/>
              <a:buAutoNum type="alphaLcParenR"/>
            </a:pPr>
            <a:r>
              <a:rPr lang="en-US" b="1" dirty="0">
                <a:latin typeface="STIXGeneral" pitchFamily="2" charset="2"/>
              </a:rPr>
              <a:t>I</a:t>
            </a:r>
            <a:r>
              <a:rPr lang="en-US" dirty="0">
                <a:latin typeface="STIXGeneral" pitchFamily="2" charset="2"/>
              </a:rPr>
              <a:t> </a:t>
            </a:r>
            <a:r>
              <a:rPr lang="en-US" b="1" dirty="0"/>
              <a:t> </a:t>
            </a:r>
            <a:r>
              <a:rPr lang="en-US" dirty="0"/>
              <a:t>= 20  45° - 50  -30 ° </a:t>
            </a:r>
          </a:p>
          <a:p>
            <a:pPr marL="342900" indent="-342900">
              <a:buFontTx/>
              <a:buAutoNum type="alphaLcParenR"/>
            </a:pPr>
            <a:endParaRPr lang="en-US" dirty="0"/>
          </a:p>
          <a:p>
            <a:pPr marL="342900" indent="-342900">
              <a:buFontTx/>
              <a:buAutoNum type="alphaLcParenR"/>
            </a:pPr>
            <a:r>
              <a:rPr lang="en-US" b="1" dirty="0">
                <a:latin typeface="STIXGeneral" pitchFamily="2" charset="2"/>
              </a:rPr>
              <a:t>V</a:t>
            </a:r>
            <a:r>
              <a:rPr lang="en-US" i="1" dirty="0">
                <a:latin typeface="STIXGeneral" pitchFamily="2" charset="2"/>
              </a:rPr>
              <a:t> </a:t>
            </a:r>
            <a:r>
              <a:rPr lang="en-US" b="1" dirty="0"/>
              <a:t> </a:t>
            </a:r>
            <a:r>
              <a:rPr lang="en-US" dirty="0"/>
              <a:t>= 20 + j80 - 30  15° Volts </a:t>
            </a:r>
          </a:p>
          <a:p>
            <a:endParaRPr lang="en-US" dirty="0"/>
          </a:p>
          <a:p>
            <a:pPr marL="342900" indent="-342900">
              <a:buAutoNum type="alphaLcParenR"/>
            </a:pPr>
            <a:endParaRPr lang="en-US" dirty="0"/>
          </a:p>
        </p:txBody>
      </p:sp>
      <p:grpSp>
        <p:nvGrpSpPr>
          <p:cNvPr id="14" name="Group 13">
            <a:extLst>
              <a:ext uri="{FF2B5EF4-FFF2-40B4-BE49-F238E27FC236}">
                <a16:creationId xmlns:a16="http://schemas.microsoft.com/office/drawing/2014/main" id="{C1A8B42E-B241-C046-B435-6348494CCA35}"/>
              </a:ext>
            </a:extLst>
          </p:cNvPr>
          <p:cNvGrpSpPr/>
          <p:nvPr/>
        </p:nvGrpSpPr>
        <p:grpSpPr>
          <a:xfrm>
            <a:off x="8939187" y="2886891"/>
            <a:ext cx="328910" cy="234854"/>
            <a:chOff x="9409450" y="1018902"/>
            <a:chExt cx="328910" cy="234854"/>
          </a:xfrm>
        </p:grpSpPr>
        <p:cxnSp>
          <p:nvCxnSpPr>
            <p:cNvPr id="11" name="Straight Connector 10">
              <a:extLst>
                <a:ext uri="{FF2B5EF4-FFF2-40B4-BE49-F238E27FC236}">
                  <a16:creationId xmlns:a16="http://schemas.microsoft.com/office/drawing/2014/main" id="{61066168-CE07-CF44-BC98-09318986A780}"/>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502D25-B305-0D49-92CA-93B83145181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29CBF662-5418-6840-A263-EC11746291B1}"/>
              </a:ext>
            </a:extLst>
          </p:cNvPr>
          <p:cNvGrpSpPr/>
          <p:nvPr/>
        </p:nvGrpSpPr>
        <p:grpSpPr>
          <a:xfrm>
            <a:off x="9509602" y="3431179"/>
            <a:ext cx="328910" cy="234854"/>
            <a:chOff x="9409450" y="1018902"/>
            <a:chExt cx="328910" cy="234854"/>
          </a:xfrm>
        </p:grpSpPr>
        <p:cxnSp>
          <p:nvCxnSpPr>
            <p:cNvPr id="26" name="Straight Connector 25">
              <a:extLst>
                <a:ext uri="{FF2B5EF4-FFF2-40B4-BE49-F238E27FC236}">
                  <a16:creationId xmlns:a16="http://schemas.microsoft.com/office/drawing/2014/main" id="{3A9BA9D6-B7C6-364D-A68A-797D1712FA18}"/>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8685F0D-6619-3045-B3E7-AA554CB43AA3}"/>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47B2F70-6F13-6045-82E0-AAA54DE19E9E}"/>
              </a:ext>
            </a:extLst>
          </p:cNvPr>
          <p:cNvGrpSpPr/>
          <p:nvPr/>
        </p:nvGrpSpPr>
        <p:grpSpPr>
          <a:xfrm>
            <a:off x="8695350" y="3439886"/>
            <a:ext cx="328910" cy="234854"/>
            <a:chOff x="9409450" y="1018902"/>
            <a:chExt cx="328910" cy="234854"/>
          </a:xfrm>
        </p:grpSpPr>
        <p:cxnSp>
          <p:nvCxnSpPr>
            <p:cNvPr id="29" name="Straight Connector 28">
              <a:extLst>
                <a:ext uri="{FF2B5EF4-FFF2-40B4-BE49-F238E27FC236}">
                  <a16:creationId xmlns:a16="http://schemas.microsoft.com/office/drawing/2014/main" id="{B0652A64-781A-C445-A056-ACC069DB15D1}"/>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ABA5D0-178B-274D-8A40-0BD38491FF9E}"/>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10F90D3-7C01-A74E-A969-72D277251D33}"/>
              </a:ext>
            </a:extLst>
          </p:cNvPr>
          <p:cNvGrpSpPr/>
          <p:nvPr/>
        </p:nvGrpSpPr>
        <p:grpSpPr>
          <a:xfrm>
            <a:off x="9701191" y="3988530"/>
            <a:ext cx="328910" cy="234854"/>
            <a:chOff x="9409450" y="1018902"/>
            <a:chExt cx="328910" cy="234854"/>
          </a:xfrm>
        </p:grpSpPr>
        <p:cxnSp>
          <p:nvCxnSpPr>
            <p:cNvPr id="32" name="Straight Connector 31">
              <a:extLst>
                <a:ext uri="{FF2B5EF4-FFF2-40B4-BE49-F238E27FC236}">
                  <a16:creationId xmlns:a16="http://schemas.microsoft.com/office/drawing/2014/main" id="{73F80116-A8AF-B942-8039-C16668C82BBD}"/>
                </a:ext>
              </a:extLst>
            </p:cNvPr>
            <p:cNvCxnSpPr>
              <a:cxnSpLocks/>
            </p:cNvCxnSpPr>
            <p:nvPr/>
          </p:nvCxnSpPr>
          <p:spPr>
            <a:xfrm flipH="1">
              <a:off x="9418320" y="1018902"/>
              <a:ext cx="63140" cy="2269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D40DFD-3B58-084A-88CA-D30F906FC4C3}"/>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ACA6C16C-74D6-D84A-AD7B-FA5F0CD4FF38}"/>
              </a:ext>
            </a:extLst>
          </p:cNvPr>
          <p:cNvSpPr>
            <a:spLocks noGrp="1"/>
          </p:cNvSpPr>
          <p:nvPr>
            <p:ph type="sldNum" sz="quarter" idx="12"/>
          </p:nvPr>
        </p:nvSpPr>
        <p:spPr/>
        <p:txBody>
          <a:bodyPr/>
          <a:lstStyle/>
          <a:p>
            <a:fld id="{F33FCB0E-AFE6-8F4B-B9EB-BD4C96BB7C7B}" type="slidenum">
              <a:rPr lang="en-US" smtClean="0"/>
              <a:t>25</a:t>
            </a:fld>
            <a:endParaRPr lang="en-US"/>
          </a:p>
        </p:txBody>
      </p:sp>
    </p:spTree>
    <p:extLst>
      <p:ext uri="{BB962C8B-B14F-4D97-AF65-F5344CB8AC3E}">
        <p14:creationId xmlns:p14="http://schemas.microsoft.com/office/powerpoint/2010/main" val="258025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Week 7 - 9</a:t>
            </a:r>
            <a:br>
              <a:rPr lang="en-US" dirty="0"/>
            </a:br>
            <a:r>
              <a:rPr lang="en-US" dirty="0"/>
              <a:t>Chapter 9 (Sinusoidal Steady-State Analysis)</a:t>
            </a:r>
          </a:p>
        </p:txBody>
      </p:sp>
      <p:sp>
        <p:nvSpPr>
          <p:cNvPr id="3" name="Content Placeholder 2">
            <a:extLst>
              <a:ext uri="{FF2B5EF4-FFF2-40B4-BE49-F238E27FC236}">
                <a16:creationId xmlns:a16="http://schemas.microsoft.com/office/drawing/2014/main" id="{36BDB369-2EEF-134C-86CD-38F954A35EB1}"/>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solidFill>
                  <a:schemeClr val="bg1">
                    <a:lumMod val="65000"/>
                  </a:schemeClr>
                </a:solidFill>
              </a:rPr>
              <a:t>The Sinusoidal Source</a:t>
            </a:r>
          </a:p>
          <a:p>
            <a:pPr marL="514350" indent="-514350">
              <a:buFont typeface="+mj-lt"/>
              <a:buAutoNum type="arabicPeriod"/>
            </a:pPr>
            <a:r>
              <a:rPr lang="en-US" dirty="0">
                <a:solidFill>
                  <a:schemeClr val="bg1">
                    <a:lumMod val="65000"/>
                  </a:schemeClr>
                </a:solidFill>
              </a:rPr>
              <a:t>The Sinusoidal Response</a:t>
            </a:r>
          </a:p>
          <a:p>
            <a:pPr marL="514350" indent="-514350">
              <a:buFont typeface="+mj-lt"/>
              <a:buAutoNum type="arabicPeriod"/>
            </a:pPr>
            <a:r>
              <a:rPr lang="en-US" dirty="0">
                <a:solidFill>
                  <a:schemeClr val="bg1">
                    <a:lumMod val="65000"/>
                  </a:schemeClr>
                </a:solidFill>
              </a:rPr>
              <a:t>The Phasor</a:t>
            </a:r>
          </a:p>
          <a:p>
            <a:pPr marL="514350" indent="-514350">
              <a:buFont typeface="+mj-lt"/>
              <a:buAutoNum type="arabicPeriod"/>
            </a:pPr>
            <a:r>
              <a:rPr lang="en-US" dirty="0">
                <a:solidFill>
                  <a:srgbClr val="FF0000"/>
                </a:solidFill>
              </a:rPr>
              <a:t>Passive Circuit Elements in the Frequency Domain</a:t>
            </a:r>
          </a:p>
          <a:p>
            <a:pPr marL="514350" indent="-514350">
              <a:buFont typeface="+mj-lt"/>
              <a:buAutoNum type="arabicPeriod"/>
            </a:pPr>
            <a:r>
              <a:rPr lang="en-US" dirty="0">
                <a:solidFill>
                  <a:srgbClr val="FF0000"/>
                </a:solidFill>
              </a:rPr>
              <a:t>KCL and KVL in the Frequency Domain</a:t>
            </a:r>
          </a:p>
          <a:p>
            <a:pPr marL="514350" indent="-514350">
              <a:buFont typeface="+mj-lt"/>
              <a:buAutoNum type="arabicPeriod"/>
            </a:pPr>
            <a:r>
              <a:rPr lang="en-US" dirty="0">
                <a:solidFill>
                  <a:srgbClr val="FF0000"/>
                </a:solidFill>
              </a:rPr>
              <a:t>Series, Parallel, and Delta-Wye Simplifications</a:t>
            </a:r>
          </a:p>
          <a:p>
            <a:pPr marL="514350" indent="-514350">
              <a:buFont typeface="+mj-lt"/>
              <a:buAutoNum type="arabicPeriod"/>
            </a:pPr>
            <a:r>
              <a:rPr lang="en-US" dirty="0">
                <a:solidFill>
                  <a:srgbClr val="FF0000"/>
                </a:solidFill>
              </a:rPr>
              <a:t>Source Transformations, Thevenin-Norton Equivalent Circuits</a:t>
            </a:r>
          </a:p>
          <a:p>
            <a:pPr marL="514350" indent="-514350">
              <a:buFont typeface="+mj-lt"/>
              <a:buAutoNum type="arabicPeriod"/>
            </a:pPr>
            <a:r>
              <a:rPr lang="en-US" dirty="0">
                <a:solidFill>
                  <a:schemeClr val="bg1">
                    <a:lumMod val="65000"/>
                  </a:schemeClr>
                </a:solidFill>
              </a:rPr>
              <a:t>The Node-Voltage Method</a:t>
            </a:r>
          </a:p>
          <a:p>
            <a:pPr marL="514350" indent="-514350">
              <a:buFont typeface="+mj-lt"/>
              <a:buAutoNum type="arabicPeriod"/>
            </a:pPr>
            <a:r>
              <a:rPr lang="en-US" dirty="0">
                <a:solidFill>
                  <a:schemeClr val="bg1">
                    <a:lumMod val="65000"/>
                  </a:schemeClr>
                </a:solidFill>
              </a:rPr>
              <a:t>The Mesh-Current Method</a:t>
            </a:r>
          </a:p>
          <a:p>
            <a:pPr marL="0" indent="0">
              <a:buNone/>
            </a:pPr>
            <a:r>
              <a:rPr lang="en-US" dirty="0">
                <a:solidFill>
                  <a:schemeClr val="bg1">
                    <a:lumMod val="65000"/>
                  </a:schemeClr>
                </a:solidFill>
              </a:rPr>
              <a:t>9.X.    Superposition</a:t>
            </a:r>
          </a:p>
          <a:p>
            <a:pPr marL="514350" indent="-514350">
              <a:buFont typeface="+mj-lt"/>
              <a:buAutoNum type="arabicPeriod" startAt="10"/>
            </a:pPr>
            <a:r>
              <a:rPr lang="en-US" dirty="0">
                <a:solidFill>
                  <a:schemeClr val="bg1">
                    <a:lumMod val="65000"/>
                  </a:schemeClr>
                </a:solidFill>
              </a:rPr>
              <a:t>The Transformer</a:t>
            </a:r>
          </a:p>
          <a:p>
            <a:pPr marL="514350" indent="-514350">
              <a:buFont typeface="+mj-lt"/>
              <a:buAutoNum type="arabicPeriod" startAt="10"/>
            </a:pPr>
            <a:r>
              <a:rPr lang="en-US" dirty="0">
                <a:solidFill>
                  <a:schemeClr val="bg1">
                    <a:lumMod val="65000"/>
                  </a:schemeClr>
                </a:solidFill>
              </a:rPr>
              <a:t>The Ideal Transformer</a:t>
            </a:r>
          </a:p>
          <a:p>
            <a:pPr marL="514350" indent="-514350">
              <a:buFont typeface="+mj-lt"/>
              <a:buAutoNum type="arabicPeriod" startAt="10"/>
            </a:pPr>
            <a:r>
              <a:rPr lang="en-US" dirty="0">
                <a:solidFill>
                  <a:schemeClr val="bg1">
                    <a:lumMod val="65000"/>
                  </a:schemeClr>
                </a:solidFill>
              </a:rPr>
              <a:t>Phasor Diagrams</a:t>
            </a:r>
          </a:p>
          <a:p>
            <a:pPr marL="0" indent="0">
              <a:buNone/>
            </a:pPr>
            <a:endParaRPr lang="en-US" dirty="0"/>
          </a:p>
        </p:txBody>
      </p:sp>
      <p:sp>
        <p:nvSpPr>
          <p:cNvPr id="4" name="Slide Number Placeholder 3">
            <a:extLst>
              <a:ext uri="{FF2B5EF4-FFF2-40B4-BE49-F238E27FC236}">
                <a16:creationId xmlns:a16="http://schemas.microsoft.com/office/drawing/2014/main" id="{8713A09D-E5BE-564F-B0B3-B1CC3D068008}"/>
              </a:ext>
            </a:extLst>
          </p:cNvPr>
          <p:cNvSpPr>
            <a:spLocks noGrp="1"/>
          </p:cNvSpPr>
          <p:nvPr>
            <p:ph type="sldNum" sz="quarter" idx="12"/>
          </p:nvPr>
        </p:nvSpPr>
        <p:spPr/>
        <p:txBody>
          <a:bodyPr/>
          <a:lstStyle/>
          <a:p>
            <a:fld id="{F33FCB0E-AFE6-8F4B-B9EB-BD4C96BB7C7B}" type="slidenum">
              <a:rPr lang="en-US" smtClean="0"/>
              <a:t>26</a:t>
            </a:fld>
            <a:endParaRPr lang="en-US"/>
          </a:p>
        </p:txBody>
      </p:sp>
    </p:spTree>
    <p:extLst>
      <p:ext uri="{BB962C8B-B14F-4D97-AF65-F5344CB8AC3E}">
        <p14:creationId xmlns:p14="http://schemas.microsoft.com/office/powerpoint/2010/main" val="339269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p:pic>
        <p:nvPicPr>
          <p:cNvPr id="17" name="Picture 2" descr="A drawing shows a resistive element with resistance R and voltage v between its terminals, carrying a sinusoidal current i from left to right.">
            <a:extLst>
              <a:ext uri="{FF2B5EF4-FFF2-40B4-BE49-F238E27FC236}">
                <a16:creationId xmlns:a16="http://schemas.microsoft.com/office/drawing/2014/main" id="{AF6695C6-55E2-AA4C-9F04-BF840A19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814" y="2080260"/>
            <a:ext cx="2488375"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descr="A drawing shows a frequency-domain equivalent circuit of a resistor.The drawing shows resistor R with voltage V between its terminals, and current I flowing rightward.">
            <a:extLst>
              <a:ext uri="{FF2B5EF4-FFF2-40B4-BE49-F238E27FC236}">
                <a16:creationId xmlns:a16="http://schemas.microsoft.com/office/drawing/2014/main" id="{38E62982-64F7-D248-9607-2C7828FBC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650" y="4392184"/>
            <a:ext cx="2254568" cy="1604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C96A57-A850-744D-9E17-558FFC4B113C}"/>
                  </a:ext>
                </a:extLst>
              </p:cNvPr>
              <p:cNvSpPr txBox="1"/>
              <p:nvPr/>
            </p:nvSpPr>
            <p:spPr>
              <a:xfrm>
                <a:off x="1703069" y="2658660"/>
                <a:ext cx="5177791" cy="1200329"/>
              </a:xfrm>
              <a:prstGeom prst="rect">
                <a:avLst/>
              </a:prstGeom>
              <a:noFill/>
            </p:spPr>
            <p:txBody>
              <a:bodyPr wrap="square" rtlCol="0">
                <a:spAutoFit/>
              </a:bodyPr>
              <a:lstStyle/>
              <a:p>
                <a:r>
                  <a:rPr lang="pt" sz="2400" dirty="0">
                    <a:solidFill>
                      <a:schemeClr val="tx1"/>
                    </a:solidFill>
                  </a:rPr>
                  <a:t>Current:	</a:t>
                </a:r>
                <a14:m>
                  <m:oMath xmlns:m="http://schemas.openxmlformats.org/officeDocument/2006/math">
                    <m:r>
                      <a:rPr lang="en-US" sz="2400" i="1" dirty="0">
                        <a:solidFill>
                          <a:srgbClr val="FF0000"/>
                        </a:solidFill>
                        <a:latin typeface="Cambria Math" panose="02040503050406030204" pitchFamily="18" charset="0"/>
                      </a:rPr>
                      <m:t>𝑖</m:t>
                    </m:r>
                  </m:oMath>
                </a14:m>
                <a:r>
                  <a:rPr lang="pt" sz="2400" i="1" dirty="0"/>
                  <a:t> </a:t>
                </a:r>
                <a:r>
                  <a:rPr lang="pt" sz="2400" dirty="0">
                    <a:solidFill>
                      <a:schemeClr val="tx1"/>
                    </a:solidFill>
                  </a:rPr>
                  <a:t>=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𝑖</m:t>
                        </m:r>
                      </m:sub>
                    </m:sSub>
                  </m:oMath>
                </a14:m>
                <a:r>
                  <a:rPr lang="pt" sz="2400" dirty="0">
                    <a:solidFill>
                      <a:schemeClr val="tx1"/>
                    </a:solidFill>
                  </a:rPr>
                  <a:t>)</a:t>
                </a:r>
              </a:p>
              <a:p>
                <a:r>
                  <a:rPr lang="pt" sz="2400" dirty="0"/>
                  <a:t>		</a:t>
                </a:r>
                <a14:m>
                  <m:oMath xmlns:m="http://schemas.openxmlformats.org/officeDocument/2006/math">
                    <m:r>
                      <a:rPr lang="en-US" sz="2400" b="1" i="1">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𝑚</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pt" sz="2400" dirty="0"/>
                  <a:t>	</a:t>
                </a:r>
                <a:r>
                  <a:rPr lang="en-US" sz="2400" dirty="0"/>
                  <a:t> </a:t>
                </a:r>
                <a:r>
                  <a:rPr lang="pt" sz="2400" dirty="0"/>
                  <a:t>		</a:t>
                </a:r>
                <a:endParaRPr lang="en-US" sz="2400" dirty="0">
                  <a:solidFill>
                    <a:srgbClr val="00B0F0"/>
                  </a:solidFill>
                </a:endParaRPr>
              </a:p>
            </p:txBody>
          </p:sp>
        </mc:Choice>
        <mc:Fallback xmlns="">
          <p:sp>
            <p:nvSpPr>
              <p:cNvPr id="19" name="TextBox 18">
                <a:extLst>
                  <a:ext uri="{FF2B5EF4-FFF2-40B4-BE49-F238E27FC236}">
                    <a16:creationId xmlns:a16="http://schemas.microsoft.com/office/drawing/2014/main" id="{56C96A57-A850-744D-9E17-558FFC4B113C}"/>
                  </a:ext>
                </a:extLst>
              </p:cNvPr>
              <p:cNvSpPr txBox="1">
                <a:spLocks noRot="1" noChangeAspect="1" noMove="1" noResize="1" noEditPoints="1" noAdjustHandles="1" noChangeArrowheads="1" noChangeShapeType="1" noTextEdit="1"/>
              </p:cNvSpPr>
              <p:nvPr/>
            </p:nvSpPr>
            <p:spPr>
              <a:xfrm>
                <a:off x="1703069" y="2658660"/>
                <a:ext cx="5177791" cy="1200329"/>
              </a:xfrm>
              <a:prstGeom prst="rect">
                <a:avLst/>
              </a:prstGeom>
              <a:blipFill>
                <a:blip r:embed="rId4"/>
                <a:stretch>
                  <a:fillRect l="-1711" t="-2083"/>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ABC2E5B-FFB8-4041-9586-41922ADED893}"/>
              </a:ext>
            </a:extLst>
          </p:cNvPr>
          <p:cNvGrpSpPr/>
          <p:nvPr/>
        </p:nvGrpSpPr>
        <p:grpSpPr>
          <a:xfrm>
            <a:off x="4477680" y="3063240"/>
            <a:ext cx="328910" cy="394330"/>
            <a:chOff x="9409450" y="859426"/>
            <a:chExt cx="328910" cy="394330"/>
          </a:xfrm>
        </p:grpSpPr>
        <p:cxnSp>
          <p:nvCxnSpPr>
            <p:cNvPr id="22" name="Straight Connector 21">
              <a:extLst>
                <a:ext uri="{FF2B5EF4-FFF2-40B4-BE49-F238E27FC236}">
                  <a16:creationId xmlns:a16="http://schemas.microsoft.com/office/drawing/2014/main" id="{049583A3-FCE7-E04D-A037-BD1B60B516C5}"/>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45F69B-F053-AE4B-98C8-F2EFA062E9AC}"/>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B64744F-7A3C-6341-8897-D23F40B02745}"/>
                  </a:ext>
                </a:extLst>
              </p:cNvPr>
              <p:cNvSpPr txBox="1"/>
              <p:nvPr/>
            </p:nvSpPr>
            <p:spPr>
              <a:xfrm>
                <a:off x="1695449" y="3736890"/>
                <a:ext cx="5177791" cy="1569660"/>
              </a:xfrm>
              <a:prstGeom prst="rect">
                <a:avLst/>
              </a:prstGeom>
              <a:noFill/>
            </p:spPr>
            <p:txBody>
              <a:bodyPr wrap="square" rtlCol="0">
                <a:spAutoFit/>
              </a:bodyPr>
              <a:lstStyle/>
              <a:p>
                <a:r>
                  <a:rPr lang="pt" sz="2400" dirty="0">
                    <a:solidFill>
                      <a:schemeClr val="tx1"/>
                    </a:solidFill>
                  </a:rPr>
                  <a:t>Voltage :	</a:t>
                </a:r>
                <a14:m>
                  <m:oMath xmlns:m="http://schemas.openxmlformats.org/officeDocument/2006/math">
                    <m:r>
                      <a:rPr lang="en-US" sz="2400" b="0" i="1" smtClean="0">
                        <a:solidFill>
                          <a:srgbClr val="FF0000"/>
                        </a:solidFill>
                        <a:latin typeface="Cambria Math" panose="02040503050406030204" pitchFamily="18" charset="0"/>
                      </a:rPr>
                      <m:t>𝑣</m:t>
                    </m:r>
                  </m:oMath>
                </a14:m>
                <a:r>
                  <a:rPr lang="pt" sz="2400" i="1" dirty="0"/>
                  <a:t> </a:t>
                </a:r>
                <a:r>
                  <a:rPr lang="pt" sz="2400" dirty="0">
                    <a:solidFill>
                      <a:schemeClr val="tx1"/>
                    </a:solidFill>
                  </a:rPr>
                  <a:t>= </a:t>
                </a:r>
                <a14:m>
                  <m:oMath xmlns:m="http://schemas.openxmlformats.org/officeDocument/2006/math">
                    <m:r>
                      <m:rPr>
                        <m:sty m:val="p"/>
                      </m:rPr>
                      <a:rPr lang="en-US" sz="2400" b="0" i="0" smtClean="0">
                        <a:solidFill>
                          <a:schemeClr val="tx1"/>
                        </a:solidFill>
                        <a:latin typeface="Cambria Math" panose="02040503050406030204" pitchFamily="18" charset="0"/>
                      </a:rPr>
                      <m:t>R</m:t>
                    </m:r>
                    <m:r>
                      <a:rPr lang="en-US" sz="2400" b="0" i="0" smtClean="0">
                        <a:solidFill>
                          <a:schemeClr val="tx1"/>
                        </a:solidFill>
                        <a:latin typeface="Cambria Math" panose="02040503050406030204" pitchFamily="18" charset="0"/>
                      </a:rPr>
                      <m:t>[</m:t>
                    </m:r>
                    <m:sSub>
                      <m:sSubPr>
                        <m:ctrlPr>
                          <a:rPr lang="pt" sz="2400" i="1">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𝑖</m:t>
                        </m:r>
                      </m:sub>
                    </m:sSub>
                  </m:oMath>
                </a14:m>
                <a:r>
                  <a:rPr lang="pt" sz="2400" dirty="0">
                    <a:solidFill>
                      <a:schemeClr val="tx1"/>
                    </a:solidFill>
                  </a:rPr>
                  <a:t>)]</a:t>
                </a:r>
              </a:p>
              <a:p>
                <a:r>
                  <a:rPr lang="pt" sz="2400" dirty="0"/>
                  <a:t>		</a:t>
                </a:r>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m:rPr>
                            <m:sty m:val="p"/>
                          </m:rPr>
                          <a:rPr lang="en-US" sz="2400" b="0" i="0" smtClean="0">
                            <a:latin typeface="Cambria Math" panose="02040503050406030204" pitchFamily="18" charset="0"/>
                          </a:rPr>
                          <m:t>R</m:t>
                        </m:r>
                        <m:r>
                          <a:rPr lang="en-US" sz="2400" i="1">
                            <a:latin typeface="Cambria Math" panose="02040503050406030204" pitchFamily="18" charset="0"/>
                          </a:rPr>
                          <m:t>𝐼</m:t>
                        </m:r>
                      </m:e>
                      <m:sub>
                        <m:r>
                          <a:rPr lang="en-US" sz="2400" i="1">
                            <a:latin typeface="Cambria Math" panose="02040503050406030204" pitchFamily="18" charset="0"/>
                          </a:rPr>
                          <m:t>𝑚</m:t>
                        </m:r>
                        <m:r>
                          <a:rPr lang="en-US" sz="2400" b="0" i="1" smtClean="0">
                            <a:latin typeface="Cambria Math" panose="02040503050406030204" pitchFamily="18" charset="0"/>
                          </a:rPr>
                          <m:t> </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pt" sz="2400" dirty="0"/>
                  <a:t>	</a:t>
                </a:r>
              </a:p>
              <a:p>
                <a:endParaRPr lang="pt" sz="2400" dirty="0"/>
              </a:p>
              <a:p>
                <a:r>
                  <a:rPr lang="pt" sz="2400" dirty="0"/>
                  <a:t>		</a:t>
                </a:r>
                <a:r>
                  <a:rPr lang="en-US" sz="2400" b="1" dirty="0"/>
                  <a:t> </a:t>
                </a:r>
                <a14:m>
                  <m:oMath xmlns:m="http://schemas.openxmlformats.org/officeDocument/2006/math">
                    <m:r>
                      <a:rPr lang="en-US" sz="2400" b="1" i="1">
                        <a:latin typeface="Cambria Math" panose="02040503050406030204" pitchFamily="18" charset="0"/>
                      </a:rPr>
                      <m:t>𝑽</m:t>
                    </m:r>
                  </m:oMath>
                </a14:m>
                <a:r>
                  <a:rPr lang="pt" sz="2400" dirty="0"/>
                  <a:t> = </a:t>
                </a:r>
                <a14:m>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 </m:t>
                        </m:r>
                        <m:r>
                          <m:rPr>
                            <m:sty m:val="p"/>
                          </m:rPr>
                          <a:rPr lang="en-US" sz="2400">
                            <a:latin typeface="Cambria Math" panose="02040503050406030204" pitchFamily="18" charset="0"/>
                          </a:rPr>
                          <m:t>R</m:t>
                        </m:r>
                        <m:r>
                          <a:rPr lang="en-US" sz="2400" b="1" i="1">
                            <a:latin typeface="Cambria Math" panose="02040503050406030204" pitchFamily="18" charset="0"/>
                          </a:rPr>
                          <m:t>𝑰</m:t>
                        </m:r>
                      </m:e>
                      <m:sub>
                        <m:r>
                          <a:rPr lang="en-US" sz="2400" i="1" smtClean="0">
                            <a:latin typeface="Cambria Math" panose="02040503050406030204" pitchFamily="18" charset="0"/>
                          </a:rPr>
                          <m:t> </m:t>
                        </m:r>
                      </m:sub>
                    </m:sSub>
                  </m:oMath>
                </a14:m>
                <a:r>
                  <a:rPr lang="pt" sz="2400" dirty="0"/>
                  <a:t>	</a:t>
                </a:r>
                <a:endParaRPr lang="en-US" sz="2400" dirty="0">
                  <a:solidFill>
                    <a:srgbClr val="00B0F0"/>
                  </a:solidFill>
                </a:endParaRPr>
              </a:p>
            </p:txBody>
          </p:sp>
        </mc:Choice>
        <mc:Fallback xmlns="">
          <p:sp>
            <p:nvSpPr>
              <p:cNvPr id="34" name="TextBox 33">
                <a:extLst>
                  <a:ext uri="{FF2B5EF4-FFF2-40B4-BE49-F238E27FC236}">
                    <a16:creationId xmlns:a16="http://schemas.microsoft.com/office/drawing/2014/main" id="{EB64744F-7A3C-6341-8897-D23F40B02745}"/>
                  </a:ext>
                </a:extLst>
              </p:cNvPr>
              <p:cNvSpPr txBox="1">
                <a:spLocks noRot="1" noChangeAspect="1" noMove="1" noResize="1" noEditPoints="1" noAdjustHandles="1" noChangeArrowheads="1" noChangeShapeType="1" noTextEdit="1"/>
              </p:cNvSpPr>
              <p:nvPr/>
            </p:nvSpPr>
            <p:spPr>
              <a:xfrm>
                <a:off x="1695449" y="3736890"/>
                <a:ext cx="5177791" cy="1569660"/>
              </a:xfrm>
              <a:prstGeom prst="rect">
                <a:avLst/>
              </a:prstGeom>
              <a:blipFill>
                <a:blip r:embed="rId5"/>
                <a:stretch>
                  <a:fillRect l="-1711" t="-1600" b="-7200"/>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309E699-6CE4-7B4F-B210-F5513A2F1D00}"/>
              </a:ext>
            </a:extLst>
          </p:cNvPr>
          <p:cNvGrpSpPr/>
          <p:nvPr/>
        </p:nvGrpSpPr>
        <p:grpSpPr>
          <a:xfrm>
            <a:off x="4675800" y="4130040"/>
            <a:ext cx="328910" cy="394330"/>
            <a:chOff x="9409450" y="859426"/>
            <a:chExt cx="328910" cy="394330"/>
          </a:xfrm>
        </p:grpSpPr>
        <p:cxnSp>
          <p:nvCxnSpPr>
            <p:cNvPr id="36" name="Straight Connector 35">
              <a:extLst>
                <a:ext uri="{FF2B5EF4-FFF2-40B4-BE49-F238E27FC236}">
                  <a16:creationId xmlns:a16="http://schemas.microsoft.com/office/drawing/2014/main" id="{53D2FE76-8511-3A42-AA40-441ABB0A6DD7}"/>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08F84-A4B2-7C4C-AD0B-DE2B2013776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9C2276C5-3880-0B4A-B8C8-BE5E3FD11E92}"/>
              </a:ext>
            </a:extLst>
          </p:cNvPr>
          <p:cNvSpPr>
            <a:spLocks noGrp="1"/>
          </p:cNvSpPr>
          <p:nvPr>
            <p:ph type="sldNum" sz="quarter" idx="12"/>
          </p:nvPr>
        </p:nvSpPr>
        <p:spPr/>
        <p:txBody>
          <a:bodyPr/>
          <a:lstStyle/>
          <a:p>
            <a:fld id="{F33FCB0E-AFE6-8F4B-B9EB-BD4C96BB7C7B}" type="slidenum">
              <a:rPr lang="en-US" smtClean="0"/>
              <a:t>27</a:t>
            </a:fld>
            <a:endParaRPr lang="en-US"/>
          </a:p>
        </p:txBody>
      </p:sp>
    </p:spTree>
    <p:extLst>
      <p:ext uri="{BB962C8B-B14F-4D97-AF65-F5344CB8AC3E}">
        <p14:creationId xmlns:p14="http://schemas.microsoft.com/office/powerpoint/2010/main" val="3510055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C96A57-A850-744D-9E17-558FFC4B113C}"/>
                  </a:ext>
                </a:extLst>
              </p:cNvPr>
              <p:cNvSpPr txBox="1"/>
              <p:nvPr/>
            </p:nvSpPr>
            <p:spPr>
              <a:xfrm>
                <a:off x="1703069" y="1869990"/>
                <a:ext cx="5177791" cy="1200329"/>
              </a:xfrm>
              <a:prstGeom prst="rect">
                <a:avLst/>
              </a:prstGeom>
              <a:noFill/>
            </p:spPr>
            <p:txBody>
              <a:bodyPr wrap="square" rtlCol="0">
                <a:spAutoFit/>
              </a:bodyPr>
              <a:lstStyle/>
              <a:p>
                <a:r>
                  <a:rPr lang="pt" sz="2400" dirty="0">
                    <a:solidFill>
                      <a:schemeClr val="tx1"/>
                    </a:solidFill>
                  </a:rPr>
                  <a:t>Current:	</a:t>
                </a:r>
                <a14:m>
                  <m:oMath xmlns:m="http://schemas.openxmlformats.org/officeDocument/2006/math">
                    <m:r>
                      <a:rPr lang="en-US" sz="2400" i="1" dirty="0">
                        <a:solidFill>
                          <a:srgbClr val="FF0000"/>
                        </a:solidFill>
                        <a:latin typeface="Cambria Math" panose="02040503050406030204" pitchFamily="18" charset="0"/>
                      </a:rPr>
                      <m:t>𝑖</m:t>
                    </m:r>
                  </m:oMath>
                </a14:m>
                <a:r>
                  <a:rPr lang="pt" sz="2400" i="1" dirty="0"/>
                  <a:t> </a:t>
                </a:r>
                <a:r>
                  <a:rPr lang="pt" sz="2400" dirty="0">
                    <a:solidFill>
                      <a:schemeClr val="tx1"/>
                    </a:solidFill>
                  </a:rPr>
                  <a:t>=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𝑖</m:t>
                        </m:r>
                      </m:sub>
                    </m:sSub>
                  </m:oMath>
                </a14:m>
                <a:r>
                  <a:rPr lang="pt" sz="2400" dirty="0">
                    <a:solidFill>
                      <a:schemeClr val="tx1"/>
                    </a:solidFill>
                  </a:rPr>
                  <a:t>)</a:t>
                </a:r>
              </a:p>
              <a:p>
                <a:r>
                  <a:rPr lang="pt" sz="2400" dirty="0"/>
                  <a:t>		</a:t>
                </a:r>
                <a14:m>
                  <m:oMath xmlns:m="http://schemas.openxmlformats.org/officeDocument/2006/math">
                    <m:r>
                      <a:rPr lang="en-US" sz="2400" b="1" i="1">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𝑚</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pt" sz="2400" dirty="0"/>
                  <a:t>	</a:t>
                </a:r>
                <a:r>
                  <a:rPr lang="en-US" sz="2400" dirty="0"/>
                  <a:t> </a:t>
                </a:r>
                <a:r>
                  <a:rPr lang="pt" sz="2400" dirty="0"/>
                  <a:t>		</a:t>
                </a:r>
                <a:endParaRPr lang="en-US" sz="2400" dirty="0">
                  <a:solidFill>
                    <a:srgbClr val="00B0F0"/>
                  </a:solidFill>
                </a:endParaRPr>
              </a:p>
            </p:txBody>
          </p:sp>
        </mc:Choice>
        <mc:Fallback xmlns="">
          <p:sp>
            <p:nvSpPr>
              <p:cNvPr id="19" name="TextBox 18">
                <a:extLst>
                  <a:ext uri="{FF2B5EF4-FFF2-40B4-BE49-F238E27FC236}">
                    <a16:creationId xmlns:a16="http://schemas.microsoft.com/office/drawing/2014/main" id="{56C96A57-A850-744D-9E17-558FFC4B113C}"/>
                  </a:ext>
                </a:extLst>
              </p:cNvPr>
              <p:cNvSpPr txBox="1">
                <a:spLocks noRot="1" noChangeAspect="1" noMove="1" noResize="1" noEditPoints="1" noAdjustHandles="1" noChangeArrowheads="1" noChangeShapeType="1" noTextEdit="1"/>
              </p:cNvSpPr>
              <p:nvPr/>
            </p:nvSpPr>
            <p:spPr>
              <a:xfrm>
                <a:off x="1703069" y="1869990"/>
                <a:ext cx="5177791" cy="1200329"/>
              </a:xfrm>
              <a:prstGeom prst="rect">
                <a:avLst/>
              </a:prstGeom>
              <a:blipFill>
                <a:blip r:embed="rId2"/>
                <a:stretch>
                  <a:fillRect l="-1711" t="-2083"/>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ABC2E5B-FFB8-4041-9586-41922ADED893}"/>
              </a:ext>
            </a:extLst>
          </p:cNvPr>
          <p:cNvGrpSpPr/>
          <p:nvPr/>
        </p:nvGrpSpPr>
        <p:grpSpPr>
          <a:xfrm>
            <a:off x="4511970" y="2274570"/>
            <a:ext cx="328910" cy="394330"/>
            <a:chOff x="9409450" y="859426"/>
            <a:chExt cx="328910" cy="394330"/>
          </a:xfrm>
        </p:grpSpPr>
        <p:cxnSp>
          <p:nvCxnSpPr>
            <p:cNvPr id="22" name="Straight Connector 21">
              <a:extLst>
                <a:ext uri="{FF2B5EF4-FFF2-40B4-BE49-F238E27FC236}">
                  <a16:creationId xmlns:a16="http://schemas.microsoft.com/office/drawing/2014/main" id="{049583A3-FCE7-E04D-A037-BD1B60B516C5}"/>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45F69B-F053-AE4B-98C8-F2EFA062E9AC}"/>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B64744F-7A3C-6341-8897-D23F40B02745}"/>
                  </a:ext>
                </a:extLst>
              </p:cNvPr>
              <p:cNvSpPr txBox="1"/>
              <p:nvPr/>
            </p:nvSpPr>
            <p:spPr>
              <a:xfrm>
                <a:off x="1615439" y="2799629"/>
                <a:ext cx="6602731" cy="2945422"/>
              </a:xfrm>
              <a:prstGeom prst="rect">
                <a:avLst/>
              </a:prstGeom>
              <a:noFill/>
            </p:spPr>
            <p:txBody>
              <a:bodyPr wrap="square" rtlCol="0">
                <a:spAutoFit/>
              </a:bodyPr>
              <a:lstStyle/>
              <a:p>
                <a:r>
                  <a:rPr lang="pt" sz="2400" dirty="0">
                    <a:solidFill>
                      <a:schemeClr val="tx1"/>
                    </a:solidFill>
                  </a:rPr>
                  <a:t>Voltage :	</a:t>
                </a:r>
                <a:r>
                  <a:rPr lang="en-US" sz="2400" dirty="0"/>
                  <a:t> </a:t>
                </a:r>
                <a14:m>
                  <m:oMath xmlns:m="http://schemas.openxmlformats.org/officeDocument/2006/math">
                    <m:r>
                      <a:rPr lang="en-US" sz="2400" i="1">
                        <a:solidFill>
                          <a:srgbClr val="FF0000"/>
                        </a:solidFill>
                        <a:latin typeface="Cambria Math" panose="02040503050406030204" pitchFamily="18" charset="0"/>
                      </a:rPr>
                      <m:t>𝑣</m:t>
                    </m:r>
                    <m:r>
                      <a:rPr lang="en-US" sz="2400" b="0" i="1" smtClean="0">
                        <a:solidFill>
                          <a:srgbClr val="FF0000"/>
                        </a:solidFill>
                        <a:latin typeface="Cambria Math" panose="02040503050406030204" pitchFamily="18" charset="0"/>
                      </a:rPr>
                      <m:t>=</m:t>
                    </m:r>
                    <m:r>
                      <a:rPr lang="en-US" sz="2400" b="0" i="1" dirty="0" smtClean="0">
                        <a:latin typeface="Cambria Math" panose="02040503050406030204" pitchFamily="18" charset="0"/>
                      </a:rPr>
                      <m:t>𝐿</m:t>
                    </m:r>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𝑖</m:t>
                        </m:r>
                      </m:num>
                      <m:den>
                        <m:r>
                          <a:rPr lang="en-US" sz="2400" i="1">
                            <a:latin typeface="Cambria Math" panose="02040503050406030204" pitchFamily="18" charset="0"/>
                          </a:rPr>
                          <m:t>𝑑𝑡</m:t>
                        </m:r>
                      </m:den>
                    </m:f>
                  </m:oMath>
                </a14:m>
                <a:r>
                  <a:rPr lang="pt" sz="2400" dirty="0">
                    <a:solidFill>
                      <a:schemeClr val="tx1"/>
                    </a:solidFill>
                  </a:rPr>
                  <a:t> = </a:t>
                </a:r>
                <a14:m>
                  <m:oMath xmlns:m="http://schemas.openxmlformats.org/officeDocument/2006/math">
                    <m:r>
                      <a:rPr lang="en-US" sz="2400" i="1" dirty="0">
                        <a:latin typeface="Cambria Math" panose="02040503050406030204" pitchFamily="18" charset="0"/>
                      </a:rPr>
                      <m:t>𝐿</m:t>
                    </m:r>
                    <m:r>
                      <a:rPr lang="en-US" sz="2400" b="0" i="0" dirty="0" smtClean="0">
                        <a:latin typeface="Cambria Math" panose="02040503050406030204" pitchFamily="18" charset="0"/>
                      </a:rPr>
                      <m:t>∗</m:t>
                    </m:r>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𝑚</m:t>
                        </m:r>
                      </m:sub>
                    </m:sSub>
                    <m:r>
                      <a:rPr lang="en-US" sz="2400" b="0" i="0" smtClean="0">
                        <a:latin typeface="Cambria Math" panose="02040503050406030204" pitchFamily="18" charset="0"/>
                      </a:rPr>
                      <m:t>∗</m:t>
                    </m:r>
                  </m:oMath>
                </a14:m>
                <a:r>
                  <a:rPr lang="pt" sz="2400" dirty="0"/>
                  <a:t> -</a:t>
                </a:r>
                <a14:m>
                  <m:oMath xmlns:m="http://schemas.openxmlformats.org/officeDocument/2006/math">
                    <m:r>
                      <a:rPr lang="en-US" sz="2400" i="1">
                        <a:latin typeface="Cambria Math" panose="02040503050406030204" pitchFamily="18" charset="0"/>
                      </a:rPr>
                      <m:t>𝜔</m:t>
                    </m:r>
                  </m:oMath>
                </a14:m>
                <a:r>
                  <a:rPr lang="pt" sz="2400" dirty="0" err="1"/>
                  <a:t>sin</a:t>
                </a:r>
                <a:r>
                  <a:rPr lang="pt" sz="2400" dirty="0"/>
                  <a:t>(</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oMath>
                </a14:m>
                <a:r>
                  <a:rPr lang="pt" sz="2400" dirty="0"/>
                  <a:t>)</a:t>
                </a:r>
                <a:endParaRPr lang="pt" sz="2400" dirty="0">
                  <a:solidFill>
                    <a:schemeClr val="tx1"/>
                  </a:solidFill>
                </a:endParaRPr>
              </a:p>
              <a:p>
                <a:r>
                  <a:rPr lang="pt" sz="2400" b="0" i="1" dirty="0">
                    <a:latin typeface="Cambria Math" panose="02040503050406030204" pitchFamily="18" charset="0"/>
                  </a:rPr>
                  <a:t>		</a:t>
                </a:r>
                <a:r>
                  <a:rPr lang="pt" sz="2400" b="0" dirty="0">
                    <a:latin typeface="Cambria Math" panose="02040503050406030204" pitchFamily="18" charset="0"/>
                  </a:rPr>
                  <a:t>     = -</a:t>
                </a:r>
                <a14:m>
                  <m:oMath xmlns:m="http://schemas.openxmlformats.org/officeDocument/2006/math">
                    <m:r>
                      <a:rPr lang="en-US" sz="2400" i="1">
                        <a:latin typeface="Cambria Math" panose="02040503050406030204" pitchFamily="18" charset="0"/>
                      </a:rPr>
                      <m:t>𝜔</m:t>
                    </m:r>
                  </m:oMath>
                </a14:m>
                <a:r>
                  <a:rPr lang="pt" sz="2400" b="0" i="1" dirty="0">
                    <a:latin typeface="Cambria Math" panose="02040503050406030204" pitchFamily="18" charset="0"/>
                  </a:rPr>
                  <a:t>L</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𝑚</m:t>
                        </m:r>
                      </m:sub>
                    </m:sSub>
                  </m:oMath>
                </a14:m>
                <a:r>
                  <a:rPr lang="pt" sz="2400" dirty="0"/>
                  <a:t> </a:t>
                </a:r>
                <a:r>
                  <a:rPr lang="pt" sz="2400" dirty="0" err="1"/>
                  <a:t>sin</a:t>
                </a:r>
                <a:r>
                  <a:rPr lang="pt" sz="2400" dirty="0"/>
                  <a:t>(</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oMath>
                </a14:m>
                <a:r>
                  <a:rPr lang="pt" sz="2400" dirty="0"/>
                  <a:t>)</a:t>
                </a:r>
              </a:p>
              <a:p>
                <a:r>
                  <a:rPr lang="pt" sz="2400" b="0" dirty="0">
                    <a:latin typeface="Cambria Math" panose="02040503050406030204" pitchFamily="18" charset="0"/>
                  </a:rPr>
                  <a:t>		</a:t>
                </a:r>
                <a:r>
                  <a:rPr lang="pt" sz="2400" dirty="0">
                    <a:latin typeface="Cambria Math" panose="02040503050406030204" pitchFamily="18" charset="0"/>
                  </a:rPr>
                  <a:t>     = -</a:t>
                </a:r>
                <a14:m>
                  <m:oMath xmlns:m="http://schemas.openxmlformats.org/officeDocument/2006/math">
                    <m:r>
                      <a:rPr lang="en-US" sz="2400" i="1">
                        <a:latin typeface="Cambria Math" panose="02040503050406030204" pitchFamily="18" charset="0"/>
                      </a:rPr>
                      <m:t>𝜔</m:t>
                    </m:r>
                  </m:oMath>
                </a14:m>
                <a:r>
                  <a:rPr lang="pt" sz="2400" i="1" dirty="0">
                    <a:latin typeface="Cambria Math" panose="02040503050406030204" pitchFamily="18" charset="0"/>
                  </a:rPr>
                  <a:t>L</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𝑚</m:t>
                        </m:r>
                      </m:sub>
                    </m:sSub>
                  </m:oMath>
                </a14:m>
                <a:r>
                  <a:rPr lang="pt" sz="2400" dirty="0"/>
                  <a:t> cos(</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b="0" i="1" smtClean="0">
                        <a:latin typeface="Cambria Math" panose="02040503050406030204" pitchFamily="18" charset="0"/>
                      </a:rPr>
                      <m:t>−90</m:t>
                    </m:r>
                    <m:r>
                      <m:rPr>
                        <m:nor/>
                      </m:rPr>
                      <a:rPr lang="en-US" sz="2400" dirty="0"/>
                      <m:t>°</m:t>
                    </m:r>
                  </m:oMath>
                </a14:m>
                <a:r>
                  <a:rPr lang="pt" sz="2400" dirty="0"/>
                  <a:t>)</a:t>
                </a:r>
              </a:p>
              <a:p>
                <a:r>
                  <a:rPr lang="pt" sz="2400" dirty="0"/>
                  <a:t>		     =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𝜔</m:t>
                    </m:r>
                  </m:oMath>
                </a14:m>
                <a:r>
                  <a:rPr lang="pt" sz="2400" i="1" dirty="0">
                    <a:latin typeface="Cambria Math" panose="02040503050406030204" pitchFamily="18" charset="0"/>
                  </a:rPr>
                  <a:t>L</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𝑚</m:t>
                        </m:r>
                      </m:sub>
                    </m:sSub>
                  </m:oMath>
                </a14:m>
                <a:r>
                  <a:rPr lang="pt" sz="2400" dirty="0"/>
                  <a:t> cos(</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b="0" i="1" smtClean="0">
                        <a:latin typeface="Cambria Math" panose="02040503050406030204" pitchFamily="18" charset="0"/>
                      </a:rPr>
                      <m:t>+</m:t>
                    </m:r>
                    <m:r>
                      <a:rPr lang="en-US" sz="2400" i="1">
                        <a:latin typeface="Cambria Math" panose="02040503050406030204" pitchFamily="18" charset="0"/>
                      </a:rPr>
                      <m:t>90</m:t>
                    </m:r>
                    <m:r>
                      <m:rPr>
                        <m:nor/>
                      </m:rPr>
                      <a:rPr lang="en-US" sz="2400" dirty="0"/>
                      <m:t>°</m:t>
                    </m:r>
                  </m:oMath>
                </a14:m>
                <a:r>
                  <a:rPr lang="pt" sz="2400" dirty="0"/>
                  <a:t>)</a:t>
                </a:r>
              </a:p>
              <a:p>
                <a:r>
                  <a:rPr lang="pt" sz="2400" dirty="0"/>
                  <a:t>		</a:t>
                </a:r>
              </a:p>
              <a:p>
                <a:r>
                  <a:rPr lang="pt" sz="2400" b="1" dirty="0"/>
                  <a:t>		 </a:t>
                </a:r>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𝜔</m:t>
                        </m:r>
                        <m:r>
                          <m:rPr>
                            <m:nor/>
                          </m:rPr>
                          <a:rPr lang="pt" sz="2400" i="1" dirty="0">
                            <a:latin typeface="Cambria Math" panose="02040503050406030204" pitchFamily="18" charset="0"/>
                          </a:rPr>
                          <m:t>L</m:t>
                        </m:r>
                        <m:r>
                          <a:rPr lang="en-US" sz="2400" i="1">
                            <a:latin typeface="Cambria Math" panose="02040503050406030204" pitchFamily="18" charset="0"/>
                          </a:rPr>
                          <m:t>𝐼</m:t>
                        </m:r>
                      </m:e>
                      <m:sub>
                        <m:r>
                          <a:rPr lang="en-US" sz="2400" i="1">
                            <a:latin typeface="Cambria Math" panose="02040503050406030204" pitchFamily="18" charset="0"/>
                          </a:rPr>
                          <m:t>𝑚</m:t>
                        </m:r>
                        <m:r>
                          <a:rPr lang="en-US" sz="2400" b="0" i="1" smtClean="0">
                            <a:latin typeface="Cambria Math" panose="02040503050406030204" pitchFamily="18" charset="0"/>
                          </a:rPr>
                          <m:t> </m:t>
                        </m:r>
                      </m:sub>
                    </m:sSub>
                    <m:sSup>
                      <m:sSupPr>
                        <m:ctrlPr>
                          <a:rPr lang="pt"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b="0" i="1" smtClean="0">
                            <a:latin typeface="Cambria Math" panose="02040503050406030204" pitchFamily="18" charset="0"/>
                          </a:rPr>
                          <m:t>+</m:t>
                        </m:r>
                        <m:r>
                          <a:rPr lang="en-US" sz="2400" b="0" i="1" dirty="0" smtClean="0">
                            <a:latin typeface="Cambria Math" panose="02040503050406030204" pitchFamily="18" charset="0"/>
                          </a:rPr>
                          <m:t>90</m:t>
                        </m:r>
                        <m:r>
                          <m:rPr>
                            <m:nor/>
                          </m:rPr>
                          <a:rPr lang="en-US" sz="2400" dirty="0"/>
                          <m:t>°</m:t>
                        </m:r>
                        <m:r>
                          <a:rPr lang="en-US" sz="2400" b="0" i="1" dirty="0" smtClean="0">
                            <a:latin typeface="Cambria Math" panose="02040503050406030204" pitchFamily="18" charset="0"/>
                          </a:rPr>
                          <m:t>)</m:t>
                        </m:r>
                      </m:sup>
                    </m:sSup>
                    <m:r>
                      <a:rPr lang="en-US" sz="2400" i="1">
                        <a:latin typeface="Cambria Math" panose="02040503050406030204" pitchFamily="18" charset="0"/>
                      </a:rPr>
                      <m:t> </m:t>
                    </m:r>
                  </m:oMath>
                </a14:m>
                <a:r>
                  <a:rPr lang="pt" sz="2400" dirty="0"/>
                  <a:t>			</a:t>
                </a:r>
              </a:p>
              <a:p>
                <a:r>
                  <a:rPr lang="pt" sz="2400" dirty="0"/>
                  <a:t>	             </a:t>
                </a:r>
                <a:r>
                  <a:rPr lang="en-US" sz="2400" b="1" dirty="0"/>
                  <a:t> </a:t>
                </a:r>
                <a14:m>
                  <m:oMath xmlns:m="http://schemas.openxmlformats.org/officeDocument/2006/math">
                    <m:r>
                      <a:rPr lang="en-US" sz="2400" b="1" i="1">
                        <a:latin typeface="Cambria Math" panose="02040503050406030204" pitchFamily="18" charset="0"/>
                      </a:rPr>
                      <m:t>𝑽</m:t>
                    </m:r>
                  </m:oMath>
                </a14:m>
                <a:r>
                  <a:rPr lang="pt" sz="2400" dirty="0"/>
                  <a:t> = </a:t>
                </a:r>
                <a14:m>
                  <m:oMath xmlns:m="http://schemas.openxmlformats.org/officeDocument/2006/math">
                    <m:sSub>
                      <m:sSubPr>
                        <m:ctrlPr>
                          <a:rPr lang="pt" sz="2400" i="1" smtClean="0">
                            <a:latin typeface="Cambria Math" panose="02040503050406030204" pitchFamily="18" charset="0"/>
                          </a:rPr>
                        </m:ctrlPr>
                      </m:sSubPr>
                      <m:e>
                        <m:r>
                          <a:rPr lang="pt"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rPr>
                          <m:t>𝑗</m:t>
                        </m:r>
                        <m:r>
                          <m:rPr>
                            <m:nor/>
                          </m:rPr>
                          <a:rPr lang="pt" sz="2400" i="1" dirty="0">
                            <a:latin typeface="Cambria Math" panose="02040503050406030204" pitchFamily="18" charset="0"/>
                          </a:rPr>
                          <m:t>L</m:t>
                        </m:r>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𝑚</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e>
                      <m:sub>
                        <m:r>
                          <a:rPr lang="en-US" sz="2400" i="1" smtClean="0">
                            <a:latin typeface="Cambria Math" panose="02040503050406030204" pitchFamily="18" charset="0"/>
                          </a:rPr>
                          <m:t> </m:t>
                        </m:r>
                      </m:sub>
                    </m:sSub>
                  </m:oMath>
                </a14:m>
                <a:r>
                  <a:rPr lang="pt" sz="2400" dirty="0"/>
                  <a:t>	</a:t>
                </a:r>
              </a:p>
            </p:txBody>
          </p:sp>
        </mc:Choice>
        <mc:Fallback xmlns="">
          <p:sp>
            <p:nvSpPr>
              <p:cNvPr id="34" name="TextBox 33">
                <a:extLst>
                  <a:ext uri="{FF2B5EF4-FFF2-40B4-BE49-F238E27FC236}">
                    <a16:creationId xmlns:a16="http://schemas.microsoft.com/office/drawing/2014/main" id="{EB64744F-7A3C-6341-8897-D23F40B02745}"/>
                  </a:ext>
                </a:extLst>
              </p:cNvPr>
              <p:cNvSpPr txBox="1">
                <a:spLocks noRot="1" noChangeAspect="1" noMove="1" noResize="1" noEditPoints="1" noAdjustHandles="1" noChangeArrowheads="1" noChangeShapeType="1" noTextEdit="1"/>
              </p:cNvSpPr>
              <p:nvPr/>
            </p:nvSpPr>
            <p:spPr>
              <a:xfrm>
                <a:off x="1615439" y="2799629"/>
                <a:ext cx="6602731" cy="2945422"/>
              </a:xfrm>
              <a:prstGeom prst="rect">
                <a:avLst/>
              </a:prstGeom>
              <a:blipFill>
                <a:blip r:embed="rId3"/>
                <a:stretch>
                  <a:fillRect l="-1344" b="-3004"/>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309E699-6CE4-7B4F-B210-F5513A2F1D00}"/>
              </a:ext>
            </a:extLst>
          </p:cNvPr>
          <p:cNvGrpSpPr/>
          <p:nvPr/>
        </p:nvGrpSpPr>
        <p:grpSpPr>
          <a:xfrm>
            <a:off x="4961550" y="5227320"/>
            <a:ext cx="328910" cy="394330"/>
            <a:chOff x="9409450" y="859426"/>
            <a:chExt cx="328910" cy="394330"/>
          </a:xfrm>
        </p:grpSpPr>
        <p:cxnSp>
          <p:nvCxnSpPr>
            <p:cNvPr id="36" name="Straight Connector 35">
              <a:extLst>
                <a:ext uri="{FF2B5EF4-FFF2-40B4-BE49-F238E27FC236}">
                  <a16:creationId xmlns:a16="http://schemas.microsoft.com/office/drawing/2014/main" id="{53D2FE76-8511-3A42-AA40-441ABB0A6DD7}"/>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08F84-A4B2-7C4C-AD0B-DE2B2013776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0EF0D2A-DA36-BB46-ACCD-0169F376ECB2}"/>
              </a:ext>
            </a:extLst>
          </p:cNvPr>
          <p:cNvPicPr>
            <a:picLocks noChangeAspect="1"/>
          </p:cNvPicPr>
          <p:nvPr/>
        </p:nvPicPr>
        <p:blipFill>
          <a:blip r:embed="rId4"/>
          <a:stretch>
            <a:fillRect/>
          </a:stretch>
        </p:blipFill>
        <p:spPr>
          <a:xfrm>
            <a:off x="8892540" y="2024971"/>
            <a:ext cx="2726390" cy="1711919"/>
          </a:xfrm>
          <a:prstGeom prst="rect">
            <a:avLst/>
          </a:prstGeom>
        </p:spPr>
      </p:pic>
      <p:pic>
        <p:nvPicPr>
          <p:cNvPr id="14" name="Picture 2" descr="A drawing shows a frequency-domain equivalent circuit of an inductor.The drawing shows inductor j omega L, with voltage V between its terminals and current I flowing rightward.">
            <a:extLst>
              <a:ext uri="{FF2B5EF4-FFF2-40B4-BE49-F238E27FC236}">
                <a16:creationId xmlns:a16="http://schemas.microsoft.com/office/drawing/2014/main" id="{C6F04FAD-2023-0B49-8C1E-5A915CA47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5429" y="4068134"/>
            <a:ext cx="2297203"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EBD761-1976-C446-ACB6-F7E12EFBEB3E}"/>
                  </a:ext>
                </a:extLst>
              </p:cNvPr>
              <p:cNvSpPr txBox="1"/>
              <p:nvPr/>
            </p:nvSpPr>
            <p:spPr>
              <a:xfrm>
                <a:off x="3509010" y="5955030"/>
                <a:ext cx="1372427" cy="461665"/>
              </a:xfrm>
              <a:prstGeom prst="rect">
                <a:avLst/>
              </a:prstGeom>
              <a:noFill/>
              <a:ln>
                <a:solidFill>
                  <a:schemeClr val="accent1"/>
                </a:solidFill>
              </a:ln>
            </p:spPr>
            <p:txBody>
              <a:bodyPr wrap="none" rtlCol="0">
                <a:spAutoFit/>
              </a:bodyPr>
              <a:lstStyle/>
              <a:p>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𝑗</m:t>
                        </m:r>
                        <m:r>
                          <a:rPr lang="pt" sz="2400" i="1">
                            <a:latin typeface="Cambria Math" panose="02040503050406030204" pitchFamily="18" charset="0"/>
                            <a:ea typeface="Cambria Math" panose="02040503050406030204" pitchFamily="18" charset="0"/>
                          </a:rPr>
                          <m:t>𝜔</m:t>
                        </m:r>
                        <m:r>
                          <m:rPr>
                            <m:nor/>
                          </m:rPr>
                          <a:rPr lang="pt" sz="2400" i="1" dirty="0">
                            <a:latin typeface="Cambria Math" panose="02040503050406030204" pitchFamily="18" charset="0"/>
                          </a:rPr>
                          <m:t>L</m:t>
                        </m:r>
                        <m:r>
                          <a:rPr lang="en-US" sz="2400" b="1" i="1">
                            <a:latin typeface="Cambria Math" panose="02040503050406030204" pitchFamily="18" charset="0"/>
                          </a:rPr>
                          <m:t>𝑰</m:t>
                        </m:r>
                      </m:e>
                      <m:sub>
                        <m:r>
                          <a:rPr lang="en-US" sz="2400" i="1">
                            <a:latin typeface="Cambria Math" panose="02040503050406030204" pitchFamily="18" charset="0"/>
                          </a:rPr>
                          <m:t> </m:t>
                        </m:r>
                      </m:sub>
                    </m:sSub>
                  </m:oMath>
                </a14:m>
                <a:endParaRPr lang="en-US" sz="2400" dirty="0"/>
              </a:p>
            </p:txBody>
          </p:sp>
        </mc:Choice>
        <mc:Fallback xmlns="">
          <p:sp>
            <p:nvSpPr>
              <p:cNvPr id="3" name="TextBox 2">
                <a:extLst>
                  <a:ext uri="{FF2B5EF4-FFF2-40B4-BE49-F238E27FC236}">
                    <a16:creationId xmlns:a16="http://schemas.microsoft.com/office/drawing/2014/main" id="{49EBD761-1976-C446-ACB6-F7E12EFBEB3E}"/>
                  </a:ext>
                </a:extLst>
              </p:cNvPr>
              <p:cNvSpPr txBox="1">
                <a:spLocks noRot="1" noChangeAspect="1" noMove="1" noResize="1" noEditPoints="1" noAdjustHandles="1" noChangeArrowheads="1" noChangeShapeType="1" noTextEdit="1"/>
              </p:cNvSpPr>
              <p:nvPr/>
            </p:nvSpPr>
            <p:spPr>
              <a:xfrm>
                <a:off x="3509010" y="5955030"/>
                <a:ext cx="1372427" cy="461665"/>
              </a:xfrm>
              <a:prstGeom prst="rect">
                <a:avLst/>
              </a:prstGeom>
              <a:blipFill>
                <a:blip r:embed="rId6"/>
                <a:stretch>
                  <a:fillRect l="-917" t="-5263" b="-26316"/>
                </a:stretch>
              </a:blipFill>
              <a:ln>
                <a:solidFill>
                  <a:schemeClr val="accent1"/>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6757AD6D-5411-DA48-A4BB-703818225950}"/>
              </a:ext>
            </a:extLst>
          </p:cNvPr>
          <p:cNvSpPr/>
          <p:nvPr/>
        </p:nvSpPr>
        <p:spPr>
          <a:xfrm>
            <a:off x="8863896" y="5587484"/>
            <a:ext cx="3138231" cy="369332"/>
          </a:xfrm>
          <a:prstGeom prst="rect">
            <a:avLst/>
          </a:prstGeom>
          <a:ln>
            <a:solidFill>
              <a:schemeClr val="tx1"/>
            </a:solidFill>
          </a:ln>
        </p:spPr>
        <p:txBody>
          <a:bodyPr wrap="none">
            <a:spAutoFit/>
          </a:bodyPr>
          <a:lstStyle/>
          <a:p>
            <a:r>
              <a:rPr lang="en-US" dirty="0"/>
              <a:t>NOTE: Passive Sign Convention!</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CD1F2A6-F618-DC49-B133-09FA84660FFE}"/>
                  </a:ext>
                </a:extLst>
              </p:cNvPr>
              <p:cNvSpPr/>
              <p:nvPr/>
            </p:nvSpPr>
            <p:spPr>
              <a:xfrm>
                <a:off x="43746" y="6014204"/>
                <a:ext cx="2809231" cy="787010"/>
              </a:xfrm>
              <a:prstGeom prst="rect">
                <a:avLst/>
              </a:prstGeom>
              <a:ln>
                <a:solidFill>
                  <a:schemeClr val="tx1"/>
                </a:solidFill>
              </a:ln>
            </p:spPr>
            <p:txBody>
              <a:bodyPr wrap="none">
                <a:spAutoFit/>
              </a:bodyPr>
              <a:lstStyle/>
              <a:p>
                <a:r>
                  <a:rPr lang="en-US" dirty="0">
                    <a:solidFill>
                      <a:srgbClr val="FF0000"/>
                    </a:solidFill>
                  </a:rPr>
                  <a:t>+ </a:t>
                </a:r>
                <a14:m>
                  <m:oMath xmlns:m="http://schemas.openxmlformats.org/officeDocument/2006/math">
                    <m:r>
                      <a:rPr lang="en-US" i="1">
                        <a:solidFill>
                          <a:srgbClr val="FF0000"/>
                        </a:solidFill>
                        <a:latin typeface="Cambria Math" panose="02040503050406030204" pitchFamily="18" charset="0"/>
                      </a:rPr>
                      <m:t>𝑗</m:t>
                    </m:r>
                  </m:oMath>
                </a14:m>
                <a:r>
                  <a:rPr lang="en-US" dirty="0">
                    <a:solidFill>
                      <a:srgbClr val="FF0000"/>
                    </a:solidFill>
                  </a:rPr>
                  <a:t> means +</a:t>
                </a:r>
                <a14:m>
                  <m:oMath xmlns:m="http://schemas.openxmlformats.org/officeDocument/2006/math">
                    <m:r>
                      <a:rPr lang="en-US" i="1">
                        <a:solidFill>
                          <a:srgbClr val="FF0000"/>
                        </a:solidFill>
                        <a:latin typeface="Cambria Math" panose="02040503050406030204" pitchFamily="18" charset="0"/>
                      </a:rPr>
                      <m:t>90</m:t>
                    </m:r>
                    <m:r>
                      <m:rPr>
                        <m:nor/>
                      </m:rPr>
                      <a:rPr lang="en-US" dirty="0">
                        <a:solidFill>
                          <a:srgbClr val="FF0000"/>
                        </a:solidFill>
                      </a:rPr>
                      <m:t>°</m:t>
                    </m:r>
                  </m:oMath>
                </a14:m>
                <a:r>
                  <a:rPr lang="en-US" dirty="0">
                    <a:solidFill>
                      <a:srgbClr val="FF0000"/>
                    </a:solidFill>
                  </a:rPr>
                  <a:t> shift!</a:t>
                </a:r>
              </a:p>
              <a:p>
                <a:r>
                  <a:rPr lang="en-US" dirty="0">
                    <a:solidFill>
                      <a:srgbClr val="FF0000"/>
                    </a:solidFill>
                  </a:rPr>
                  <a:t>- </a:t>
                </a:r>
                <a14:m>
                  <m:oMath xmlns:m="http://schemas.openxmlformats.org/officeDocument/2006/math">
                    <m:r>
                      <a:rPr lang="en-US" i="1">
                        <a:solidFill>
                          <a:srgbClr val="FF0000"/>
                        </a:solidFill>
                        <a:latin typeface="Cambria Math" panose="02040503050406030204" pitchFamily="18" charset="0"/>
                      </a:rPr>
                      <m:t>𝑗</m:t>
                    </m:r>
                  </m:oMath>
                </a14:m>
                <a:r>
                  <a:rPr lang="en-US" dirty="0">
                    <a:solidFill>
                      <a:srgbClr val="FF0000"/>
                    </a:solidFill>
                  </a:rPr>
                  <a:t> (or </a:t>
                </a:r>
                <a14:m>
                  <m:oMath xmlns:m="http://schemas.openxmlformats.org/officeDocument/2006/math">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𝑗</m:t>
                        </m:r>
                      </m:den>
                    </m:f>
                  </m:oMath>
                </a14:m>
                <a:r>
                  <a:rPr lang="pt" dirty="0">
                    <a:solidFill>
                      <a:srgbClr val="FF0000"/>
                    </a:solidFill>
                  </a:rPr>
                  <a:t> </a:t>
                </a:r>
                <a:r>
                  <a:rPr lang="en-US" dirty="0">
                    <a:solidFill>
                      <a:srgbClr val="FF0000"/>
                    </a:solidFill>
                  </a:rPr>
                  <a:t>) means - </a:t>
                </a:r>
                <a14:m>
                  <m:oMath xmlns:m="http://schemas.openxmlformats.org/officeDocument/2006/math">
                    <m:r>
                      <a:rPr lang="en-US" i="1">
                        <a:solidFill>
                          <a:srgbClr val="FF0000"/>
                        </a:solidFill>
                        <a:latin typeface="Cambria Math" panose="02040503050406030204" pitchFamily="18" charset="0"/>
                      </a:rPr>
                      <m:t>90</m:t>
                    </m:r>
                    <m:r>
                      <m:rPr>
                        <m:nor/>
                      </m:rPr>
                      <a:rPr lang="en-US" dirty="0">
                        <a:solidFill>
                          <a:srgbClr val="FF0000"/>
                        </a:solidFill>
                      </a:rPr>
                      <m:t>°</m:t>
                    </m:r>
                  </m:oMath>
                </a14:m>
                <a:r>
                  <a:rPr lang="en-US" dirty="0">
                    <a:solidFill>
                      <a:srgbClr val="FF0000"/>
                    </a:solidFill>
                  </a:rPr>
                  <a:t> shift!</a:t>
                </a:r>
              </a:p>
            </p:txBody>
          </p:sp>
        </mc:Choice>
        <mc:Fallback xmlns="">
          <p:sp>
            <p:nvSpPr>
              <p:cNvPr id="15" name="Rectangle 14">
                <a:extLst>
                  <a:ext uri="{FF2B5EF4-FFF2-40B4-BE49-F238E27FC236}">
                    <a16:creationId xmlns:a16="http://schemas.microsoft.com/office/drawing/2014/main" id="{8CD1F2A6-F618-DC49-B133-09FA84660FFE}"/>
                  </a:ext>
                </a:extLst>
              </p:cNvPr>
              <p:cNvSpPr>
                <a:spLocks noRot="1" noChangeAspect="1" noMove="1" noResize="1" noEditPoints="1" noAdjustHandles="1" noChangeArrowheads="1" noChangeShapeType="1" noTextEdit="1"/>
              </p:cNvSpPr>
              <p:nvPr/>
            </p:nvSpPr>
            <p:spPr>
              <a:xfrm>
                <a:off x="43746" y="6014204"/>
                <a:ext cx="2809231" cy="787010"/>
              </a:xfrm>
              <a:prstGeom prst="rect">
                <a:avLst/>
              </a:prstGeom>
              <a:blipFill>
                <a:blip r:embed="rId7"/>
                <a:stretch>
                  <a:fillRect l="-893" t="-3125" b="-1563"/>
                </a:stretch>
              </a:blipFill>
              <a:ln>
                <a:solidFill>
                  <a:schemeClr val="tx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D693571-F5EB-734F-9B69-D68C18C150F9}"/>
              </a:ext>
            </a:extLst>
          </p:cNvPr>
          <p:cNvSpPr>
            <a:spLocks noGrp="1"/>
          </p:cNvSpPr>
          <p:nvPr>
            <p:ph type="sldNum" sz="quarter" idx="12"/>
          </p:nvPr>
        </p:nvSpPr>
        <p:spPr/>
        <p:txBody>
          <a:bodyPr/>
          <a:lstStyle/>
          <a:p>
            <a:fld id="{F33FCB0E-AFE6-8F4B-B9EB-BD4C96BB7C7B}" type="slidenum">
              <a:rPr lang="en-US" smtClean="0"/>
              <a:t>28</a:t>
            </a:fld>
            <a:endParaRPr lang="en-US"/>
          </a:p>
        </p:txBody>
      </p:sp>
    </p:spTree>
    <p:extLst>
      <p:ext uri="{BB962C8B-B14F-4D97-AF65-F5344CB8AC3E}">
        <p14:creationId xmlns:p14="http://schemas.microsoft.com/office/powerpoint/2010/main" val="1121638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C96A57-A850-744D-9E17-558FFC4B113C}"/>
                  </a:ext>
                </a:extLst>
              </p:cNvPr>
              <p:cNvSpPr txBox="1"/>
              <p:nvPr/>
            </p:nvSpPr>
            <p:spPr>
              <a:xfrm>
                <a:off x="1703069" y="1869990"/>
                <a:ext cx="5177791" cy="1200329"/>
              </a:xfrm>
              <a:prstGeom prst="rect">
                <a:avLst/>
              </a:prstGeom>
              <a:noFill/>
            </p:spPr>
            <p:txBody>
              <a:bodyPr wrap="square" rtlCol="0">
                <a:spAutoFit/>
              </a:bodyPr>
              <a:lstStyle/>
              <a:p>
                <a:r>
                  <a:rPr lang="pt" sz="2400" dirty="0" err="1"/>
                  <a:t>Voltage</a:t>
                </a:r>
                <a:r>
                  <a:rPr lang="pt"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𝑣</m:t>
                    </m:r>
                  </m:oMath>
                </a14:m>
                <a:r>
                  <a:rPr lang="pt" sz="2400" i="1" dirty="0"/>
                  <a:t> </a:t>
                </a:r>
                <a:r>
                  <a:rPr lang="pt" sz="2400" dirty="0">
                    <a:solidFill>
                      <a:schemeClr val="tx1"/>
                    </a:solidFill>
                  </a:rPr>
                  <a:t>=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ea typeface="Cambria Math" panose="02040503050406030204" pitchFamily="18" charset="0"/>
                          </a:rPr>
                          <m:t>𝑣</m:t>
                        </m:r>
                      </m:sub>
                    </m:sSub>
                  </m:oMath>
                </a14:m>
                <a:r>
                  <a:rPr lang="pt" sz="2400" dirty="0">
                    <a:solidFill>
                      <a:schemeClr val="tx1"/>
                    </a:solidFill>
                  </a:rPr>
                  <a:t>)</a:t>
                </a:r>
              </a:p>
              <a:p>
                <a:r>
                  <a:rPr lang="pt" sz="2400" dirty="0"/>
                  <a:t>		</a:t>
                </a:r>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b="0" i="1" smtClean="0">
                            <a:latin typeface="Cambria Math" panose="02040503050406030204" pitchFamily="18" charset="0"/>
                          </a:rPr>
                          <m:t>𝑉</m:t>
                        </m:r>
                      </m:e>
                      <m:sub>
                        <m:r>
                          <a:rPr lang="en-US" sz="2400" i="1">
                            <a:latin typeface="Cambria Math" panose="02040503050406030204" pitchFamily="18" charset="0"/>
                          </a:rPr>
                          <m:t>𝑚</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pt" sz="2400" dirty="0"/>
                  <a:t>	</a:t>
                </a:r>
                <a:r>
                  <a:rPr lang="en-US" sz="2400" dirty="0"/>
                  <a:t> </a:t>
                </a:r>
                <a:r>
                  <a:rPr lang="pt" sz="2400" dirty="0"/>
                  <a:t>		</a:t>
                </a:r>
                <a:endParaRPr lang="en-US" sz="2400" dirty="0">
                  <a:solidFill>
                    <a:srgbClr val="00B0F0"/>
                  </a:solidFill>
                </a:endParaRPr>
              </a:p>
            </p:txBody>
          </p:sp>
        </mc:Choice>
        <mc:Fallback xmlns="">
          <p:sp>
            <p:nvSpPr>
              <p:cNvPr id="19" name="TextBox 18">
                <a:extLst>
                  <a:ext uri="{FF2B5EF4-FFF2-40B4-BE49-F238E27FC236}">
                    <a16:creationId xmlns:a16="http://schemas.microsoft.com/office/drawing/2014/main" id="{56C96A57-A850-744D-9E17-558FFC4B113C}"/>
                  </a:ext>
                </a:extLst>
              </p:cNvPr>
              <p:cNvSpPr txBox="1">
                <a:spLocks noRot="1" noChangeAspect="1" noMove="1" noResize="1" noEditPoints="1" noAdjustHandles="1" noChangeArrowheads="1" noChangeShapeType="1" noTextEdit="1"/>
              </p:cNvSpPr>
              <p:nvPr/>
            </p:nvSpPr>
            <p:spPr>
              <a:xfrm>
                <a:off x="1703069" y="1869990"/>
                <a:ext cx="5177791" cy="1200329"/>
              </a:xfrm>
              <a:prstGeom prst="rect">
                <a:avLst/>
              </a:prstGeom>
              <a:blipFill>
                <a:blip r:embed="rId2"/>
                <a:stretch>
                  <a:fillRect l="-1716" t="-3191"/>
                </a:stretch>
              </a:blipFill>
            </p:spPr>
            <p:txBody>
              <a:bodyPr/>
              <a:lstStyle/>
              <a:p>
                <a:r>
                  <a:rPr lang="en-CN">
                    <a:noFill/>
                  </a:rPr>
                  <a:t> </a:t>
                </a:r>
              </a:p>
            </p:txBody>
          </p:sp>
        </mc:Fallback>
      </mc:AlternateContent>
      <p:grpSp>
        <p:nvGrpSpPr>
          <p:cNvPr id="21" name="Group 20">
            <a:extLst>
              <a:ext uri="{FF2B5EF4-FFF2-40B4-BE49-F238E27FC236}">
                <a16:creationId xmlns:a16="http://schemas.microsoft.com/office/drawing/2014/main" id="{CABC2E5B-FFB8-4041-9586-41922ADED893}"/>
              </a:ext>
            </a:extLst>
          </p:cNvPr>
          <p:cNvGrpSpPr/>
          <p:nvPr/>
        </p:nvGrpSpPr>
        <p:grpSpPr>
          <a:xfrm>
            <a:off x="4580550" y="2274570"/>
            <a:ext cx="328910" cy="394330"/>
            <a:chOff x="9409450" y="859426"/>
            <a:chExt cx="328910" cy="394330"/>
          </a:xfrm>
        </p:grpSpPr>
        <p:cxnSp>
          <p:nvCxnSpPr>
            <p:cNvPr id="22" name="Straight Connector 21">
              <a:extLst>
                <a:ext uri="{FF2B5EF4-FFF2-40B4-BE49-F238E27FC236}">
                  <a16:creationId xmlns:a16="http://schemas.microsoft.com/office/drawing/2014/main" id="{049583A3-FCE7-E04D-A037-BD1B60B516C5}"/>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45F69B-F053-AE4B-98C8-F2EFA062E9AC}"/>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B64744F-7A3C-6341-8897-D23F40B02745}"/>
                  </a:ext>
                </a:extLst>
              </p:cNvPr>
              <p:cNvSpPr txBox="1"/>
              <p:nvPr/>
            </p:nvSpPr>
            <p:spPr>
              <a:xfrm>
                <a:off x="1615439" y="2799629"/>
                <a:ext cx="6602731" cy="2984600"/>
              </a:xfrm>
              <a:prstGeom prst="rect">
                <a:avLst/>
              </a:prstGeom>
              <a:noFill/>
            </p:spPr>
            <p:txBody>
              <a:bodyPr wrap="square" rtlCol="0">
                <a:spAutoFit/>
              </a:bodyPr>
              <a:lstStyle/>
              <a:p>
                <a:r>
                  <a:rPr lang="pt" sz="2400" dirty="0" err="1"/>
                  <a:t>Current</a:t>
                </a:r>
                <a:r>
                  <a:rPr lang="pt" sz="2400" dirty="0">
                    <a:solidFill>
                      <a:schemeClr val="tx1"/>
                    </a:solidFill>
                  </a:rPr>
                  <a:t> :	</a:t>
                </a:r>
                <a:r>
                  <a:rPr lang="en-US" sz="2400" dirty="0"/>
                  <a:t> </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 =</m:t>
                    </m:r>
                    <m:r>
                      <a:rPr lang="en-US" sz="2400" b="0" i="1" smtClean="0">
                        <a:solidFill>
                          <a:srgbClr val="FF0000"/>
                        </a:solidFill>
                        <a:latin typeface="Cambria Math" panose="02040503050406030204" pitchFamily="18" charset="0"/>
                      </a:rPr>
                      <m:t>𝐶</m:t>
                    </m:r>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𝑣</m:t>
                        </m:r>
                      </m:num>
                      <m:den>
                        <m:r>
                          <a:rPr lang="en-US" sz="2400" i="1">
                            <a:latin typeface="Cambria Math" panose="02040503050406030204" pitchFamily="18" charset="0"/>
                          </a:rPr>
                          <m:t>𝑑𝑡</m:t>
                        </m:r>
                      </m:den>
                    </m:f>
                  </m:oMath>
                </a14:m>
                <a:r>
                  <a:rPr lang="pt" sz="2400" dirty="0">
                    <a:solidFill>
                      <a:schemeClr val="tx1"/>
                    </a:solidFill>
                  </a:rPr>
                  <a:t> = C</a:t>
                </a:r>
                <a14:m>
                  <m:oMath xmlns:m="http://schemas.openxmlformats.org/officeDocument/2006/math">
                    <m:r>
                      <a:rPr lang="en-US" sz="2400" b="0" i="0" dirty="0" smtClean="0">
                        <a:latin typeface="Cambria Math" panose="02040503050406030204" pitchFamily="18" charset="0"/>
                      </a:rPr>
                      <m:t>∗</m:t>
                    </m:r>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b="0" i="1" smtClean="0">
                            <a:latin typeface="Cambria Math" panose="02040503050406030204" pitchFamily="18" charset="0"/>
                          </a:rPr>
                          <m:t>𝑉</m:t>
                        </m:r>
                      </m:e>
                      <m:sub>
                        <m:r>
                          <a:rPr lang="en-US" sz="2400" i="1">
                            <a:latin typeface="Cambria Math" panose="02040503050406030204" pitchFamily="18" charset="0"/>
                          </a:rPr>
                          <m:t>𝑚</m:t>
                        </m:r>
                      </m:sub>
                    </m:sSub>
                    <m:r>
                      <a:rPr lang="en-US" sz="2400" b="0" i="0" smtClean="0">
                        <a:latin typeface="Cambria Math" panose="02040503050406030204" pitchFamily="18" charset="0"/>
                      </a:rPr>
                      <m:t>∗</m:t>
                    </m:r>
                  </m:oMath>
                </a14:m>
                <a:r>
                  <a:rPr lang="pt" sz="2400" dirty="0"/>
                  <a:t> -</a:t>
                </a:r>
                <a14:m>
                  <m:oMath xmlns:m="http://schemas.openxmlformats.org/officeDocument/2006/math">
                    <m:r>
                      <a:rPr lang="en-US" sz="2400" i="1">
                        <a:latin typeface="Cambria Math" panose="02040503050406030204" pitchFamily="18" charset="0"/>
                      </a:rPr>
                      <m:t>𝜔</m:t>
                    </m:r>
                  </m:oMath>
                </a14:m>
                <a:r>
                  <a:rPr lang="pt" sz="2400" dirty="0" err="1"/>
                  <a:t>sin</a:t>
                </a:r>
                <a:r>
                  <a:rPr lang="pt" sz="2400" dirty="0"/>
                  <a:t>(</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𝑣</m:t>
                        </m:r>
                      </m:sub>
                    </m:sSub>
                  </m:oMath>
                </a14:m>
                <a:r>
                  <a:rPr lang="pt" sz="2400" dirty="0"/>
                  <a:t>)</a:t>
                </a:r>
                <a:endParaRPr lang="pt" sz="2400" dirty="0">
                  <a:solidFill>
                    <a:schemeClr val="tx1"/>
                  </a:solidFill>
                </a:endParaRPr>
              </a:p>
              <a:p>
                <a:r>
                  <a:rPr lang="pt" sz="2400" b="0" i="1" dirty="0">
                    <a:latin typeface="Cambria Math" panose="02040503050406030204" pitchFamily="18" charset="0"/>
                  </a:rPr>
                  <a:t>		</a:t>
                </a:r>
                <a:r>
                  <a:rPr lang="pt" sz="2400" b="0" dirty="0">
                    <a:latin typeface="Cambria Math" panose="02040503050406030204" pitchFamily="18" charset="0"/>
                  </a:rPr>
                  <a:t>     = -</a:t>
                </a:r>
                <a14:m>
                  <m:oMath xmlns:m="http://schemas.openxmlformats.org/officeDocument/2006/math">
                    <m:r>
                      <a:rPr lang="en-US" sz="2400" i="1">
                        <a:latin typeface="Cambria Math" panose="02040503050406030204" pitchFamily="18" charset="0"/>
                      </a:rPr>
                      <m:t>𝜔</m:t>
                    </m:r>
                    <m:r>
                      <m:rPr>
                        <m:sty m:val="p"/>
                      </m:rPr>
                      <a:rPr lang="en-US" sz="2400" b="0" i="0" smtClean="0">
                        <a:latin typeface="Cambria Math" panose="02040503050406030204" pitchFamily="18" charset="0"/>
                      </a:rPr>
                      <m:t>C</m:t>
                    </m:r>
                    <m:sSub>
                      <m:sSubPr>
                        <m:ctrlPr>
                          <a:rPr lang="pt"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i="1">
                            <a:latin typeface="Cambria Math" panose="02040503050406030204" pitchFamily="18" charset="0"/>
                          </a:rPr>
                          <m:t>𝑚</m:t>
                        </m:r>
                      </m:sub>
                    </m:sSub>
                  </m:oMath>
                </a14:m>
                <a:r>
                  <a:rPr lang="pt" sz="2400" dirty="0"/>
                  <a:t> </a:t>
                </a:r>
                <a:r>
                  <a:rPr lang="pt" sz="2400" dirty="0" err="1"/>
                  <a:t>sin</a:t>
                </a:r>
                <a:r>
                  <a:rPr lang="pt" sz="2400" dirty="0"/>
                  <a:t>(</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𝑣</m:t>
                        </m:r>
                      </m:sub>
                    </m:sSub>
                  </m:oMath>
                </a14:m>
                <a:r>
                  <a:rPr lang="pt" sz="2400" dirty="0"/>
                  <a:t>)</a:t>
                </a:r>
              </a:p>
              <a:p>
                <a:r>
                  <a:rPr lang="pt" sz="2400" b="0" dirty="0">
                    <a:latin typeface="Cambria Math" panose="02040503050406030204" pitchFamily="18" charset="0"/>
                  </a:rPr>
                  <a:t>		</a:t>
                </a:r>
                <a:r>
                  <a:rPr lang="pt" sz="2400" dirty="0">
                    <a:latin typeface="Cambria Math" panose="02040503050406030204" pitchFamily="18" charset="0"/>
                  </a:rPr>
                  <a:t>     = -</a:t>
                </a:r>
                <a14:m>
                  <m:oMath xmlns:m="http://schemas.openxmlformats.org/officeDocument/2006/math">
                    <m:r>
                      <a:rPr lang="en-US" sz="2400" i="1">
                        <a:latin typeface="Cambria Math" panose="02040503050406030204" pitchFamily="18" charset="0"/>
                      </a:rPr>
                      <m:t>𝜔</m:t>
                    </m:r>
                    <m:r>
                      <m:rPr>
                        <m:sty m:val="p"/>
                      </m:rPr>
                      <a:rPr lang="en-US" sz="2400">
                        <a:latin typeface="Cambria Math" panose="02040503050406030204" pitchFamily="18" charset="0"/>
                      </a:rPr>
                      <m:t>C</m:t>
                    </m:r>
                    <m:sSub>
                      <m:sSubPr>
                        <m:ctrlPr>
                          <a:rPr lang="pt"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𝑚</m:t>
                        </m:r>
                      </m:sub>
                    </m:sSub>
                  </m:oMath>
                </a14:m>
                <a:r>
                  <a:rPr lang="pt" sz="2400" dirty="0"/>
                  <a:t> cos(</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𝑣</m:t>
                        </m:r>
                      </m:sub>
                    </m:sSub>
                    <m:r>
                      <a:rPr lang="en-US" sz="2400" b="0" i="1" smtClean="0">
                        <a:latin typeface="Cambria Math" panose="02040503050406030204" pitchFamily="18" charset="0"/>
                      </a:rPr>
                      <m:t>−90</m:t>
                    </m:r>
                    <m:r>
                      <m:rPr>
                        <m:nor/>
                      </m:rPr>
                      <a:rPr lang="en-US" sz="2400" dirty="0"/>
                      <m:t>°</m:t>
                    </m:r>
                  </m:oMath>
                </a14:m>
                <a:r>
                  <a:rPr lang="pt" sz="2400" dirty="0"/>
                  <a:t>)</a:t>
                </a:r>
              </a:p>
              <a:p>
                <a:r>
                  <a:rPr lang="pt" sz="2400" dirty="0"/>
                  <a:t>		     =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𝜔</m:t>
                    </m:r>
                    <m:r>
                      <m:rPr>
                        <m:sty m:val="p"/>
                      </m:rPr>
                      <a:rPr lang="en-US" sz="2400">
                        <a:latin typeface="Cambria Math" panose="02040503050406030204" pitchFamily="18" charset="0"/>
                      </a:rPr>
                      <m:t>C</m:t>
                    </m:r>
                    <m:sSub>
                      <m:sSubPr>
                        <m:ctrlPr>
                          <a:rPr lang="pt"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𝑚</m:t>
                        </m:r>
                      </m:sub>
                    </m:sSub>
                  </m:oMath>
                </a14:m>
                <a:r>
                  <a:rPr lang="pt" sz="2400" dirty="0"/>
                  <a:t> cos(</a:t>
                </a:r>
                <a14:m>
                  <m:oMath xmlns:m="http://schemas.openxmlformats.org/officeDocument/2006/math">
                    <m:r>
                      <a:rPr lang="en-US" sz="2400" i="1">
                        <a:latin typeface="Cambria Math" panose="02040503050406030204" pitchFamily="18" charset="0"/>
                      </a:rPr>
                      <m:t>𝜔</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𝑣</m:t>
                        </m:r>
                      </m:sub>
                    </m:sSub>
                    <m:r>
                      <a:rPr lang="en-US" sz="2400" b="0" i="1" smtClean="0">
                        <a:latin typeface="Cambria Math" panose="02040503050406030204" pitchFamily="18" charset="0"/>
                      </a:rPr>
                      <m:t>+</m:t>
                    </m:r>
                    <m:r>
                      <a:rPr lang="en-US" sz="2400" i="1">
                        <a:latin typeface="Cambria Math" panose="02040503050406030204" pitchFamily="18" charset="0"/>
                      </a:rPr>
                      <m:t>90</m:t>
                    </m:r>
                    <m:r>
                      <m:rPr>
                        <m:nor/>
                      </m:rPr>
                      <a:rPr lang="en-US" sz="2400" dirty="0"/>
                      <m:t>°</m:t>
                    </m:r>
                  </m:oMath>
                </a14:m>
                <a:r>
                  <a:rPr lang="pt" sz="2400" dirty="0"/>
                  <a:t>)</a:t>
                </a:r>
              </a:p>
              <a:p>
                <a:r>
                  <a:rPr lang="pt" sz="2400" dirty="0"/>
                  <a:t>		</a:t>
                </a:r>
              </a:p>
              <a:p>
                <a:r>
                  <a:rPr lang="pt" sz="2400" b="1" dirty="0"/>
                  <a:t>		 </a:t>
                </a:r>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𝜔</m:t>
                        </m:r>
                        <m:r>
                          <m:rPr>
                            <m:sty m:val="p"/>
                          </m:rPr>
                          <a:rPr lang="en-US" sz="2400">
                            <a:latin typeface="Cambria Math" panose="02040503050406030204" pitchFamily="18" charset="0"/>
                          </a:rPr>
                          <m:t>C</m:t>
                        </m:r>
                        <m:sSub>
                          <m:sSubPr>
                            <m:ctrlPr>
                              <a:rPr lang="pt"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𝑚</m:t>
                            </m:r>
                          </m:sub>
                        </m:sSub>
                      </m:e>
                      <m:sub>
                        <m:r>
                          <a:rPr lang="en-US" sz="2400" b="0" i="1" smtClean="0">
                            <a:latin typeface="Cambria Math" panose="02040503050406030204" pitchFamily="18" charset="0"/>
                          </a:rPr>
                          <m:t> </m:t>
                        </m:r>
                      </m:sub>
                    </m:sSub>
                    <m:sSup>
                      <m:sSupPr>
                        <m:ctrlPr>
                          <a:rPr lang="pt"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𝑣</m:t>
                            </m:r>
                          </m:sub>
                        </m:sSub>
                        <m:r>
                          <a:rPr lang="en-US" sz="2400" b="0" i="1" smtClean="0">
                            <a:latin typeface="Cambria Math" panose="02040503050406030204" pitchFamily="18" charset="0"/>
                          </a:rPr>
                          <m:t>+</m:t>
                        </m:r>
                        <m:r>
                          <a:rPr lang="en-US" sz="2400" b="0" i="1" dirty="0" smtClean="0">
                            <a:latin typeface="Cambria Math" panose="02040503050406030204" pitchFamily="18" charset="0"/>
                          </a:rPr>
                          <m:t>90</m:t>
                        </m:r>
                        <m:r>
                          <m:rPr>
                            <m:nor/>
                          </m:rPr>
                          <a:rPr lang="en-US" sz="2400" dirty="0"/>
                          <m:t>°</m:t>
                        </m:r>
                        <m:r>
                          <a:rPr lang="en-US" sz="2400" b="0" i="1" dirty="0" smtClean="0">
                            <a:latin typeface="Cambria Math" panose="02040503050406030204" pitchFamily="18" charset="0"/>
                          </a:rPr>
                          <m:t>)</m:t>
                        </m:r>
                      </m:sup>
                    </m:sSup>
                    <m:r>
                      <a:rPr lang="en-US" sz="2400" i="1">
                        <a:latin typeface="Cambria Math" panose="02040503050406030204" pitchFamily="18" charset="0"/>
                      </a:rPr>
                      <m:t> </m:t>
                    </m:r>
                  </m:oMath>
                </a14:m>
                <a:r>
                  <a:rPr lang="pt" sz="2400" dirty="0"/>
                  <a:t>			</a:t>
                </a:r>
              </a:p>
              <a:p>
                <a:r>
                  <a:rPr lang="pt" sz="2400" dirty="0"/>
                  <a:t>	             </a:t>
                </a:r>
                <a:r>
                  <a:rPr lang="en-US" sz="2400" b="1" dirty="0"/>
                  <a:t> </a:t>
                </a:r>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smtClean="0">
                            <a:latin typeface="Cambria Math" panose="02040503050406030204" pitchFamily="18" charset="0"/>
                          </a:rPr>
                        </m:ctrlPr>
                      </m:sSubPr>
                      <m:e>
                        <m:r>
                          <a:rPr lang="pt"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rPr>
                          <m:t>𝑗</m:t>
                        </m:r>
                        <m:r>
                          <m:rPr>
                            <m:sty m:val="p"/>
                          </m:rPr>
                          <a:rPr lang="en-US" sz="2400">
                            <a:latin typeface="Cambria Math" panose="02040503050406030204" pitchFamily="18" charset="0"/>
                          </a:rPr>
                          <m:t>C</m:t>
                        </m:r>
                        <m:sSub>
                          <m:sSubPr>
                            <m:ctrlPr>
                              <a:rPr lang="pt"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𝑚</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𝑣</m:t>
                            </m:r>
                          </m:sub>
                        </m:sSub>
                      </m:e>
                      <m:sub>
                        <m:r>
                          <a:rPr lang="en-US" sz="2400" i="1" smtClean="0">
                            <a:latin typeface="Cambria Math" panose="02040503050406030204" pitchFamily="18" charset="0"/>
                          </a:rPr>
                          <m:t> </m:t>
                        </m:r>
                      </m:sub>
                    </m:sSub>
                  </m:oMath>
                </a14:m>
                <a:r>
                  <a:rPr lang="pt" sz="2400" dirty="0"/>
                  <a:t>	</a:t>
                </a:r>
              </a:p>
            </p:txBody>
          </p:sp>
        </mc:Choice>
        <mc:Fallback xmlns="">
          <p:sp>
            <p:nvSpPr>
              <p:cNvPr id="34" name="TextBox 33">
                <a:extLst>
                  <a:ext uri="{FF2B5EF4-FFF2-40B4-BE49-F238E27FC236}">
                    <a16:creationId xmlns:a16="http://schemas.microsoft.com/office/drawing/2014/main" id="{EB64744F-7A3C-6341-8897-D23F40B02745}"/>
                  </a:ext>
                </a:extLst>
              </p:cNvPr>
              <p:cNvSpPr txBox="1">
                <a:spLocks noRot="1" noChangeAspect="1" noMove="1" noResize="1" noEditPoints="1" noAdjustHandles="1" noChangeArrowheads="1" noChangeShapeType="1" noTextEdit="1"/>
              </p:cNvSpPr>
              <p:nvPr/>
            </p:nvSpPr>
            <p:spPr>
              <a:xfrm>
                <a:off x="1615439" y="2799629"/>
                <a:ext cx="6602731" cy="2984600"/>
              </a:xfrm>
              <a:prstGeom prst="rect">
                <a:avLst/>
              </a:prstGeom>
              <a:blipFill>
                <a:blip r:embed="rId3"/>
                <a:stretch>
                  <a:fillRect l="-1538" b="-3404"/>
                </a:stretch>
              </a:blipFill>
            </p:spPr>
            <p:txBody>
              <a:bodyPr/>
              <a:lstStyle/>
              <a:p>
                <a:r>
                  <a:rPr lang="en-CN">
                    <a:noFill/>
                  </a:rPr>
                  <a:t> </a:t>
                </a:r>
              </a:p>
            </p:txBody>
          </p:sp>
        </mc:Fallback>
      </mc:AlternateContent>
      <p:grpSp>
        <p:nvGrpSpPr>
          <p:cNvPr id="35" name="Group 34">
            <a:extLst>
              <a:ext uri="{FF2B5EF4-FFF2-40B4-BE49-F238E27FC236}">
                <a16:creationId xmlns:a16="http://schemas.microsoft.com/office/drawing/2014/main" id="{A309E699-6CE4-7B4F-B210-F5513A2F1D00}"/>
              </a:ext>
            </a:extLst>
          </p:cNvPr>
          <p:cNvGrpSpPr/>
          <p:nvPr/>
        </p:nvGrpSpPr>
        <p:grpSpPr>
          <a:xfrm>
            <a:off x="4824390" y="5284470"/>
            <a:ext cx="328910" cy="394330"/>
            <a:chOff x="9409450" y="859426"/>
            <a:chExt cx="328910" cy="394330"/>
          </a:xfrm>
        </p:grpSpPr>
        <p:cxnSp>
          <p:nvCxnSpPr>
            <p:cNvPr id="36" name="Straight Connector 35">
              <a:extLst>
                <a:ext uri="{FF2B5EF4-FFF2-40B4-BE49-F238E27FC236}">
                  <a16:creationId xmlns:a16="http://schemas.microsoft.com/office/drawing/2014/main" id="{53D2FE76-8511-3A42-AA40-441ABB0A6DD7}"/>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08F84-A4B2-7C4C-AD0B-DE2B2013776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EBD761-1976-C446-ACB6-F7E12EFBEB3E}"/>
                  </a:ext>
                </a:extLst>
              </p:cNvPr>
              <p:cNvSpPr txBox="1"/>
              <p:nvPr/>
            </p:nvSpPr>
            <p:spPr>
              <a:xfrm>
                <a:off x="3509010" y="6046470"/>
                <a:ext cx="1447769" cy="461665"/>
              </a:xfrm>
              <a:prstGeom prst="rect">
                <a:avLst/>
              </a:prstGeom>
              <a:noFill/>
              <a:ln>
                <a:solidFill>
                  <a:schemeClr val="accent1"/>
                </a:solidFill>
              </a:ln>
            </p:spPr>
            <p:txBody>
              <a:bodyPr wrap="none" rtlCol="0">
                <a:spAutoFit/>
              </a:bodyPr>
              <a:lstStyle/>
              <a:p>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𝑗</m:t>
                        </m:r>
                        <m:r>
                          <a:rPr lang="pt" sz="2400" i="1">
                            <a:latin typeface="Cambria Math" panose="02040503050406030204" pitchFamily="18" charset="0"/>
                            <a:ea typeface="Cambria Math" panose="02040503050406030204" pitchFamily="18" charset="0"/>
                          </a:rPr>
                          <m:t>𝜔</m:t>
                        </m:r>
                        <m:r>
                          <m:rPr>
                            <m:nor/>
                          </m:rPr>
                          <a:rPr lang="en-US" sz="2400" b="0" i="1" smtClean="0">
                            <a:latin typeface="Cambria Math" panose="02040503050406030204" pitchFamily="18" charset="0"/>
                          </a:rPr>
                          <m:t>C</m:t>
                        </m:r>
                        <m:r>
                          <m:rPr>
                            <m:nor/>
                          </m:rPr>
                          <a:rPr lang="en-US" sz="2400" b="0" i="1" smtClean="0">
                            <a:latin typeface="Cambria Math" panose="02040503050406030204" pitchFamily="18" charset="0"/>
                          </a:rPr>
                          <m:t> </m:t>
                        </m:r>
                        <m:r>
                          <a:rPr lang="en-US" sz="2400" b="1" i="1" smtClean="0">
                            <a:latin typeface="Cambria Math" panose="02040503050406030204" pitchFamily="18" charset="0"/>
                          </a:rPr>
                          <m:t>𝑽</m:t>
                        </m:r>
                      </m:e>
                      <m:sub>
                        <m:r>
                          <a:rPr lang="en-US" sz="2400" i="1">
                            <a:latin typeface="Cambria Math" panose="02040503050406030204" pitchFamily="18" charset="0"/>
                          </a:rPr>
                          <m:t> </m:t>
                        </m:r>
                      </m:sub>
                    </m:sSub>
                  </m:oMath>
                </a14:m>
                <a:endParaRPr lang="en-US" sz="2400" dirty="0"/>
              </a:p>
            </p:txBody>
          </p:sp>
        </mc:Choice>
        <mc:Fallback xmlns="">
          <p:sp>
            <p:nvSpPr>
              <p:cNvPr id="3" name="TextBox 2">
                <a:extLst>
                  <a:ext uri="{FF2B5EF4-FFF2-40B4-BE49-F238E27FC236}">
                    <a16:creationId xmlns:a16="http://schemas.microsoft.com/office/drawing/2014/main" id="{49EBD761-1976-C446-ACB6-F7E12EFBEB3E}"/>
                  </a:ext>
                </a:extLst>
              </p:cNvPr>
              <p:cNvSpPr txBox="1">
                <a:spLocks noRot="1" noChangeAspect="1" noMove="1" noResize="1" noEditPoints="1" noAdjustHandles="1" noChangeArrowheads="1" noChangeShapeType="1" noTextEdit="1"/>
              </p:cNvSpPr>
              <p:nvPr/>
            </p:nvSpPr>
            <p:spPr>
              <a:xfrm>
                <a:off x="3509010" y="6046470"/>
                <a:ext cx="1447769" cy="461665"/>
              </a:xfrm>
              <a:prstGeom prst="rect">
                <a:avLst/>
              </a:prstGeom>
              <a:blipFill>
                <a:blip r:embed="rId6"/>
                <a:stretch>
                  <a:fillRect l="-870" t="-5263" b="-26316"/>
                </a:stretch>
              </a:blipFill>
              <a:ln>
                <a:solidFill>
                  <a:schemeClr val="accent1"/>
                </a:solidFill>
              </a:ln>
            </p:spPr>
            <p:txBody>
              <a:bodyPr/>
              <a:lstStyle/>
              <a:p>
                <a:r>
                  <a:rPr lang="en-US">
                    <a:noFill/>
                  </a:rPr>
                  <a:t> </a:t>
                </a:r>
              </a:p>
            </p:txBody>
          </p:sp>
        </mc:Fallback>
      </mc:AlternateContent>
      <p:pic>
        <p:nvPicPr>
          <p:cNvPr id="16" name="Picture 2" descr="A drawing shows a frequency-domain equivalent circuit of a capacitor.The drawing shows capacitor 1 over j omega C, with voltage V between its terminals and current I flowing rightward.">
            <a:extLst>
              <a:ext uri="{FF2B5EF4-FFF2-40B4-BE49-F238E27FC236}">
                <a16:creationId xmlns:a16="http://schemas.microsoft.com/office/drawing/2014/main" id="{8D274782-C5C1-344C-9403-85C50C7F74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1833" y="4187866"/>
            <a:ext cx="2014340" cy="171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CA3309EA-74E7-7A43-9A85-810619BE56D5}"/>
              </a:ext>
            </a:extLst>
          </p:cNvPr>
          <p:cNvPicPr>
            <a:picLocks noChangeAspect="1"/>
          </p:cNvPicPr>
          <p:nvPr/>
        </p:nvPicPr>
        <p:blipFill>
          <a:blip r:embed="rId8"/>
          <a:stretch>
            <a:fillRect/>
          </a:stretch>
        </p:blipFill>
        <p:spPr>
          <a:xfrm>
            <a:off x="9054662" y="2052320"/>
            <a:ext cx="2302947" cy="1670155"/>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54B6FEB-0165-5640-A152-236B18BF8D12}"/>
                  </a:ext>
                </a:extLst>
              </p:cNvPr>
              <p:cNvSpPr/>
              <p:nvPr/>
            </p:nvSpPr>
            <p:spPr>
              <a:xfrm>
                <a:off x="112326" y="6002774"/>
                <a:ext cx="2809231" cy="787010"/>
              </a:xfrm>
              <a:prstGeom prst="rect">
                <a:avLst/>
              </a:prstGeom>
              <a:ln>
                <a:solidFill>
                  <a:schemeClr val="tx1"/>
                </a:solidFill>
              </a:ln>
            </p:spPr>
            <p:txBody>
              <a:bodyPr wrap="none">
                <a:spAutoFit/>
              </a:bodyPr>
              <a:lstStyle/>
              <a:p>
                <a:r>
                  <a:rPr lang="en-US" dirty="0">
                    <a:solidFill>
                      <a:srgbClr val="FF0000"/>
                    </a:solidFill>
                  </a:rPr>
                  <a:t>+ </a:t>
                </a:r>
                <a14:m>
                  <m:oMath xmlns:m="http://schemas.openxmlformats.org/officeDocument/2006/math">
                    <m:r>
                      <a:rPr lang="en-US" i="1">
                        <a:solidFill>
                          <a:srgbClr val="FF0000"/>
                        </a:solidFill>
                        <a:latin typeface="Cambria Math" panose="02040503050406030204" pitchFamily="18" charset="0"/>
                      </a:rPr>
                      <m:t>𝑗</m:t>
                    </m:r>
                  </m:oMath>
                </a14:m>
                <a:r>
                  <a:rPr lang="en-US" dirty="0">
                    <a:solidFill>
                      <a:srgbClr val="FF0000"/>
                    </a:solidFill>
                  </a:rPr>
                  <a:t> means +</a:t>
                </a:r>
                <a14:m>
                  <m:oMath xmlns:m="http://schemas.openxmlformats.org/officeDocument/2006/math">
                    <m:r>
                      <a:rPr lang="en-US" i="1">
                        <a:solidFill>
                          <a:srgbClr val="FF0000"/>
                        </a:solidFill>
                        <a:latin typeface="Cambria Math" panose="02040503050406030204" pitchFamily="18" charset="0"/>
                      </a:rPr>
                      <m:t>90</m:t>
                    </m:r>
                    <m:r>
                      <m:rPr>
                        <m:nor/>
                      </m:rPr>
                      <a:rPr lang="en-US" dirty="0">
                        <a:solidFill>
                          <a:srgbClr val="FF0000"/>
                        </a:solidFill>
                      </a:rPr>
                      <m:t>°</m:t>
                    </m:r>
                  </m:oMath>
                </a14:m>
                <a:r>
                  <a:rPr lang="en-US" dirty="0">
                    <a:solidFill>
                      <a:srgbClr val="FF0000"/>
                    </a:solidFill>
                  </a:rPr>
                  <a:t> shift!</a:t>
                </a:r>
              </a:p>
              <a:p>
                <a:r>
                  <a:rPr lang="en-US" dirty="0">
                    <a:solidFill>
                      <a:srgbClr val="FF0000"/>
                    </a:solidFill>
                  </a:rPr>
                  <a:t>- </a:t>
                </a:r>
                <a14:m>
                  <m:oMath xmlns:m="http://schemas.openxmlformats.org/officeDocument/2006/math">
                    <m:r>
                      <a:rPr lang="en-US" i="1">
                        <a:solidFill>
                          <a:srgbClr val="FF0000"/>
                        </a:solidFill>
                        <a:latin typeface="Cambria Math" panose="02040503050406030204" pitchFamily="18" charset="0"/>
                      </a:rPr>
                      <m:t>𝑗</m:t>
                    </m:r>
                  </m:oMath>
                </a14:m>
                <a:r>
                  <a:rPr lang="en-US" dirty="0">
                    <a:solidFill>
                      <a:srgbClr val="FF0000"/>
                    </a:solidFill>
                  </a:rPr>
                  <a:t> (or </a:t>
                </a:r>
                <a14:m>
                  <m:oMath xmlns:m="http://schemas.openxmlformats.org/officeDocument/2006/math">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𝑗</m:t>
                        </m:r>
                      </m:den>
                    </m:f>
                  </m:oMath>
                </a14:m>
                <a:r>
                  <a:rPr lang="pt" dirty="0">
                    <a:solidFill>
                      <a:srgbClr val="FF0000"/>
                    </a:solidFill>
                  </a:rPr>
                  <a:t> </a:t>
                </a:r>
                <a:r>
                  <a:rPr lang="en-US" dirty="0">
                    <a:solidFill>
                      <a:srgbClr val="FF0000"/>
                    </a:solidFill>
                  </a:rPr>
                  <a:t>) means - </a:t>
                </a:r>
                <a14:m>
                  <m:oMath xmlns:m="http://schemas.openxmlformats.org/officeDocument/2006/math">
                    <m:r>
                      <a:rPr lang="en-US" i="1">
                        <a:solidFill>
                          <a:srgbClr val="FF0000"/>
                        </a:solidFill>
                        <a:latin typeface="Cambria Math" panose="02040503050406030204" pitchFamily="18" charset="0"/>
                      </a:rPr>
                      <m:t>90</m:t>
                    </m:r>
                    <m:r>
                      <m:rPr>
                        <m:nor/>
                      </m:rPr>
                      <a:rPr lang="en-US" dirty="0">
                        <a:solidFill>
                          <a:srgbClr val="FF0000"/>
                        </a:solidFill>
                      </a:rPr>
                      <m:t>°</m:t>
                    </m:r>
                  </m:oMath>
                </a14:m>
                <a:r>
                  <a:rPr lang="en-US" dirty="0">
                    <a:solidFill>
                      <a:srgbClr val="FF0000"/>
                    </a:solidFill>
                  </a:rPr>
                  <a:t> shift!</a:t>
                </a:r>
              </a:p>
            </p:txBody>
          </p:sp>
        </mc:Choice>
        <mc:Fallback xmlns="">
          <p:sp>
            <p:nvSpPr>
              <p:cNvPr id="20" name="Rectangle 19">
                <a:extLst>
                  <a:ext uri="{FF2B5EF4-FFF2-40B4-BE49-F238E27FC236}">
                    <a16:creationId xmlns:a16="http://schemas.microsoft.com/office/drawing/2014/main" id="{154B6FEB-0165-5640-A152-236B18BF8D12}"/>
                  </a:ext>
                </a:extLst>
              </p:cNvPr>
              <p:cNvSpPr>
                <a:spLocks noRot="1" noChangeAspect="1" noMove="1" noResize="1" noEditPoints="1" noAdjustHandles="1" noChangeArrowheads="1" noChangeShapeType="1" noTextEdit="1"/>
              </p:cNvSpPr>
              <p:nvPr/>
            </p:nvSpPr>
            <p:spPr>
              <a:xfrm>
                <a:off x="112326" y="6002774"/>
                <a:ext cx="2809231" cy="787010"/>
              </a:xfrm>
              <a:prstGeom prst="rect">
                <a:avLst/>
              </a:prstGeom>
              <a:blipFill>
                <a:blip r:embed="rId9"/>
                <a:stretch>
                  <a:fillRect l="-1794" t="-3125" b="-1563"/>
                </a:stretch>
              </a:blipFill>
              <a:ln>
                <a:solidFill>
                  <a:schemeClr val="tx1"/>
                </a:solid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40F6087-65E2-2C48-8392-D55DA22B0E58}"/>
              </a:ext>
            </a:extLst>
          </p:cNvPr>
          <p:cNvSpPr/>
          <p:nvPr/>
        </p:nvSpPr>
        <p:spPr>
          <a:xfrm>
            <a:off x="8863896" y="5941814"/>
            <a:ext cx="3138231" cy="369332"/>
          </a:xfrm>
          <a:prstGeom prst="rect">
            <a:avLst/>
          </a:prstGeom>
          <a:ln>
            <a:solidFill>
              <a:schemeClr val="tx1"/>
            </a:solidFill>
          </a:ln>
        </p:spPr>
        <p:txBody>
          <a:bodyPr wrap="none">
            <a:spAutoFit/>
          </a:bodyPr>
          <a:lstStyle/>
          <a:p>
            <a:r>
              <a:rPr lang="en-US" dirty="0"/>
              <a:t>NOTE: Passive Sign Convention!</a:t>
            </a:r>
          </a:p>
        </p:txBody>
      </p:sp>
      <p:sp>
        <p:nvSpPr>
          <p:cNvPr id="2" name="Slide Number Placeholder 1">
            <a:extLst>
              <a:ext uri="{FF2B5EF4-FFF2-40B4-BE49-F238E27FC236}">
                <a16:creationId xmlns:a16="http://schemas.microsoft.com/office/drawing/2014/main" id="{CCEAE447-9ABA-BE4F-B3EF-3BBBF43641FD}"/>
              </a:ext>
            </a:extLst>
          </p:cNvPr>
          <p:cNvSpPr>
            <a:spLocks noGrp="1"/>
          </p:cNvSpPr>
          <p:nvPr>
            <p:ph type="sldNum" sz="quarter" idx="12"/>
          </p:nvPr>
        </p:nvSpPr>
        <p:spPr/>
        <p:txBody>
          <a:bodyPr/>
          <a:lstStyle/>
          <a:p>
            <a:fld id="{F33FCB0E-AFE6-8F4B-B9EB-BD4C96BB7C7B}" type="slidenum">
              <a:rPr lang="en-US" smtClean="0"/>
              <a:t>29</a:t>
            </a:fld>
            <a:endParaRPr lang="en-US"/>
          </a:p>
        </p:txBody>
      </p:sp>
    </p:spTree>
    <p:extLst>
      <p:ext uri="{BB962C8B-B14F-4D97-AF65-F5344CB8AC3E}">
        <p14:creationId xmlns:p14="http://schemas.microsoft.com/office/powerpoint/2010/main" val="27928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Week 7 - 9</a:t>
            </a:r>
            <a:br>
              <a:rPr lang="en-US" dirty="0"/>
            </a:br>
            <a:r>
              <a:rPr lang="en-US" dirty="0"/>
              <a:t>Chapter 9 (Sinusoidal Steady-State Analysis)</a:t>
            </a:r>
          </a:p>
        </p:txBody>
      </p:sp>
      <p:sp>
        <p:nvSpPr>
          <p:cNvPr id="3" name="Content Placeholder 2">
            <a:extLst>
              <a:ext uri="{FF2B5EF4-FFF2-40B4-BE49-F238E27FC236}">
                <a16:creationId xmlns:a16="http://schemas.microsoft.com/office/drawing/2014/main" id="{36BDB369-2EEF-134C-86CD-38F954A35EB1}"/>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t>The Sinusoidal Source</a:t>
            </a:r>
          </a:p>
          <a:p>
            <a:pPr marL="514350" indent="-514350">
              <a:buFont typeface="+mj-lt"/>
              <a:buAutoNum type="arabicPeriod"/>
            </a:pPr>
            <a:r>
              <a:rPr lang="en-US" dirty="0"/>
              <a:t>The Sinusoidal Response</a:t>
            </a:r>
          </a:p>
          <a:p>
            <a:pPr marL="514350" indent="-514350">
              <a:buFont typeface="+mj-lt"/>
              <a:buAutoNum type="arabicPeriod"/>
            </a:pPr>
            <a:r>
              <a:rPr lang="en-US" dirty="0"/>
              <a:t>The Phasor</a:t>
            </a:r>
          </a:p>
          <a:p>
            <a:pPr marL="514350" indent="-514350">
              <a:buFont typeface="+mj-lt"/>
              <a:buAutoNum type="arabicPeriod"/>
            </a:pPr>
            <a:r>
              <a:rPr lang="en-US" dirty="0">
                <a:solidFill>
                  <a:schemeClr val="bg1">
                    <a:lumMod val="65000"/>
                  </a:schemeClr>
                </a:solidFill>
              </a:rPr>
              <a:t>Passive Circuit Elements in the Frequency Domain</a:t>
            </a:r>
          </a:p>
          <a:p>
            <a:pPr marL="514350" indent="-514350">
              <a:buFont typeface="+mj-lt"/>
              <a:buAutoNum type="arabicPeriod"/>
            </a:pPr>
            <a:r>
              <a:rPr lang="en-US" dirty="0">
                <a:solidFill>
                  <a:schemeClr val="bg1">
                    <a:lumMod val="65000"/>
                  </a:schemeClr>
                </a:solidFill>
              </a:rPr>
              <a:t>KCL and KVL in the Frequency Domain</a:t>
            </a:r>
          </a:p>
          <a:p>
            <a:pPr marL="514350" indent="-514350">
              <a:buFont typeface="+mj-lt"/>
              <a:buAutoNum type="arabicPeriod"/>
            </a:pPr>
            <a:r>
              <a:rPr lang="en-US" dirty="0">
                <a:solidFill>
                  <a:schemeClr val="bg1">
                    <a:lumMod val="65000"/>
                  </a:schemeClr>
                </a:solidFill>
              </a:rPr>
              <a:t>Series, Parallel, and Delta-Wye Simplifications</a:t>
            </a:r>
          </a:p>
          <a:p>
            <a:pPr marL="514350" indent="-514350">
              <a:buFont typeface="+mj-lt"/>
              <a:buAutoNum type="arabicPeriod"/>
            </a:pPr>
            <a:r>
              <a:rPr lang="en-US" dirty="0">
                <a:solidFill>
                  <a:schemeClr val="bg1">
                    <a:lumMod val="65000"/>
                  </a:schemeClr>
                </a:solidFill>
              </a:rPr>
              <a:t>Source Transformations, Thevenin-Norton Equivalent Circuits</a:t>
            </a:r>
          </a:p>
          <a:p>
            <a:pPr marL="514350" indent="-514350">
              <a:buFont typeface="+mj-lt"/>
              <a:buAutoNum type="arabicPeriod"/>
            </a:pPr>
            <a:r>
              <a:rPr lang="en-US" dirty="0">
                <a:solidFill>
                  <a:schemeClr val="bg1">
                    <a:lumMod val="65000"/>
                  </a:schemeClr>
                </a:solidFill>
              </a:rPr>
              <a:t>The Node-Voltage Method</a:t>
            </a:r>
          </a:p>
          <a:p>
            <a:pPr marL="514350" indent="-514350">
              <a:buFont typeface="+mj-lt"/>
              <a:buAutoNum type="arabicPeriod"/>
            </a:pPr>
            <a:r>
              <a:rPr lang="en-US" dirty="0">
                <a:solidFill>
                  <a:schemeClr val="bg1">
                    <a:lumMod val="65000"/>
                  </a:schemeClr>
                </a:solidFill>
              </a:rPr>
              <a:t>The Mesh-Current Method</a:t>
            </a:r>
          </a:p>
          <a:p>
            <a:pPr marL="0" indent="0">
              <a:buNone/>
            </a:pPr>
            <a:r>
              <a:rPr lang="en-US" dirty="0">
                <a:solidFill>
                  <a:schemeClr val="bg1">
                    <a:lumMod val="65000"/>
                  </a:schemeClr>
                </a:solidFill>
              </a:rPr>
              <a:t>9.X    Superposition</a:t>
            </a:r>
          </a:p>
          <a:p>
            <a:pPr marL="514350" indent="-514350">
              <a:buFont typeface="+mj-lt"/>
              <a:buAutoNum type="arabicPeriod" startAt="10"/>
            </a:pPr>
            <a:r>
              <a:rPr lang="en-US" dirty="0">
                <a:solidFill>
                  <a:schemeClr val="bg1">
                    <a:lumMod val="65000"/>
                  </a:schemeClr>
                </a:solidFill>
              </a:rPr>
              <a:t>The Transformer</a:t>
            </a:r>
          </a:p>
          <a:p>
            <a:pPr marL="514350" indent="-514350">
              <a:buFont typeface="+mj-lt"/>
              <a:buAutoNum type="arabicPeriod" startAt="10"/>
            </a:pPr>
            <a:r>
              <a:rPr lang="en-US" dirty="0">
                <a:solidFill>
                  <a:schemeClr val="bg1">
                    <a:lumMod val="65000"/>
                  </a:schemeClr>
                </a:solidFill>
              </a:rPr>
              <a:t>The Ideal Transformer</a:t>
            </a:r>
          </a:p>
          <a:p>
            <a:pPr marL="514350" indent="-514350">
              <a:buFont typeface="+mj-lt"/>
              <a:buAutoNum type="arabicPeriod" startAt="10"/>
            </a:pPr>
            <a:r>
              <a:rPr lang="en-US" dirty="0">
                <a:solidFill>
                  <a:schemeClr val="bg1">
                    <a:lumMod val="65000"/>
                  </a:schemeClr>
                </a:solidFill>
              </a:rPr>
              <a:t>Phasor Diagrams</a:t>
            </a:r>
          </a:p>
          <a:p>
            <a:pPr marL="0" indent="0">
              <a:buNone/>
            </a:pPr>
            <a:endParaRPr lang="en-US" dirty="0"/>
          </a:p>
        </p:txBody>
      </p:sp>
      <p:sp>
        <p:nvSpPr>
          <p:cNvPr id="4" name="Slide Number Placeholder 3">
            <a:extLst>
              <a:ext uri="{FF2B5EF4-FFF2-40B4-BE49-F238E27FC236}">
                <a16:creationId xmlns:a16="http://schemas.microsoft.com/office/drawing/2014/main" id="{36813A15-A9F3-4347-A071-5AF7C3F3487E}"/>
              </a:ext>
            </a:extLst>
          </p:cNvPr>
          <p:cNvSpPr>
            <a:spLocks noGrp="1"/>
          </p:cNvSpPr>
          <p:nvPr>
            <p:ph type="sldNum" sz="quarter" idx="12"/>
          </p:nvPr>
        </p:nvSpPr>
        <p:spPr/>
        <p:txBody>
          <a:bodyPr/>
          <a:lstStyle/>
          <a:p>
            <a:fld id="{F33FCB0E-AFE6-8F4B-B9EB-BD4C96BB7C7B}" type="slidenum">
              <a:rPr lang="en-US" smtClean="0"/>
              <a:t>3</a:t>
            </a:fld>
            <a:endParaRPr lang="en-US"/>
          </a:p>
        </p:txBody>
      </p:sp>
    </p:spTree>
    <p:extLst>
      <p:ext uri="{BB962C8B-B14F-4D97-AF65-F5344CB8AC3E}">
        <p14:creationId xmlns:p14="http://schemas.microsoft.com/office/powerpoint/2010/main" val="2238164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p:pic>
        <p:nvPicPr>
          <p:cNvPr id="4" name="Picture 3">
            <a:extLst>
              <a:ext uri="{FF2B5EF4-FFF2-40B4-BE49-F238E27FC236}">
                <a16:creationId xmlns:a16="http://schemas.microsoft.com/office/drawing/2014/main" id="{FBFBD3BD-01F2-844D-8A74-59041F032CEB}"/>
              </a:ext>
            </a:extLst>
          </p:cNvPr>
          <p:cNvPicPr>
            <a:picLocks noChangeAspect="1"/>
          </p:cNvPicPr>
          <p:nvPr/>
        </p:nvPicPr>
        <p:blipFill>
          <a:blip r:embed="rId2"/>
          <a:stretch>
            <a:fillRect/>
          </a:stretch>
        </p:blipFill>
        <p:spPr>
          <a:xfrm>
            <a:off x="1969770" y="1888490"/>
            <a:ext cx="2628900" cy="2120900"/>
          </a:xfrm>
          <a:prstGeom prst="rect">
            <a:avLst/>
          </a:prstGeom>
        </p:spPr>
      </p:pic>
      <p:pic>
        <p:nvPicPr>
          <p:cNvPr id="5" name="Picture 4">
            <a:extLst>
              <a:ext uri="{FF2B5EF4-FFF2-40B4-BE49-F238E27FC236}">
                <a16:creationId xmlns:a16="http://schemas.microsoft.com/office/drawing/2014/main" id="{726357B7-CD36-B14C-A071-F80CE23F221E}"/>
              </a:ext>
            </a:extLst>
          </p:cNvPr>
          <p:cNvPicPr>
            <a:picLocks noChangeAspect="1"/>
          </p:cNvPicPr>
          <p:nvPr/>
        </p:nvPicPr>
        <p:blipFill>
          <a:blip r:embed="rId3"/>
          <a:stretch>
            <a:fillRect/>
          </a:stretch>
        </p:blipFill>
        <p:spPr>
          <a:xfrm>
            <a:off x="7197262" y="1958290"/>
            <a:ext cx="2962738" cy="2100630"/>
          </a:xfrm>
          <a:prstGeom prst="rect">
            <a:avLst/>
          </a:prstGeom>
        </p:spPr>
      </p:pic>
      <p:pic>
        <p:nvPicPr>
          <p:cNvPr id="6" name="Picture 5">
            <a:extLst>
              <a:ext uri="{FF2B5EF4-FFF2-40B4-BE49-F238E27FC236}">
                <a16:creationId xmlns:a16="http://schemas.microsoft.com/office/drawing/2014/main" id="{4AC3CFEE-3336-864B-994A-C36FE4E6C86D}"/>
              </a:ext>
            </a:extLst>
          </p:cNvPr>
          <p:cNvPicPr>
            <a:picLocks noChangeAspect="1"/>
          </p:cNvPicPr>
          <p:nvPr/>
        </p:nvPicPr>
        <p:blipFill>
          <a:blip r:embed="rId4"/>
          <a:stretch>
            <a:fillRect/>
          </a:stretch>
        </p:blipFill>
        <p:spPr>
          <a:xfrm>
            <a:off x="1544320" y="4064000"/>
            <a:ext cx="3251200" cy="444500"/>
          </a:xfrm>
          <a:prstGeom prst="rect">
            <a:avLst/>
          </a:prstGeom>
        </p:spPr>
      </p:pic>
      <p:pic>
        <p:nvPicPr>
          <p:cNvPr id="7" name="Picture 6">
            <a:extLst>
              <a:ext uri="{FF2B5EF4-FFF2-40B4-BE49-F238E27FC236}">
                <a16:creationId xmlns:a16="http://schemas.microsoft.com/office/drawing/2014/main" id="{5FBD29D8-9649-2445-A8E7-918898170EC3}"/>
              </a:ext>
            </a:extLst>
          </p:cNvPr>
          <p:cNvPicPr>
            <a:picLocks noChangeAspect="1"/>
          </p:cNvPicPr>
          <p:nvPr/>
        </p:nvPicPr>
        <p:blipFill>
          <a:blip r:embed="rId5"/>
          <a:stretch>
            <a:fillRect/>
          </a:stretch>
        </p:blipFill>
        <p:spPr>
          <a:xfrm>
            <a:off x="7506970" y="4135120"/>
            <a:ext cx="2527300" cy="279400"/>
          </a:xfrm>
          <a:prstGeom prst="rect">
            <a:avLst/>
          </a:prstGeom>
        </p:spPr>
      </p:pic>
      <p:pic>
        <p:nvPicPr>
          <p:cNvPr id="20" name="Picture 2" descr="A graph plots voltage and current which are in phase at the terminals of a resistor.&#10;The X-axis plots time t, marking minus T over 4 at the left of the origin, and T over 2,  T, 3T over 2, and 2T to the right of the origin. The Y-axis plots current i and voltage v. The graph shows a sinusoidal wave hitting a peak value of v on either side of the time-axis, along with another sinusoidal wave with the same frequency but a lesser amplitude, overlapping the first wave and hitting a peak value of i on either side of the time-axis.">
            <a:extLst>
              <a:ext uri="{FF2B5EF4-FFF2-40B4-BE49-F238E27FC236}">
                <a16:creationId xmlns:a16="http://schemas.microsoft.com/office/drawing/2014/main" id="{3123C651-2CBC-8246-B3BD-43367ACC6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1180" y="4564012"/>
            <a:ext cx="3211936" cy="2200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216150-30A8-804D-BE3E-7E46E1E2D487}"/>
                  </a:ext>
                </a:extLst>
              </p:cNvPr>
              <p:cNvSpPr txBox="1"/>
              <p:nvPr/>
            </p:nvSpPr>
            <p:spPr>
              <a:xfrm>
                <a:off x="5349240" y="2503169"/>
                <a:ext cx="1348740" cy="461665"/>
              </a:xfrm>
              <a:prstGeom prst="rect">
                <a:avLst/>
              </a:prstGeom>
              <a:noFill/>
              <a:ln>
                <a:solidFill>
                  <a:schemeClr val="tx1"/>
                </a:solidFill>
              </a:ln>
            </p:spPr>
            <p:txBody>
              <a:bodyPr wrap="square" rtlCol="0">
                <a:spAutoFit/>
              </a:bodyPr>
              <a:lstStyle/>
              <a:p>
                <a:r>
                  <a:rPr lang="en-US" sz="2400" b="1" dirty="0"/>
                  <a:t> </a:t>
                </a:r>
                <a14:m>
                  <m:oMath xmlns:m="http://schemas.openxmlformats.org/officeDocument/2006/math">
                    <m:r>
                      <a:rPr lang="en-US" sz="2400" b="1" i="1">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m:rPr>
                            <m:sty m:val="p"/>
                          </m:rPr>
                          <a:rPr lang="en-US" sz="2400">
                            <a:latin typeface="Cambria Math" panose="02040503050406030204" pitchFamily="18" charset="0"/>
                          </a:rPr>
                          <m:t>R</m:t>
                        </m:r>
                        <m:r>
                          <a:rPr lang="en-US" sz="2400" b="1" i="1">
                            <a:latin typeface="Cambria Math" panose="02040503050406030204" pitchFamily="18" charset="0"/>
                          </a:rPr>
                          <m:t>𝑰</m:t>
                        </m:r>
                      </m:e>
                      <m:sub>
                        <m:r>
                          <a:rPr lang="en-US" sz="2400" i="1">
                            <a:latin typeface="Cambria Math" panose="02040503050406030204" pitchFamily="18" charset="0"/>
                          </a:rPr>
                          <m:t> </m:t>
                        </m:r>
                      </m:sub>
                    </m:sSub>
                  </m:oMath>
                </a14:m>
                <a:endParaRPr lang="en-US" sz="2400" dirty="0"/>
              </a:p>
            </p:txBody>
          </p:sp>
        </mc:Choice>
        <mc:Fallback xmlns="">
          <p:sp>
            <p:nvSpPr>
              <p:cNvPr id="9" name="TextBox 8">
                <a:extLst>
                  <a:ext uri="{FF2B5EF4-FFF2-40B4-BE49-F238E27FC236}">
                    <a16:creationId xmlns:a16="http://schemas.microsoft.com/office/drawing/2014/main" id="{68216150-30A8-804D-BE3E-7E46E1E2D487}"/>
                  </a:ext>
                </a:extLst>
              </p:cNvPr>
              <p:cNvSpPr txBox="1">
                <a:spLocks noRot="1" noChangeAspect="1" noMove="1" noResize="1" noEditPoints="1" noAdjustHandles="1" noChangeArrowheads="1" noChangeShapeType="1" noTextEdit="1"/>
              </p:cNvSpPr>
              <p:nvPr/>
            </p:nvSpPr>
            <p:spPr>
              <a:xfrm>
                <a:off x="5349240" y="2503169"/>
                <a:ext cx="1348740" cy="461665"/>
              </a:xfrm>
              <a:prstGeom prst="rect">
                <a:avLst/>
              </a:prstGeom>
              <a:blipFill>
                <a:blip r:embed="rId7"/>
                <a:stretch>
                  <a:fillRect t="-5263" b="-2631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DA2D8A9-2A9C-8942-9B0D-DC675DF9C82B}"/>
                  </a:ext>
                </a:extLst>
              </p:cNvPr>
              <p:cNvSpPr/>
              <p:nvPr/>
            </p:nvSpPr>
            <p:spPr>
              <a:xfrm>
                <a:off x="5401831" y="1987034"/>
                <a:ext cx="1438599" cy="461665"/>
              </a:xfrm>
              <a:prstGeom prst="rect">
                <a:avLst/>
              </a:prstGeom>
            </p:spPr>
            <p:txBody>
              <a:bodyPr wrap="none">
                <a:spAutoFit/>
              </a:bodyPr>
              <a:lstStyle/>
              <a:p>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𝑚</m:t>
                        </m:r>
                        <m:r>
                          <a:rPr lang="en-US" sz="2400" b="0" i="1" smtClean="0">
                            <a:latin typeface="Cambria Math" panose="02040503050406030204" pitchFamily="18" charset="0"/>
                          </a:rPr>
                          <m:t>   </m:t>
                        </m:r>
                      </m:sub>
                    </m:sSub>
                    <m:r>
                      <a:rPr lang="en-US" sz="2400" i="1" dirty="0" smtClean="0">
                        <a:latin typeface="Cambria Math" panose="02040503050406030204" pitchFamily="18" charset="0"/>
                        <a:ea typeface="Cambria Math" panose="02040503050406030204" pitchFamily="18" charset="0"/>
                      </a:rPr>
                      <m:t>𝜙</m:t>
                    </m:r>
                  </m:oMath>
                </a14:m>
                <a:endParaRPr lang="en-US" sz="2400" dirty="0"/>
              </a:p>
            </p:txBody>
          </p:sp>
        </mc:Choice>
        <mc:Fallback xmlns="">
          <p:sp>
            <p:nvSpPr>
              <p:cNvPr id="2" name="Rectangle 1">
                <a:extLst>
                  <a:ext uri="{FF2B5EF4-FFF2-40B4-BE49-F238E27FC236}">
                    <a16:creationId xmlns:a16="http://schemas.microsoft.com/office/drawing/2014/main" id="{9DA2D8A9-2A9C-8942-9B0D-DC675DF9C82B}"/>
                  </a:ext>
                </a:extLst>
              </p:cNvPr>
              <p:cNvSpPr>
                <a:spLocks noRot="1" noChangeAspect="1" noMove="1" noResize="1" noEditPoints="1" noAdjustHandles="1" noChangeArrowheads="1" noChangeShapeType="1" noTextEdit="1"/>
              </p:cNvSpPr>
              <p:nvPr/>
            </p:nvSpPr>
            <p:spPr>
              <a:xfrm>
                <a:off x="5401831" y="1987034"/>
                <a:ext cx="1438599" cy="461665"/>
              </a:xfrm>
              <a:prstGeom prst="rect">
                <a:avLst/>
              </a:prstGeom>
              <a:blipFill>
                <a:blip r:embed="rId8"/>
                <a:stretch>
                  <a:fillRect t="-8108" r="-870" b="-297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72B27EE-8FBB-5E47-969A-EBEFA39F11C5}"/>
              </a:ext>
            </a:extLst>
          </p:cNvPr>
          <p:cNvGrpSpPr/>
          <p:nvPr/>
        </p:nvGrpSpPr>
        <p:grpSpPr>
          <a:xfrm>
            <a:off x="6375060" y="2045970"/>
            <a:ext cx="328910" cy="394330"/>
            <a:chOff x="9409450" y="859426"/>
            <a:chExt cx="328910" cy="394330"/>
          </a:xfrm>
        </p:grpSpPr>
        <p:cxnSp>
          <p:nvCxnSpPr>
            <p:cNvPr id="11" name="Straight Connector 10">
              <a:extLst>
                <a:ext uri="{FF2B5EF4-FFF2-40B4-BE49-F238E27FC236}">
                  <a16:creationId xmlns:a16="http://schemas.microsoft.com/office/drawing/2014/main" id="{4B67E79D-0E1D-914E-A466-C5BFAF6B5D0C}"/>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76F614-8FF0-1244-85B1-FC583B2A2822}"/>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EA753CA6-D77A-F842-A195-9F0824AA4627}"/>
              </a:ext>
            </a:extLst>
          </p:cNvPr>
          <p:cNvSpPr>
            <a:spLocks noGrp="1"/>
          </p:cNvSpPr>
          <p:nvPr>
            <p:ph type="sldNum" sz="quarter" idx="12"/>
          </p:nvPr>
        </p:nvSpPr>
        <p:spPr/>
        <p:txBody>
          <a:bodyPr/>
          <a:lstStyle/>
          <a:p>
            <a:fld id="{F33FCB0E-AFE6-8F4B-B9EB-BD4C96BB7C7B}" type="slidenum">
              <a:rPr lang="en-US" smtClean="0"/>
              <a:t>30</a:t>
            </a:fld>
            <a:endParaRPr lang="en-US"/>
          </a:p>
        </p:txBody>
      </p:sp>
    </p:spTree>
    <p:extLst>
      <p:ext uri="{BB962C8B-B14F-4D97-AF65-F5344CB8AC3E}">
        <p14:creationId xmlns:p14="http://schemas.microsoft.com/office/powerpoint/2010/main" val="2256966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p:pic>
        <p:nvPicPr>
          <p:cNvPr id="2" name="Picture 1">
            <a:extLst>
              <a:ext uri="{FF2B5EF4-FFF2-40B4-BE49-F238E27FC236}">
                <a16:creationId xmlns:a16="http://schemas.microsoft.com/office/drawing/2014/main" id="{AA32564E-12EE-B94F-9D81-F8A74587B681}"/>
              </a:ext>
            </a:extLst>
          </p:cNvPr>
          <p:cNvPicPr>
            <a:picLocks noChangeAspect="1"/>
          </p:cNvPicPr>
          <p:nvPr/>
        </p:nvPicPr>
        <p:blipFill>
          <a:blip r:embed="rId2"/>
          <a:stretch>
            <a:fillRect/>
          </a:stretch>
        </p:blipFill>
        <p:spPr>
          <a:xfrm>
            <a:off x="1563370" y="1831340"/>
            <a:ext cx="2984500" cy="2235200"/>
          </a:xfrm>
          <a:prstGeom prst="rect">
            <a:avLst/>
          </a:prstGeom>
        </p:spPr>
      </p:pic>
      <p:pic>
        <p:nvPicPr>
          <p:cNvPr id="3" name="Picture 2">
            <a:extLst>
              <a:ext uri="{FF2B5EF4-FFF2-40B4-BE49-F238E27FC236}">
                <a16:creationId xmlns:a16="http://schemas.microsoft.com/office/drawing/2014/main" id="{0441F967-A91A-0641-84E2-8D711B174380}"/>
              </a:ext>
            </a:extLst>
          </p:cNvPr>
          <p:cNvPicPr>
            <a:picLocks noChangeAspect="1"/>
          </p:cNvPicPr>
          <p:nvPr/>
        </p:nvPicPr>
        <p:blipFill>
          <a:blip r:embed="rId3"/>
          <a:stretch>
            <a:fillRect/>
          </a:stretch>
        </p:blipFill>
        <p:spPr>
          <a:xfrm>
            <a:off x="1474470" y="4032250"/>
            <a:ext cx="3162300" cy="508000"/>
          </a:xfrm>
          <a:prstGeom prst="rect">
            <a:avLst/>
          </a:prstGeom>
        </p:spPr>
      </p:pic>
      <p:pic>
        <p:nvPicPr>
          <p:cNvPr id="10" name="Picture 9">
            <a:extLst>
              <a:ext uri="{FF2B5EF4-FFF2-40B4-BE49-F238E27FC236}">
                <a16:creationId xmlns:a16="http://schemas.microsoft.com/office/drawing/2014/main" id="{FD2D0621-A546-BD47-88C8-45B94A8915E1}"/>
              </a:ext>
            </a:extLst>
          </p:cNvPr>
          <p:cNvPicPr>
            <a:picLocks noChangeAspect="1"/>
          </p:cNvPicPr>
          <p:nvPr/>
        </p:nvPicPr>
        <p:blipFill>
          <a:blip r:embed="rId4"/>
          <a:stretch>
            <a:fillRect/>
          </a:stretch>
        </p:blipFill>
        <p:spPr>
          <a:xfrm>
            <a:off x="6888480" y="1991360"/>
            <a:ext cx="3124200" cy="1892300"/>
          </a:xfrm>
          <a:prstGeom prst="rect">
            <a:avLst/>
          </a:prstGeom>
        </p:spPr>
      </p:pic>
      <p:pic>
        <p:nvPicPr>
          <p:cNvPr id="11" name="Picture 10">
            <a:extLst>
              <a:ext uri="{FF2B5EF4-FFF2-40B4-BE49-F238E27FC236}">
                <a16:creationId xmlns:a16="http://schemas.microsoft.com/office/drawing/2014/main" id="{C985A9A0-6E6B-D54B-B4B6-864A03E72D44}"/>
              </a:ext>
            </a:extLst>
          </p:cNvPr>
          <p:cNvPicPr>
            <a:picLocks noChangeAspect="1"/>
          </p:cNvPicPr>
          <p:nvPr/>
        </p:nvPicPr>
        <p:blipFill>
          <a:blip r:embed="rId5"/>
          <a:stretch>
            <a:fillRect/>
          </a:stretch>
        </p:blipFill>
        <p:spPr>
          <a:xfrm>
            <a:off x="7523480" y="4011930"/>
            <a:ext cx="2768600" cy="457200"/>
          </a:xfrm>
          <a:prstGeom prst="rect">
            <a:avLst/>
          </a:prstGeom>
        </p:spPr>
      </p:pic>
      <p:pic>
        <p:nvPicPr>
          <p:cNvPr id="13" name="Picture 2" descr="A graph shows the phase relationship between voltage and current at the terminals of an inductor, for a theta value of 60 degrees&#10;The X-axis plots time t, marking minus T over 4 at left of origin, and T over 2,  T, and 3T over 2 to the right of the origin. The Y-axis plots current i and voltage v. The graph shows a sinusoidal wave hitting a peak value of v on either side of the time-axis, along with another sinusoidal wave with the same frequency but a lesser amplitude, separated from the first wave by 90 degrees and hitting a peak value of i on either side of the time-axis.">
            <a:extLst>
              <a:ext uri="{FF2B5EF4-FFF2-40B4-BE49-F238E27FC236}">
                <a16:creationId xmlns:a16="http://schemas.microsoft.com/office/drawing/2014/main" id="{BA77BBED-92E1-2845-BAB0-CDF89C5D24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789" y="4555734"/>
            <a:ext cx="3853729" cy="22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38EB20-2A11-C34A-9EAE-D1421B8AB42A}"/>
                  </a:ext>
                </a:extLst>
              </p:cNvPr>
              <p:cNvSpPr txBox="1"/>
              <p:nvPr/>
            </p:nvSpPr>
            <p:spPr>
              <a:xfrm>
                <a:off x="5006340" y="2423160"/>
                <a:ext cx="1372427" cy="461665"/>
              </a:xfrm>
              <a:prstGeom prst="rect">
                <a:avLst/>
              </a:prstGeom>
              <a:noFill/>
              <a:ln>
                <a:solidFill>
                  <a:schemeClr val="accent1"/>
                </a:solidFill>
              </a:ln>
            </p:spPr>
            <p:txBody>
              <a:bodyPr wrap="none" rtlCol="0">
                <a:spAutoFit/>
              </a:bodyPr>
              <a:lstStyle/>
              <a:p>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𝑗</m:t>
                        </m:r>
                        <m:r>
                          <a:rPr lang="pt" sz="2400" i="1">
                            <a:latin typeface="Cambria Math" panose="02040503050406030204" pitchFamily="18" charset="0"/>
                            <a:ea typeface="Cambria Math" panose="02040503050406030204" pitchFamily="18" charset="0"/>
                          </a:rPr>
                          <m:t>𝜔</m:t>
                        </m:r>
                        <m:r>
                          <m:rPr>
                            <m:nor/>
                          </m:rPr>
                          <a:rPr lang="pt" sz="2400" i="1" dirty="0">
                            <a:latin typeface="Cambria Math" panose="02040503050406030204" pitchFamily="18" charset="0"/>
                          </a:rPr>
                          <m:t>L</m:t>
                        </m:r>
                        <m:r>
                          <a:rPr lang="en-US" sz="2400" b="1" i="1">
                            <a:latin typeface="Cambria Math" panose="02040503050406030204" pitchFamily="18" charset="0"/>
                          </a:rPr>
                          <m:t>𝑰</m:t>
                        </m:r>
                      </m:e>
                      <m:sub>
                        <m:r>
                          <a:rPr lang="en-US" sz="2400" i="1">
                            <a:latin typeface="Cambria Math" panose="02040503050406030204" pitchFamily="18" charset="0"/>
                          </a:rPr>
                          <m:t> </m:t>
                        </m:r>
                      </m:sub>
                    </m:sSub>
                  </m:oMath>
                </a14:m>
                <a:endParaRPr lang="en-US" sz="2400" dirty="0"/>
              </a:p>
            </p:txBody>
          </p:sp>
        </mc:Choice>
        <mc:Fallback xmlns="">
          <p:sp>
            <p:nvSpPr>
              <p:cNvPr id="14" name="TextBox 13">
                <a:extLst>
                  <a:ext uri="{FF2B5EF4-FFF2-40B4-BE49-F238E27FC236}">
                    <a16:creationId xmlns:a16="http://schemas.microsoft.com/office/drawing/2014/main" id="{7A38EB20-2A11-C34A-9EAE-D1421B8AB42A}"/>
                  </a:ext>
                </a:extLst>
              </p:cNvPr>
              <p:cNvSpPr txBox="1">
                <a:spLocks noRot="1" noChangeAspect="1" noMove="1" noResize="1" noEditPoints="1" noAdjustHandles="1" noChangeArrowheads="1" noChangeShapeType="1" noTextEdit="1"/>
              </p:cNvSpPr>
              <p:nvPr/>
            </p:nvSpPr>
            <p:spPr>
              <a:xfrm>
                <a:off x="5006340" y="2423160"/>
                <a:ext cx="1372427" cy="461665"/>
              </a:xfrm>
              <a:prstGeom prst="rect">
                <a:avLst/>
              </a:prstGeom>
              <a:blipFill>
                <a:blip r:embed="rId7"/>
                <a:stretch>
                  <a:fillRect t="-7895" b="-26316"/>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024C766-9D63-8D49-A97B-5BD748966911}"/>
                  </a:ext>
                </a:extLst>
              </p:cNvPr>
              <p:cNvSpPr/>
              <p:nvPr/>
            </p:nvSpPr>
            <p:spPr>
              <a:xfrm>
                <a:off x="5006340" y="1931786"/>
                <a:ext cx="1424172" cy="461665"/>
              </a:xfrm>
              <a:prstGeom prst="rect">
                <a:avLst/>
              </a:prstGeom>
            </p:spPr>
            <p:txBody>
              <a:bodyPr wrap="none">
                <a:spAutoFit/>
              </a:bodyPr>
              <a:lstStyle/>
              <a:p>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𝑚</m:t>
                        </m:r>
                      </m:sub>
                    </m:sSub>
                    <m:r>
                      <a:rPr lang="en-US" sz="2400" b="0" i="1" smtClean="0">
                        <a:latin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𝜙</m:t>
                    </m:r>
                  </m:oMath>
                </a14:m>
                <a:endParaRPr lang="en-US" sz="2400" dirty="0"/>
              </a:p>
            </p:txBody>
          </p:sp>
        </mc:Choice>
        <mc:Fallback xmlns="">
          <p:sp>
            <p:nvSpPr>
              <p:cNvPr id="4" name="Rectangle 3">
                <a:extLst>
                  <a:ext uri="{FF2B5EF4-FFF2-40B4-BE49-F238E27FC236}">
                    <a16:creationId xmlns:a16="http://schemas.microsoft.com/office/drawing/2014/main" id="{0024C766-9D63-8D49-A97B-5BD748966911}"/>
                  </a:ext>
                </a:extLst>
              </p:cNvPr>
              <p:cNvSpPr>
                <a:spLocks noRot="1" noChangeAspect="1" noMove="1" noResize="1" noEditPoints="1" noAdjustHandles="1" noChangeArrowheads="1" noChangeShapeType="1" noTextEdit="1"/>
              </p:cNvSpPr>
              <p:nvPr/>
            </p:nvSpPr>
            <p:spPr>
              <a:xfrm>
                <a:off x="5006340" y="1931786"/>
                <a:ext cx="1424172" cy="461665"/>
              </a:xfrm>
              <a:prstGeom prst="rect">
                <a:avLst/>
              </a:prstGeom>
              <a:blipFill>
                <a:blip r:embed="rId8"/>
                <a:stretch>
                  <a:fillRect t="-5405" r="-1770" b="-2973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79D2F1BD-C7B3-0D4D-85C0-8055F8ED6B2A}"/>
              </a:ext>
            </a:extLst>
          </p:cNvPr>
          <p:cNvGrpSpPr/>
          <p:nvPr/>
        </p:nvGrpSpPr>
        <p:grpSpPr>
          <a:xfrm>
            <a:off x="5986440" y="1965960"/>
            <a:ext cx="328910" cy="394330"/>
            <a:chOff x="9409450" y="859426"/>
            <a:chExt cx="328910" cy="394330"/>
          </a:xfrm>
        </p:grpSpPr>
        <p:cxnSp>
          <p:nvCxnSpPr>
            <p:cNvPr id="15" name="Straight Connector 14">
              <a:extLst>
                <a:ext uri="{FF2B5EF4-FFF2-40B4-BE49-F238E27FC236}">
                  <a16:creationId xmlns:a16="http://schemas.microsoft.com/office/drawing/2014/main" id="{5D0EF62B-6434-2C47-B67F-F206EB211191}"/>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88BFD2-259A-614D-9A63-F99C34A71DEC}"/>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8DB6D5D4-5A9C-284D-BF7F-2B9772A80A7B}"/>
              </a:ext>
            </a:extLst>
          </p:cNvPr>
          <p:cNvSpPr>
            <a:spLocks noGrp="1"/>
          </p:cNvSpPr>
          <p:nvPr>
            <p:ph type="sldNum" sz="quarter" idx="12"/>
          </p:nvPr>
        </p:nvSpPr>
        <p:spPr/>
        <p:txBody>
          <a:bodyPr/>
          <a:lstStyle/>
          <a:p>
            <a:fld id="{F33FCB0E-AFE6-8F4B-B9EB-BD4C96BB7C7B}" type="slidenum">
              <a:rPr lang="en-US" smtClean="0"/>
              <a:t>31</a:t>
            </a:fld>
            <a:endParaRPr lang="en-US"/>
          </a:p>
        </p:txBody>
      </p:sp>
      <p:cxnSp>
        <p:nvCxnSpPr>
          <p:cNvPr id="7" name="Straight Arrow Connector 6">
            <a:extLst>
              <a:ext uri="{FF2B5EF4-FFF2-40B4-BE49-F238E27FC236}">
                <a16:creationId xmlns:a16="http://schemas.microsoft.com/office/drawing/2014/main" id="{08C0D3AB-F808-5B4D-8477-BC96927FD51B}"/>
              </a:ext>
            </a:extLst>
          </p:cNvPr>
          <p:cNvCxnSpPr/>
          <p:nvPr/>
        </p:nvCxnSpPr>
        <p:spPr>
          <a:xfrm flipV="1">
            <a:off x="2217420" y="4469130"/>
            <a:ext cx="171450" cy="308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8289018-0219-F84A-867C-47B2E7BB8C4C}"/>
              </a:ext>
            </a:extLst>
          </p:cNvPr>
          <p:cNvCxnSpPr/>
          <p:nvPr/>
        </p:nvCxnSpPr>
        <p:spPr>
          <a:xfrm flipH="1" flipV="1">
            <a:off x="3749040" y="4469130"/>
            <a:ext cx="125730" cy="308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5063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p:pic>
        <p:nvPicPr>
          <p:cNvPr id="9" name="Picture 2" descr="A graph shows the phase relationship between voltage and current at the terminals of a capacitor, for a theta value of 60 degrees.&#10;The X-axis plots time t, marking minus T over 4 at the left of the origin, and T over 2,  T, 3T over 2, and 2T to the right of the origin. The Y-axis plots current i and voltage v. The graph shows a sinusoidal wave hitting a peak value of v on either side of the time-axis, along with another sinusoidal wave with the same frequency but a lesser amplitude, separated from the first wave by 90 degrees, and hitting a peak value of i on either side of the time-axis.">
            <a:extLst>
              <a:ext uri="{FF2B5EF4-FFF2-40B4-BE49-F238E27FC236}">
                <a16:creationId xmlns:a16="http://schemas.microsoft.com/office/drawing/2014/main" id="{FF035383-B45C-7845-BDF2-69D3E7616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571" y="4526280"/>
            <a:ext cx="4354378" cy="2342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3ACB38E-08EB-6541-95FC-8ACE9A8248F9}"/>
              </a:ext>
            </a:extLst>
          </p:cNvPr>
          <p:cNvPicPr>
            <a:picLocks noChangeAspect="1"/>
          </p:cNvPicPr>
          <p:nvPr/>
        </p:nvPicPr>
        <p:blipFill>
          <a:blip r:embed="rId3"/>
          <a:stretch>
            <a:fillRect/>
          </a:stretch>
        </p:blipFill>
        <p:spPr>
          <a:xfrm>
            <a:off x="1419860" y="1844040"/>
            <a:ext cx="2654300" cy="22098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862274-C17B-5D44-B845-B3DEBE0BFE0C}"/>
                  </a:ext>
                </a:extLst>
              </p:cNvPr>
              <p:cNvSpPr txBox="1"/>
              <p:nvPr/>
            </p:nvSpPr>
            <p:spPr>
              <a:xfrm>
                <a:off x="5406390" y="2514600"/>
                <a:ext cx="1447769" cy="461665"/>
              </a:xfrm>
              <a:prstGeom prst="rect">
                <a:avLst/>
              </a:prstGeom>
              <a:noFill/>
              <a:ln>
                <a:solidFill>
                  <a:schemeClr val="accent1"/>
                </a:solidFill>
              </a:ln>
            </p:spPr>
            <p:txBody>
              <a:bodyPr wrap="none" rtlCol="0">
                <a:spAutoFit/>
              </a:bodyPr>
              <a:lstStyle/>
              <a:p>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𝑗</m:t>
                        </m:r>
                        <m:r>
                          <a:rPr lang="pt" sz="2400" i="1">
                            <a:latin typeface="Cambria Math" panose="02040503050406030204" pitchFamily="18" charset="0"/>
                            <a:ea typeface="Cambria Math" panose="02040503050406030204" pitchFamily="18" charset="0"/>
                          </a:rPr>
                          <m:t>𝜔</m:t>
                        </m:r>
                        <m:r>
                          <m:rPr>
                            <m:nor/>
                          </m:rPr>
                          <a:rPr lang="en-US" sz="2400" b="0" i="1" smtClean="0">
                            <a:latin typeface="Cambria Math" panose="02040503050406030204" pitchFamily="18" charset="0"/>
                          </a:rPr>
                          <m:t>C</m:t>
                        </m:r>
                        <m:r>
                          <m:rPr>
                            <m:nor/>
                          </m:rPr>
                          <a:rPr lang="en-US" sz="2400" b="0" i="1" smtClean="0">
                            <a:latin typeface="Cambria Math" panose="02040503050406030204" pitchFamily="18" charset="0"/>
                          </a:rPr>
                          <m:t> </m:t>
                        </m:r>
                        <m:r>
                          <a:rPr lang="en-US" sz="2400" b="1" i="1" smtClean="0">
                            <a:latin typeface="Cambria Math" panose="02040503050406030204" pitchFamily="18" charset="0"/>
                          </a:rPr>
                          <m:t>𝑽</m:t>
                        </m:r>
                      </m:e>
                      <m:sub>
                        <m:r>
                          <a:rPr lang="en-US" sz="2400" i="1">
                            <a:latin typeface="Cambria Math" panose="02040503050406030204" pitchFamily="18" charset="0"/>
                          </a:rPr>
                          <m:t> </m:t>
                        </m:r>
                      </m:sub>
                    </m:sSub>
                  </m:oMath>
                </a14:m>
                <a:endParaRPr lang="en-US" sz="2400" dirty="0"/>
              </a:p>
            </p:txBody>
          </p:sp>
        </mc:Choice>
        <mc:Fallback xmlns="">
          <p:sp>
            <p:nvSpPr>
              <p:cNvPr id="12" name="TextBox 11">
                <a:extLst>
                  <a:ext uri="{FF2B5EF4-FFF2-40B4-BE49-F238E27FC236}">
                    <a16:creationId xmlns:a16="http://schemas.microsoft.com/office/drawing/2014/main" id="{53862274-C17B-5D44-B845-B3DEBE0BFE0C}"/>
                  </a:ext>
                </a:extLst>
              </p:cNvPr>
              <p:cNvSpPr txBox="1">
                <a:spLocks noRot="1" noChangeAspect="1" noMove="1" noResize="1" noEditPoints="1" noAdjustHandles="1" noChangeArrowheads="1" noChangeShapeType="1" noTextEdit="1"/>
              </p:cNvSpPr>
              <p:nvPr/>
            </p:nvSpPr>
            <p:spPr>
              <a:xfrm>
                <a:off x="5406390" y="2514600"/>
                <a:ext cx="1447769" cy="461665"/>
              </a:xfrm>
              <a:prstGeom prst="rect">
                <a:avLst/>
              </a:prstGeom>
              <a:blipFill>
                <a:blip r:embed="rId4"/>
                <a:stretch>
                  <a:fillRect l="-862" t="-7895" b="-26316"/>
                </a:stretch>
              </a:blipFill>
              <a:ln>
                <a:solidFill>
                  <a:schemeClr val="accent1"/>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ED37EE30-26EA-6E41-9F86-FD9E73190370}"/>
              </a:ext>
            </a:extLst>
          </p:cNvPr>
          <p:cNvPicPr>
            <a:picLocks noChangeAspect="1"/>
          </p:cNvPicPr>
          <p:nvPr/>
        </p:nvPicPr>
        <p:blipFill>
          <a:blip r:embed="rId5"/>
          <a:stretch>
            <a:fillRect/>
          </a:stretch>
        </p:blipFill>
        <p:spPr>
          <a:xfrm>
            <a:off x="1361440" y="4170680"/>
            <a:ext cx="2565400" cy="825500"/>
          </a:xfrm>
          <a:prstGeom prst="rect">
            <a:avLst/>
          </a:prstGeom>
        </p:spPr>
      </p:pic>
      <p:pic>
        <p:nvPicPr>
          <p:cNvPr id="6" name="Picture 5">
            <a:extLst>
              <a:ext uri="{FF2B5EF4-FFF2-40B4-BE49-F238E27FC236}">
                <a16:creationId xmlns:a16="http://schemas.microsoft.com/office/drawing/2014/main" id="{B0E44FEF-2DFE-BC45-8A8F-B8286D745C35}"/>
              </a:ext>
            </a:extLst>
          </p:cNvPr>
          <p:cNvPicPr>
            <a:picLocks noChangeAspect="1"/>
          </p:cNvPicPr>
          <p:nvPr/>
        </p:nvPicPr>
        <p:blipFill>
          <a:blip r:embed="rId6"/>
          <a:stretch>
            <a:fillRect/>
          </a:stretch>
        </p:blipFill>
        <p:spPr>
          <a:xfrm>
            <a:off x="7640320" y="1941830"/>
            <a:ext cx="3175000" cy="1968500"/>
          </a:xfrm>
          <a:prstGeom prst="rect">
            <a:avLst/>
          </a:prstGeom>
        </p:spPr>
      </p:pic>
      <p:pic>
        <p:nvPicPr>
          <p:cNvPr id="7" name="Picture 6">
            <a:extLst>
              <a:ext uri="{FF2B5EF4-FFF2-40B4-BE49-F238E27FC236}">
                <a16:creationId xmlns:a16="http://schemas.microsoft.com/office/drawing/2014/main" id="{0E8A7CE7-3977-2D4A-81E6-A625CCCD56FC}"/>
              </a:ext>
            </a:extLst>
          </p:cNvPr>
          <p:cNvPicPr>
            <a:picLocks noChangeAspect="1"/>
          </p:cNvPicPr>
          <p:nvPr/>
        </p:nvPicPr>
        <p:blipFill>
          <a:blip r:embed="rId7"/>
          <a:stretch>
            <a:fillRect/>
          </a:stretch>
        </p:blipFill>
        <p:spPr>
          <a:xfrm>
            <a:off x="8238490" y="4011930"/>
            <a:ext cx="2870200" cy="45720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B692E68-CF70-EB4D-9F07-B5EC2FFEE950}"/>
                  </a:ext>
                </a:extLst>
              </p:cNvPr>
              <p:cNvSpPr/>
              <p:nvPr/>
            </p:nvSpPr>
            <p:spPr>
              <a:xfrm>
                <a:off x="5438607" y="2044184"/>
                <a:ext cx="1511119" cy="461665"/>
              </a:xfrm>
              <a:prstGeom prst="rect">
                <a:avLst/>
              </a:prstGeom>
            </p:spPr>
            <p:txBody>
              <a:bodyPr wrap="none">
                <a:spAutoFit/>
              </a:bodyPr>
              <a:lstStyle/>
              <a:p>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𝑚</m:t>
                        </m:r>
                      </m:sub>
                    </m:sSub>
                    <m:r>
                      <a:rPr lang="en-US" sz="2400" b="0" i="1" smtClean="0">
                        <a:latin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𝜙</m:t>
                    </m:r>
                  </m:oMath>
                </a14:m>
                <a:endParaRPr lang="en-US" sz="2400" dirty="0"/>
              </a:p>
            </p:txBody>
          </p:sp>
        </mc:Choice>
        <mc:Fallback xmlns="">
          <p:sp>
            <p:nvSpPr>
              <p:cNvPr id="2" name="Rectangle 1">
                <a:extLst>
                  <a:ext uri="{FF2B5EF4-FFF2-40B4-BE49-F238E27FC236}">
                    <a16:creationId xmlns:a16="http://schemas.microsoft.com/office/drawing/2014/main" id="{1B692E68-CF70-EB4D-9F07-B5EC2FFEE950}"/>
                  </a:ext>
                </a:extLst>
              </p:cNvPr>
              <p:cNvSpPr>
                <a:spLocks noRot="1" noChangeAspect="1" noMove="1" noResize="1" noEditPoints="1" noAdjustHandles="1" noChangeArrowheads="1" noChangeShapeType="1" noTextEdit="1"/>
              </p:cNvSpPr>
              <p:nvPr/>
            </p:nvSpPr>
            <p:spPr>
              <a:xfrm>
                <a:off x="5438607" y="2044184"/>
                <a:ext cx="1511119" cy="461665"/>
              </a:xfrm>
              <a:prstGeom prst="rect">
                <a:avLst/>
              </a:prstGeom>
              <a:blipFill>
                <a:blip r:embed="rId8"/>
                <a:stretch>
                  <a:fillRect t="-8108" r="-1667" b="-2973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2759B2DD-9719-714D-AD7A-340C316D04D8}"/>
              </a:ext>
            </a:extLst>
          </p:cNvPr>
          <p:cNvGrpSpPr/>
          <p:nvPr/>
        </p:nvGrpSpPr>
        <p:grpSpPr>
          <a:xfrm>
            <a:off x="6504600" y="2061210"/>
            <a:ext cx="328910" cy="394330"/>
            <a:chOff x="9409450" y="859426"/>
            <a:chExt cx="328910" cy="394330"/>
          </a:xfrm>
        </p:grpSpPr>
        <p:cxnSp>
          <p:nvCxnSpPr>
            <p:cNvPr id="17" name="Straight Connector 16">
              <a:extLst>
                <a:ext uri="{FF2B5EF4-FFF2-40B4-BE49-F238E27FC236}">
                  <a16:creationId xmlns:a16="http://schemas.microsoft.com/office/drawing/2014/main" id="{92109E8A-CB4E-9147-A71D-5AD70E2E0394}"/>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16E4BF-47C4-C547-92DC-F34108DF0257}"/>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68E1CE36-B723-7646-BD96-4B2C101D9F55}"/>
              </a:ext>
            </a:extLst>
          </p:cNvPr>
          <p:cNvSpPr>
            <a:spLocks noGrp="1"/>
          </p:cNvSpPr>
          <p:nvPr>
            <p:ph type="sldNum" sz="quarter" idx="12"/>
          </p:nvPr>
        </p:nvSpPr>
        <p:spPr/>
        <p:txBody>
          <a:bodyPr/>
          <a:lstStyle/>
          <a:p>
            <a:fld id="{F33FCB0E-AFE6-8F4B-B9EB-BD4C96BB7C7B}" type="slidenum">
              <a:rPr lang="en-US" smtClean="0"/>
              <a:t>32</a:t>
            </a:fld>
            <a:endParaRPr lang="en-US"/>
          </a:p>
        </p:txBody>
      </p:sp>
    </p:spTree>
    <p:extLst>
      <p:ext uri="{BB962C8B-B14F-4D97-AF65-F5344CB8AC3E}">
        <p14:creationId xmlns:p14="http://schemas.microsoft.com/office/powerpoint/2010/main" val="139194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a:t>
            </a:r>
          </a:p>
        </p:txBody>
      </p:sp>
      <p:pic>
        <p:nvPicPr>
          <p:cNvPr id="2" name="Picture 1">
            <a:extLst>
              <a:ext uri="{FF2B5EF4-FFF2-40B4-BE49-F238E27FC236}">
                <a16:creationId xmlns:a16="http://schemas.microsoft.com/office/drawing/2014/main" id="{E9D3E766-7BC0-1E43-8E1F-7CD851B8E239}"/>
              </a:ext>
            </a:extLst>
          </p:cNvPr>
          <p:cNvPicPr>
            <a:picLocks noChangeAspect="1"/>
          </p:cNvPicPr>
          <p:nvPr/>
        </p:nvPicPr>
        <p:blipFill>
          <a:blip r:embed="rId2"/>
          <a:stretch>
            <a:fillRect/>
          </a:stretch>
        </p:blipFill>
        <p:spPr>
          <a:xfrm>
            <a:off x="1029969" y="4994910"/>
            <a:ext cx="6682757" cy="649512"/>
          </a:xfrm>
          <a:prstGeom prst="rect">
            <a:avLst/>
          </a:prstGeom>
        </p:spPr>
      </p:pic>
      <p:pic>
        <p:nvPicPr>
          <p:cNvPr id="3" name="Picture 2">
            <a:extLst>
              <a:ext uri="{FF2B5EF4-FFF2-40B4-BE49-F238E27FC236}">
                <a16:creationId xmlns:a16="http://schemas.microsoft.com/office/drawing/2014/main" id="{D30496DA-29DA-514B-80B3-5520022FE6B1}"/>
              </a:ext>
            </a:extLst>
          </p:cNvPr>
          <p:cNvPicPr>
            <a:picLocks noChangeAspect="1"/>
          </p:cNvPicPr>
          <p:nvPr/>
        </p:nvPicPr>
        <p:blipFill>
          <a:blip r:embed="rId3"/>
          <a:stretch>
            <a:fillRect/>
          </a:stretch>
        </p:blipFill>
        <p:spPr>
          <a:xfrm>
            <a:off x="1191260" y="2583180"/>
            <a:ext cx="6523990" cy="649512"/>
          </a:xfrm>
          <a:prstGeom prst="rect">
            <a:avLst/>
          </a:prstGeom>
        </p:spPr>
      </p:pic>
      <p:pic>
        <p:nvPicPr>
          <p:cNvPr id="13" name="Picture 2" descr="A drawing shows a frequency-domain equivalent circuit of an inductor.The drawing shows inductor j omega L, with voltage V between its terminals and current I flowing rightward.">
            <a:extLst>
              <a:ext uri="{FF2B5EF4-FFF2-40B4-BE49-F238E27FC236}">
                <a16:creationId xmlns:a16="http://schemas.microsoft.com/office/drawing/2014/main" id="{8CC47F83-4989-824C-A254-FB0AE0CEF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429" y="4753934"/>
            <a:ext cx="2297203"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A drawing shows a frequency-domain equivalent circuit of a capacitor.The drawing shows capacitor 1 over j omega C, with voltage V between its terminals and current I flowing rightward.">
            <a:extLst>
              <a:ext uri="{FF2B5EF4-FFF2-40B4-BE49-F238E27FC236}">
                <a16:creationId xmlns:a16="http://schemas.microsoft.com/office/drawing/2014/main" id="{CC4B434C-7B1A-EA47-AA37-9A9BBB98E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833" y="2096176"/>
            <a:ext cx="2014340" cy="171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552E019-222B-1446-99BE-F60552A9E879}"/>
                  </a:ext>
                </a:extLst>
              </p:cNvPr>
              <p:cNvSpPr txBox="1"/>
              <p:nvPr/>
            </p:nvSpPr>
            <p:spPr>
              <a:xfrm>
                <a:off x="7589520" y="4549140"/>
                <a:ext cx="1372427" cy="461665"/>
              </a:xfrm>
              <a:prstGeom prst="rect">
                <a:avLst/>
              </a:prstGeom>
              <a:noFill/>
              <a:ln>
                <a:solidFill>
                  <a:schemeClr val="accent1"/>
                </a:solidFill>
              </a:ln>
            </p:spPr>
            <p:txBody>
              <a:bodyPr wrap="none" rtlCol="0">
                <a:spAutoFit/>
              </a:bodyPr>
              <a:lstStyle/>
              <a:p>
                <a14:m>
                  <m:oMath xmlns:m="http://schemas.openxmlformats.org/officeDocument/2006/math">
                    <m:r>
                      <a:rPr lang="en-US" sz="2400" b="1" i="1" smtClean="0">
                        <a:latin typeface="Cambria Math" panose="02040503050406030204" pitchFamily="18" charset="0"/>
                      </a:rPr>
                      <m:t>𝑽</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𝑗</m:t>
                        </m:r>
                        <m:r>
                          <a:rPr lang="pt" sz="2400" i="1">
                            <a:latin typeface="Cambria Math" panose="02040503050406030204" pitchFamily="18" charset="0"/>
                            <a:ea typeface="Cambria Math" panose="02040503050406030204" pitchFamily="18" charset="0"/>
                          </a:rPr>
                          <m:t>𝜔</m:t>
                        </m:r>
                        <m:r>
                          <m:rPr>
                            <m:nor/>
                          </m:rPr>
                          <a:rPr lang="pt" sz="2400" i="1" dirty="0">
                            <a:latin typeface="Cambria Math" panose="02040503050406030204" pitchFamily="18" charset="0"/>
                          </a:rPr>
                          <m:t>L</m:t>
                        </m:r>
                        <m:r>
                          <a:rPr lang="en-US" sz="2400" b="1" i="1">
                            <a:latin typeface="Cambria Math" panose="02040503050406030204" pitchFamily="18" charset="0"/>
                          </a:rPr>
                          <m:t>𝑰</m:t>
                        </m:r>
                      </m:e>
                      <m:sub>
                        <m:r>
                          <a:rPr lang="en-US" sz="2400" i="1">
                            <a:latin typeface="Cambria Math" panose="02040503050406030204" pitchFamily="18" charset="0"/>
                          </a:rPr>
                          <m:t> </m:t>
                        </m:r>
                      </m:sub>
                    </m:sSub>
                  </m:oMath>
                </a14:m>
                <a:endParaRPr lang="en-US" sz="2400" dirty="0"/>
              </a:p>
            </p:txBody>
          </p:sp>
        </mc:Choice>
        <mc:Fallback xmlns="">
          <p:sp>
            <p:nvSpPr>
              <p:cNvPr id="16" name="TextBox 15">
                <a:extLst>
                  <a:ext uri="{FF2B5EF4-FFF2-40B4-BE49-F238E27FC236}">
                    <a16:creationId xmlns:a16="http://schemas.microsoft.com/office/drawing/2014/main" id="{0552E019-222B-1446-99BE-F60552A9E879}"/>
                  </a:ext>
                </a:extLst>
              </p:cNvPr>
              <p:cNvSpPr txBox="1">
                <a:spLocks noRot="1" noChangeAspect="1" noMove="1" noResize="1" noEditPoints="1" noAdjustHandles="1" noChangeArrowheads="1" noChangeShapeType="1" noTextEdit="1"/>
              </p:cNvSpPr>
              <p:nvPr/>
            </p:nvSpPr>
            <p:spPr>
              <a:xfrm>
                <a:off x="7589520" y="4549140"/>
                <a:ext cx="1372427" cy="461665"/>
              </a:xfrm>
              <a:prstGeom prst="rect">
                <a:avLst/>
              </a:prstGeom>
              <a:blipFill>
                <a:blip r:embed="rId6"/>
                <a:stretch>
                  <a:fillRect l="-909" t="-5128" b="-23077"/>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E80D25A-B235-E14C-BC1D-D4985A584073}"/>
                  </a:ext>
                </a:extLst>
              </p:cNvPr>
              <p:cNvSpPr txBox="1"/>
              <p:nvPr/>
            </p:nvSpPr>
            <p:spPr>
              <a:xfrm>
                <a:off x="7532370" y="2125980"/>
                <a:ext cx="1447769" cy="461665"/>
              </a:xfrm>
              <a:prstGeom prst="rect">
                <a:avLst/>
              </a:prstGeom>
              <a:noFill/>
              <a:ln>
                <a:solidFill>
                  <a:schemeClr val="accent1"/>
                </a:solidFill>
              </a:ln>
            </p:spPr>
            <p:txBody>
              <a:bodyPr wrap="none" rtlCol="0">
                <a:spAutoFit/>
              </a:bodyPr>
              <a:lstStyle/>
              <a:p>
                <a14:m>
                  <m:oMath xmlns:m="http://schemas.openxmlformats.org/officeDocument/2006/math">
                    <m:r>
                      <a:rPr lang="en-US" sz="2400" b="1" i="1" smtClean="0">
                        <a:latin typeface="Cambria Math" panose="02040503050406030204" pitchFamily="18" charset="0"/>
                      </a:rPr>
                      <m:t>𝑰</m:t>
                    </m:r>
                  </m:oMath>
                </a14:m>
                <a:r>
                  <a:rPr lang="pt"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𝑗</m:t>
                        </m:r>
                        <m:r>
                          <a:rPr lang="pt" sz="2400" i="1">
                            <a:latin typeface="Cambria Math" panose="02040503050406030204" pitchFamily="18" charset="0"/>
                            <a:ea typeface="Cambria Math" panose="02040503050406030204" pitchFamily="18" charset="0"/>
                          </a:rPr>
                          <m:t>𝜔</m:t>
                        </m:r>
                        <m:r>
                          <m:rPr>
                            <m:nor/>
                          </m:rPr>
                          <a:rPr lang="en-US" sz="2400" b="0" i="1" smtClean="0">
                            <a:latin typeface="Cambria Math" panose="02040503050406030204" pitchFamily="18" charset="0"/>
                          </a:rPr>
                          <m:t>C</m:t>
                        </m:r>
                        <m:r>
                          <m:rPr>
                            <m:nor/>
                          </m:rPr>
                          <a:rPr lang="en-US" sz="2400" b="0" i="1" smtClean="0">
                            <a:latin typeface="Cambria Math" panose="02040503050406030204" pitchFamily="18" charset="0"/>
                          </a:rPr>
                          <m:t> </m:t>
                        </m:r>
                        <m:r>
                          <a:rPr lang="en-US" sz="2400" b="1" i="1" smtClean="0">
                            <a:latin typeface="Cambria Math" panose="02040503050406030204" pitchFamily="18" charset="0"/>
                          </a:rPr>
                          <m:t>𝑽</m:t>
                        </m:r>
                      </m:e>
                      <m:sub>
                        <m:r>
                          <a:rPr lang="en-US" sz="2400" i="1">
                            <a:latin typeface="Cambria Math" panose="02040503050406030204" pitchFamily="18" charset="0"/>
                          </a:rPr>
                          <m:t> </m:t>
                        </m:r>
                      </m:sub>
                    </m:sSub>
                  </m:oMath>
                </a14:m>
                <a:endParaRPr lang="en-US" sz="2400" dirty="0"/>
              </a:p>
            </p:txBody>
          </p:sp>
        </mc:Choice>
        <mc:Fallback xmlns="">
          <p:sp>
            <p:nvSpPr>
              <p:cNvPr id="17" name="TextBox 16">
                <a:extLst>
                  <a:ext uri="{FF2B5EF4-FFF2-40B4-BE49-F238E27FC236}">
                    <a16:creationId xmlns:a16="http://schemas.microsoft.com/office/drawing/2014/main" id="{AE80D25A-B235-E14C-BC1D-D4985A584073}"/>
                  </a:ext>
                </a:extLst>
              </p:cNvPr>
              <p:cNvSpPr txBox="1">
                <a:spLocks noRot="1" noChangeAspect="1" noMove="1" noResize="1" noEditPoints="1" noAdjustHandles="1" noChangeArrowheads="1" noChangeShapeType="1" noTextEdit="1"/>
              </p:cNvSpPr>
              <p:nvPr/>
            </p:nvSpPr>
            <p:spPr>
              <a:xfrm>
                <a:off x="7532370" y="2125980"/>
                <a:ext cx="1447769" cy="461665"/>
              </a:xfrm>
              <a:prstGeom prst="rect">
                <a:avLst/>
              </a:prstGeom>
              <a:blipFill>
                <a:blip r:embed="rId7"/>
                <a:stretch>
                  <a:fillRect l="-862" t="-5128" b="-23077"/>
                </a:stretch>
              </a:blipFill>
              <a:ln>
                <a:solidFill>
                  <a:schemeClr val="accent1"/>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3B2DE663-8492-0D41-ADFA-DFA48250802B}"/>
              </a:ext>
            </a:extLst>
          </p:cNvPr>
          <p:cNvSpPr/>
          <p:nvPr/>
        </p:nvSpPr>
        <p:spPr>
          <a:xfrm>
            <a:off x="1121410" y="1931670"/>
            <a:ext cx="5304236" cy="369332"/>
          </a:xfrm>
          <a:prstGeom prst="rect">
            <a:avLst/>
          </a:prstGeom>
        </p:spPr>
        <p:txBody>
          <a:bodyPr wrap="square">
            <a:spAutoFit/>
          </a:bodyPr>
          <a:lstStyle/>
          <a:p>
            <a:r>
              <a:rPr lang="en-US" dirty="0">
                <a:solidFill>
                  <a:srgbClr val="FF0000"/>
                </a:solidFill>
              </a:rPr>
              <a:t>Examples (lead, lag) a &amp; b:</a:t>
            </a:r>
          </a:p>
        </p:txBody>
      </p:sp>
      <p:sp>
        <p:nvSpPr>
          <p:cNvPr id="5" name="Slide Number Placeholder 4">
            <a:extLst>
              <a:ext uri="{FF2B5EF4-FFF2-40B4-BE49-F238E27FC236}">
                <a16:creationId xmlns:a16="http://schemas.microsoft.com/office/drawing/2014/main" id="{F5A46DB6-5AE6-5F43-84E7-764910868596}"/>
              </a:ext>
            </a:extLst>
          </p:cNvPr>
          <p:cNvSpPr>
            <a:spLocks noGrp="1"/>
          </p:cNvSpPr>
          <p:nvPr>
            <p:ph type="sldNum" sz="quarter" idx="12"/>
          </p:nvPr>
        </p:nvSpPr>
        <p:spPr/>
        <p:txBody>
          <a:bodyPr/>
          <a:lstStyle/>
          <a:p>
            <a:fld id="{F33FCB0E-AFE6-8F4B-B9EB-BD4C96BB7C7B}" type="slidenum">
              <a:rPr lang="en-US" smtClean="0"/>
              <a:t>33</a:t>
            </a:fld>
            <a:endParaRPr lang="en-US"/>
          </a:p>
        </p:txBody>
      </p:sp>
    </p:spTree>
    <p:extLst>
      <p:ext uri="{BB962C8B-B14F-4D97-AF65-F5344CB8AC3E}">
        <p14:creationId xmlns:p14="http://schemas.microsoft.com/office/powerpoint/2010/main" val="1568278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(Impedance)</a:t>
            </a:r>
          </a:p>
        </p:txBody>
      </p:sp>
      <p:pic>
        <p:nvPicPr>
          <p:cNvPr id="2" name="Picture 1">
            <a:extLst>
              <a:ext uri="{FF2B5EF4-FFF2-40B4-BE49-F238E27FC236}">
                <a16:creationId xmlns:a16="http://schemas.microsoft.com/office/drawing/2014/main" id="{024085A8-F3BC-6649-A678-23193AC35026}"/>
              </a:ext>
            </a:extLst>
          </p:cNvPr>
          <p:cNvPicPr>
            <a:picLocks noChangeAspect="1"/>
          </p:cNvPicPr>
          <p:nvPr/>
        </p:nvPicPr>
        <p:blipFill>
          <a:blip r:embed="rId2"/>
          <a:stretch>
            <a:fillRect/>
          </a:stretch>
        </p:blipFill>
        <p:spPr>
          <a:xfrm>
            <a:off x="1893570" y="4097020"/>
            <a:ext cx="3238500" cy="584200"/>
          </a:xfrm>
          <a:prstGeom prst="rect">
            <a:avLst/>
          </a:prstGeom>
        </p:spPr>
      </p:pic>
      <p:pic>
        <p:nvPicPr>
          <p:cNvPr id="3" name="Picture 2">
            <a:extLst>
              <a:ext uri="{FF2B5EF4-FFF2-40B4-BE49-F238E27FC236}">
                <a16:creationId xmlns:a16="http://schemas.microsoft.com/office/drawing/2014/main" id="{83EAA246-42F8-E143-B76C-5B7509A1B2FE}"/>
              </a:ext>
            </a:extLst>
          </p:cNvPr>
          <p:cNvPicPr>
            <a:picLocks noChangeAspect="1"/>
          </p:cNvPicPr>
          <p:nvPr/>
        </p:nvPicPr>
        <p:blipFill>
          <a:blip r:embed="rId3"/>
          <a:stretch>
            <a:fillRect/>
          </a:stretch>
        </p:blipFill>
        <p:spPr>
          <a:xfrm>
            <a:off x="1399540" y="4777740"/>
            <a:ext cx="3860800" cy="685800"/>
          </a:xfrm>
          <a:prstGeom prst="rect">
            <a:avLst/>
          </a:prstGeom>
        </p:spPr>
      </p:pic>
      <p:pic>
        <p:nvPicPr>
          <p:cNvPr id="10" name="Picture 9">
            <a:extLst>
              <a:ext uri="{FF2B5EF4-FFF2-40B4-BE49-F238E27FC236}">
                <a16:creationId xmlns:a16="http://schemas.microsoft.com/office/drawing/2014/main" id="{7AB04A19-4E49-DF4A-BAEB-0911AB8FB3BA}"/>
              </a:ext>
            </a:extLst>
          </p:cNvPr>
          <p:cNvPicPr>
            <a:picLocks noChangeAspect="1"/>
          </p:cNvPicPr>
          <p:nvPr/>
        </p:nvPicPr>
        <p:blipFill>
          <a:blip r:embed="rId4"/>
          <a:stretch>
            <a:fillRect/>
          </a:stretch>
        </p:blipFill>
        <p:spPr>
          <a:xfrm>
            <a:off x="4229100" y="2884170"/>
            <a:ext cx="3276600" cy="838200"/>
          </a:xfrm>
          <a:prstGeom prst="rect">
            <a:avLst/>
          </a:prstGeom>
        </p:spPr>
      </p:pic>
      <p:pic>
        <p:nvPicPr>
          <p:cNvPr id="11" name="Picture 10">
            <a:extLst>
              <a:ext uri="{FF2B5EF4-FFF2-40B4-BE49-F238E27FC236}">
                <a16:creationId xmlns:a16="http://schemas.microsoft.com/office/drawing/2014/main" id="{FDA7F3DF-3729-B941-A0FE-CC39653BF133}"/>
              </a:ext>
            </a:extLst>
          </p:cNvPr>
          <p:cNvPicPr>
            <a:picLocks noChangeAspect="1"/>
          </p:cNvPicPr>
          <p:nvPr/>
        </p:nvPicPr>
        <p:blipFill>
          <a:blip r:embed="rId5"/>
          <a:stretch>
            <a:fillRect/>
          </a:stretch>
        </p:blipFill>
        <p:spPr>
          <a:xfrm>
            <a:off x="2354971" y="1877378"/>
            <a:ext cx="7482058" cy="1041400"/>
          </a:xfrm>
          <a:prstGeom prst="rect">
            <a:avLst/>
          </a:prstGeom>
        </p:spPr>
      </p:pic>
      <p:pic>
        <p:nvPicPr>
          <p:cNvPr id="13" name="Picture 12">
            <a:extLst>
              <a:ext uri="{FF2B5EF4-FFF2-40B4-BE49-F238E27FC236}">
                <a16:creationId xmlns:a16="http://schemas.microsoft.com/office/drawing/2014/main" id="{4E9B25FC-23B7-E549-8BBF-6E7959A111E0}"/>
              </a:ext>
            </a:extLst>
          </p:cNvPr>
          <p:cNvPicPr>
            <a:picLocks noChangeAspect="1"/>
          </p:cNvPicPr>
          <p:nvPr/>
        </p:nvPicPr>
        <p:blipFill>
          <a:blip r:embed="rId6"/>
          <a:stretch>
            <a:fillRect/>
          </a:stretch>
        </p:blipFill>
        <p:spPr>
          <a:xfrm>
            <a:off x="6941820" y="3874770"/>
            <a:ext cx="2057400" cy="1943100"/>
          </a:xfrm>
          <a:prstGeom prst="rect">
            <a:avLst/>
          </a:prstGeom>
        </p:spPr>
      </p:pic>
      <p:sp>
        <p:nvSpPr>
          <p:cNvPr id="4" name="Slide Number Placeholder 3">
            <a:extLst>
              <a:ext uri="{FF2B5EF4-FFF2-40B4-BE49-F238E27FC236}">
                <a16:creationId xmlns:a16="http://schemas.microsoft.com/office/drawing/2014/main" id="{9F482B31-D3EF-5148-A5A7-E4F056ACDE44}"/>
              </a:ext>
            </a:extLst>
          </p:cNvPr>
          <p:cNvSpPr>
            <a:spLocks noGrp="1"/>
          </p:cNvSpPr>
          <p:nvPr>
            <p:ph type="sldNum" sz="quarter" idx="12"/>
          </p:nvPr>
        </p:nvSpPr>
        <p:spPr/>
        <p:txBody>
          <a:bodyPr/>
          <a:lstStyle/>
          <a:p>
            <a:fld id="{F33FCB0E-AFE6-8F4B-B9EB-BD4C96BB7C7B}" type="slidenum">
              <a:rPr lang="en-US" smtClean="0"/>
              <a:t>34</a:t>
            </a:fld>
            <a:endParaRPr lang="en-US"/>
          </a:p>
        </p:txBody>
      </p:sp>
      <p:sp>
        <p:nvSpPr>
          <p:cNvPr id="9" name="Rectangle 8">
            <a:extLst>
              <a:ext uri="{FF2B5EF4-FFF2-40B4-BE49-F238E27FC236}">
                <a16:creationId xmlns:a16="http://schemas.microsoft.com/office/drawing/2014/main" id="{ADC8C347-250D-2D4E-86B7-FA7507C19EE2}"/>
              </a:ext>
            </a:extLst>
          </p:cNvPr>
          <p:cNvSpPr/>
          <p:nvPr/>
        </p:nvSpPr>
        <p:spPr>
          <a:xfrm>
            <a:off x="3487421" y="5924550"/>
            <a:ext cx="4793428" cy="707886"/>
          </a:xfrm>
          <a:prstGeom prst="rect">
            <a:avLst/>
          </a:prstGeom>
          <a:ln>
            <a:solidFill>
              <a:schemeClr val="tx1"/>
            </a:solidFill>
          </a:ln>
        </p:spPr>
        <p:txBody>
          <a:bodyPr wrap="none">
            <a:spAutoFit/>
          </a:bodyPr>
          <a:lstStyle/>
          <a:p>
            <a:r>
              <a:rPr lang="en-US" sz="2000" dirty="0"/>
              <a:t>Important: Impedance (ohms) is dependent </a:t>
            </a:r>
          </a:p>
          <a:p>
            <a:r>
              <a:rPr lang="en-US" sz="2000" dirty="0"/>
              <a:t>on the frequency!</a:t>
            </a:r>
          </a:p>
        </p:txBody>
      </p:sp>
    </p:spTree>
    <p:extLst>
      <p:ext uri="{BB962C8B-B14F-4D97-AF65-F5344CB8AC3E}">
        <p14:creationId xmlns:p14="http://schemas.microsoft.com/office/powerpoint/2010/main" val="3416426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(Impedance)</a:t>
            </a:r>
          </a:p>
        </p:txBody>
      </p:sp>
      <p:pic>
        <p:nvPicPr>
          <p:cNvPr id="7" name="Picture 2" descr="A table lists impedance and reactance values for three circuit elements.Impedance and reactance values are shown for the three circuit elements, respectively, as follows.&#10;Resistor: R; blank&#10;Inductor: j omega L; omega L&#10;Capacitor: j (minus 1 over omega C); minus 1 over omega C">
            <a:extLst>
              <a:ext uri="{FF2B5EF4-FFF2-40B4-BE49-F238E27FC236}">
                <a16:creationId xmlns:a16="http://schemas.microsoft.com/office/drawing/2014/main" id="{8AEC9BD7-EA7F-8348-BAC9-BBFCBDD7E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511" y="2091219"/>
            <a:ext cx="4592318" cy="1828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4AEB87B-096C-E549-8387-B5CB03FF33CF}"/>
                  </a:ext>
                </a:extLst>
              </p:cNvPr>
              <p:cNvSpPr/>
              <p:nvPr/>
            </p:nvSpPr>
            <p:spPr>
              <a:xfrm>
                <a:off x="3034031" y="4545330"/>
                <a:ext cx="4715509" cy="1765676"/>
              </a:xfrm>
              <a:prstGeom prst="rect">
                <a:avLst/>
              </a:prstGeom>
              <a:ln>
                <a:solidFill>
                  <a:schemeClr val="tx1"/>
                </a:solidFill>
              </a:ln>
            </p:spPr>
            <p:txBody>
              <a:bodyPr wrap="square">
                <a:spAutoFit/>
              </a:bodyPr>
              <a:lstStyle/>
              <a:p>
                <a:r>
                  <a:rPr lang="en-US" sz="2400" dirty="0"/>
                  <a:t>NOTE:</a:t>
                </a:r>
              </a:p>
              <a:p>
                <a:r>
                  <a:rPr lang="en-US" sz="2400" dirty="0"/>
                  <a:t>Capacitive Reactance is written as</a:t>
                </a:r>
              </a:p>
              <a:p>
                <a:endParaRPr lang="en-US" sz="2400" dirty="0"/>
              </a:p>
              <a:p>
                <a:r>
                  <a:rPr lang="en-US" sz="2400" dirty="0">
                    <a:solidFill>
                      <a:srgbClr val="FF0000"/>
                    </a:solidFill>
                  </a:rPr>
                  <a:t>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b="0" i="1" smtClean="0">
                            <a:solidFill>
                              <a:srgbClr val="FF0000"/>
                            </a:solidFill>
                            <a:latin typeface="Cambria Math" panose="02040503050406030204" pitchFamily="18" charset="0"/>
                          </a:rPr>
                          <m:t>𝑗</m:t>
                        </m:r>
                        <m:r>
                          <a:rPr lang="pt" sz="2400" i="1">
                            <a:solidFill>
                              <a:schemeClr val="tx1"/>
                            </a:solidFill>
                            <a:latin typeface="Cambria Math" panose="02040503050406030204" pitchFamily="18" charset="0"/>
                            <a:ea typeface="Cambria Math" panose="02040503050406030204" pitchFamily="18" charset="0"/>
                          </a:rPr>
                          <m:t>𝜔</m:t>
                        </m:r>
                        <m:r>
                          <m:rPr>
                            <m:nor/>
                          </m:rPr>
                          <a:rPr lang="en-US" sz="2400" i="1">
                            <a:solidFill>
                              <a:schemeClr val="tx1"/>
                            </a:solidFill>
                            <a:latin typeface="Cambria Math" panose="02040503050406030204" pitchFamily="18" charset="0"/>
                          </a:rPr>
                          <m:t>C</m:t>
                        </m:r>
                      </m:den>
                    </m:f>
                  </m:oMath>
                </a14:m>
                <a:r>
                  <a:rPr lang="en-US" sz="2400" dirty="0">
                    <a:solidFill>
                      <a:schemeClr val="tx1"/>
                    </a:solidFill>
                  </a:rPr>
                  <a:t>    </a:t>
                </a:r>
                <a:r>
                  <a:rPr lang="en-US" sz="2400" dirty="0"/>
                  <a:t>OR    </a:t>
                </a:r>
                <a14:m>
                  <m:oMath xmlns:m="http://schemas.openxmlformats.org/officeDocument/2006/math">
                    <m:r>
                      <a:rPr lang="en-US" sz="2400" i="1" smtClean="0">
                        <a:solidFill>
                          <a:srgbClr val="FF0000"/>
                        </a:solidFill>
                        <a:latin typeface="Cambria Math" panose="02040503050406030204" pitchFamily="18" charset="0"/>
                      </a:rPr>
                      <m:t>𝑗</m:t>
                    </m:r>
                    <m:f>
                      <m:fPr>
                        <m:ctrlPr>
                          <a:rPr lang="en-US" sz="2400" i="1">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pt" sz="2400" i="1">
                            <a:solidFill>
                              <a:schemeClr val="tx1"/>
                            </a:solidFill>
                            <a:latin typeface="Cambria Math" panose="02040503050406030204" pitchFamily="18" charset="0"/>
                            <a:ea typeface="Cambria Math" panose="02040503050406030204" pitchFamily="18" charset="0"/>
                          </a:rPr>
                          <m:t>𝜔</m:t>
                        </m:r>
                        <m:r>
                          <m:rPr>
                            <m:nor/>
                          </m:rPr>
                          <a:rPr lang="en-US" sz="2400" i="1">
                            <a:solidFill>
                              <a:schemeClr val="tx1"/>
                            </a:solidFill>
                            <a:latin typeface="Cambria Math" panose="02040503050406030204" pitchFamily="18" charset="0"/>
                          </a:rPr>
                          <m:t>C</m:t>
                        </m:r>
                      </m:den>
                    </m:f>
                  </m:oMath>
                </a14:m>
                <a:r>
                  <a:rPr lang="en-US" sz="2400" dirty="0">
                    <a:solidFill>
                      <a:schemeClr val="tx1"/>
                    </a:solidFill>
                  </a:rPr>
                  <a:t>     </a:t>
                </a:r>
                <a:r>
                  <a:rPr lang="en-US" sz="2400" dirty="0"/>
                  <a:t>OR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solidFill>
                              <a:srgbClr val="FF0000"/>
                            </a:solidFill>
                            <a:latin typeface="Cambria Math" panose="02040503050406030204" pitchFamily="18" charset="0"/>
                          </a:rPr>
                          <m:t>𝑗</m:t>
                        </m:r>
                      </m:num>
                      <m:den>
                        <m:r>
                          <a:rPr lang="pt" sz="2400" i="1">
                            <a:latin typeface="Cambria Math" panose="02040503050406030204" pitchFamily="18" charset="0"/>
                            <a:ea typeface="Cambria Math" panose="02040503050406030204" pitchFamily="18" charset="0"/>
                          </a:rPr>
                          <m:t>𝜔</m:t>
                        </m:r>
                        <m:r>
                          <m:rPr>
                            <m:nor/>
                          </m:rPr>
                          <a:rPr lang="en-US" sz="2400" i="1">
                            <a:latin typeface="Cambria Math" panose="02040503050406030204" pitchFamily="18" charset="0"/>
                          </a:rPr>
                          <m:t>C</m:t>
                        </m:r>
                      </m:den>
                    </m:f>
                  </m:oMath>
                </a14:m>
                <a:endParaRPr lang="en-US" sz="2400" dirty="0"/>
              </a:p>
            </p:txBody>
          </p:sp>
        </mc:Choice>
        <mc:Fallback xmlns="">
          <p:sp>
            <p:nvSpPr>
              <p:cNvPr id="9" name="Rectangle 8">
                <a:extLst>
                  <a:ext uri="{FF2B5EF4-FFF2-40B4-BE49-F238E27FC236}">
                    <a16:creationId xmlns:a16="http://schemas.microsoft.com/office/drawing/2014/main" id="{54AEB87B-096C-E549-8387-B5CB03FF33CF}"/>
                  </a:ext>
                </a:extLst>
              </p:cNvPr>
              <p:cNvSpPr>
                <a:spLocks noRot="1" noChangeAspect="1" noMove="1" noResize="1" noEditPoints="1" noAdjustHandles="1" noChangeArrowheads="1" noChangeShapeType="1" noTextEdit="1"/>
              </p:cNvSpPr>
              <p:nvPr/>
            </p:nvSpPr>
            <p:spPr>
              <a:xfrm>
                <a:off x="3034031" y="4545330"/>
                <a:ext cx="4715509" cy="1765676"/>
              </a:xfrm>
              <a:prstGeom prst="rect">
                <a:avLst/>
              </a:prstGeom>
              <a:blipFill>
                <a:blip r:embed="rId3"/>
                <a:stretch>
                  <a:fillRect l="-1882" t="-2143" b="-1429"/>
                </a:stretch>
              </a:blipFill>
              <a:ln>
                <a:solidFill>
                  <a:schemeClr val="tx1"/>
                </a:solidFill>
              </a:ln>
            </p:spPr>
            <p:txBody>
              <a:bodyPr/>
              <a:lstStyle/>
              <a:p>
                <a:r>
                  <a:rPr lang="en-CN">
                    <a:noFill/>
                  </a:rPr>
                  <a:t> </a:t>
                </a:r>
              </a:p>
            </p:txBody>
          </p:sp>
        </mc:Fallback>
      </mc:AlternateContent>
      <p:sp>
        <p:nvSpPr>
          <p:cNvPr id="2" name="Slide Number Placeholder 1">
            <a:extLst>
              <a:ext uri="{FF2B5EF4-FFF2-40B4-BE49-F238E27FC236}">
                <a16:creationId xmlns:a16="http://schemas.microsoft.com/office/drawing/2014/main" id="{4DAA260F-D94E-9D40-80F8-39DEE0D02319}"/>
              </a:ext>
            </a:extLst>
          </p:cNvPr>
          <p:cNvSpPr>
            <a:spLocks noGrp="1"/>
          </p:cNvSpPr>
          <p:nvPr>
            <p:ph type="sldNum" sz="quarter" idx="12"/>
          </p:nvPr>
        </p:nvSpPr>
        <p:spPr/>
        <p:txBody>
          <a:bodyPr/>
          <a:lstStyle/>
          <a:p>
            <a:fld id="{F33FCB0E-AFE6-8F4B-B9EB-BD4C96BB7C7B}" type="slidenum">
              <a:rPr lang="en-US" smtClean="0"/>
              <a:t>35</a:t>
            </a:fld>
            <a:endParaRPr lang="en-US"/>
          </a:p>
        </p:txBody>
      </p:sp>
      <p:pic>
        <p:nvPicPr>
          <p:cNvPr id="6" name="Picture 5">
            <a:extLst>
              <a:ext uri="{FF2B5EF4-FFF2-40B4-BE49-F238E27FC236}">
                <a16:creationId xmlns:a16="http://schemas.microsoft.com/office/drawing/2014/main" id="{33DC72E9-D115-9F4C-9427-EDC4CC28616C}"/>
              </a:ext>
            </a:extLst>
          </p:cNvPr>
          <p:cNvPicPr>
            <a:picLocks noChangeAspect="1"/>
          </p:cNvPicPr>
          <p:nvPr/>
        </p:nvPicPr>
        <p:blipFill>
          <a:blip r:embed="rId4"/>
          <a:stretch>
            <a:fillRect/>
          </a:stretch>
        </p:blipFill>
        <p:spPr>
          <a:xfrm>
            <a:off x="772160" y="5482286"/>
            <a:ext cx="2199640" cy="655108"/>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C8F083-272A-E849-A509-30172C8FEE0B}"/>
                  </a:ext>
                </a:extLst>
              </p:cNvPr>
              <p:cNvSpPr txBox="1"/>
              <p:nvPr/>
            </p:nvSpPr>
            <p:spPr>
              <a:xfrm>
                <a:off x="491490" y="5600700"/>
                <a:ext cx="794833" cy="369332"/>
              </a:xfrm>
              <a:prstGeom prst="rect">
                <a:avLst/>
              </a:prstGeom>
              <a:noFill/>
            </p:spPr>
            <p:txBody>
              <a:bodyPr wrap="none" rtlCol="0">
                <a:spAutoFit/>
              </a:bodyPr>
              <a:lstStyle/>
              <a:p>
                <a14:m>
                  <m:oMath xmlns:m="http://schemas.openxmlformats.org/officeDocument/2006/math">
                    <m:sSup>
                      <m:sSupPr>
                        <m:ctrlPr>
                          <a:rPr lang="en-US" i="1" dirty="0" smtClean="0">
                            <a:solidFill>
                              <a:schemeClr val="accent5">
                                <a:lumMod val="75000"/>
                              </a:schemeClr>
                            </a:solidFill>
                            <a:latin typeface="Cambria Math" panose="02040503050406030204" pitchFamily="18" charset="0"/>
                          </a:rPr>
                        </m:ctrlPr>
                      </m:sSupPr>
                      <m:e>
                        <m:r>
                          <a:rPr lang="en-US" b="0" i="1" dirty="0" smtClean="0">
                            <a:solidFill>
                              <a:schemeClr val="accent5">
                                <a:lumMod val="75000"/>
                              </a:schemeClr>
                            </a:solidFill>
                            <a:latin typeface="Cambria Math" panose="02040503050406030204" pitchFamily="18" charset="0"/>
                          </a:rPr>
                          <m:t>𝑗</m:t>
                        </m:r>
                      </m:e>
                      <m:sup>
                        <m:r>
                          <a:rPr lang="en-US" b="0" i="1" dirty="0" smtClean="0">
                            <a:solidFill>
                              <a:schemeClr val="accent5">
                                <a:lumMod val="75000"/>
                              </a:schemeClr>
                            </a:solidFill>
                            <a:latin typeface="Cambria Math" panose="02040503050406030204" pitchFamily="18" charset="0"/>
                          </a:rPr>
                          <m:t>2</m:t>
                        </m:r>
                      </m:sup>
                    </m:sSup>
                  </m:oMath>
                </a14:m>
                <a:r>
                  <a:rPr lang="en-CN" dirty="0">
                    <a:solidFill>
                      <a:schemeClr val="accent5">
                        <a:lumMod val="75000"/>
                      </a:schemeClr>
                    </a:solidFill>
                  </a:rPr>
                  <a:t> = -1</a:t>
                </a:r>
                <a:endParaRPr lang="en-CN" dirty="0"/>
              </a:p>
            </p:txBody>
          </p:sp>
        </mc:Choice>
        <mc:Fallback xmlns="">
          <p:sp>
            <p:nvSpPr>
              <p:cNvPr id="10" name="TextBox 9">
                <a:extLst>
                  <a:ext uri="{FF2B5EF4-FFF2-40B4-BE49-F238E27FC236}">
                    <a16:creationId xmlns:a16="http://schemas.microsoft.com/office/drawing/2014/main" id="{71C8F083-272A-E849-A509-30172C8FEE0B}"/>
                  </a:ext>
                </a:extLst>
              </p:cNvPr>
              <p:cNvSpPr txBox="1">
                <a:spLocks noRot="1" noChangeAspect="1" noMove="1" noResize="1" noEditPoints="1" noAdjustHandles="1" noChangeArrowheads="1" noChangeShapeType="1" noTextEdit="1"/>
              </p:cNvSpPr>
              <p:nvPr/>
            </p:nvSpPr>
            <p:spPr>
              <a:xfrm>
                <a:off x="491490" y="5600700"/>
                <a:ext cx="794833" cy="369332"/>
              </a:xfrm>
              <a:prstGeom prst="rect">
                <a:avLst/>
              </a:prstGeom>
              <a:blipFill>
                <a:blip r:embed="rId5"/>
                <a:stretch>
                  <a:fillRect l="-1587" t="-10714" r="-4762" b="-28571"/>
                </a:stretch>
              </a:blipFill>
            </p:spPr>
            <p:txBody>
              <a:bodyPr/>
              <a:lstStyle/>
              <a:p>
                <a:r>
                  <a:rPr lang="en-CN">
                    <a:noFill/>
                  </a:rPr>
                  <a:t> </a:t>
                </a:r>
              </a:p>
            </p:txBody>
          </p:sp>
        </mc:Fallback>
      </mc:AlternateContent>
    </p:spTree>
    <p:extLst>
      <p:ext uri="{BB962C8B-B14F-4D97-AF65-F5344CB8AC3E}">
        <p14:creationId xmlns:p14="http://schemas.microsoft.com/office/powerpoint/2010/main" val="1372032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(Impedance)</a:t>
            </a:r>
          </a:p>
        </p:txBody>
      </p:sp>
      <p:pic>
        <p:nvPicPr>
          <p:cNvPr id="4" name="Picture 3">
            <a:extLst>
              <a:ext uri="{FF2B5EF4-FFF2-40B4-BE49-F238E27FC236}">
                <a16:creationId xmlns:a16="http://schemas.microsoft.com/office/drawing/2014/main" id="{59BA6750-B888-1E4B-B10F-310B94F38C54}"/>
              </a:ext>
            </a:extLst>
          </p:cNvPr>
          <p:cNvPicPr>
            <a:picLocks noChangeAspect="1"/>
          </p:cNvPicPr>
          <p:nvPr/>
        </p:nvPicPr>
        <p:blipFill>
          <a:blip r:embed="rId2"/>
          <a:stretch>
            <a:fillRect/>
          </a:stretch>
        </p:blipFill>
        <p:spPr>
          <a:xfrm>
            <a:off x="6319558" y="1861820"/>
            <a:ext cx="3769322" cy="1943100"/>
          </a:xfrm>
          <a:prstGeom prst="rect">
            <a:avLst/>
          </a:prstGeom>
        </p:spPr>
      </p:pic>
      <p:pic>
        <p:nvPicPr>
          <p:cNvPr id="5" name="Picture 4">
            <a:extLst>
              <a:ext uri="{FF2B5EF4-FFF2-40B4-BE49-F238E27FC236}">
                <a16:creationId xmlns:a16="http://schemas.microsoft.com/office/drawing/2014/main" id="{4A7DEB04-B036-A044-B8CD-F1C80D460046}"/>
              </a:ext>
            </a:extLst>
          </p:cNvPr>
          <p:cNvPicPr>
            <a:picLocks noChangeAspect="1"/>
          </p:cNvPicPr>
          <p:nvPr/>
        </p:nvPicPr>
        <p:blipFill>
          <a:blip r:embed="rId3"/>
          <a:stretch>
            <a:fillRect/>
          </a:stretch>
        </p:blipFill>
        <p:spPr>
          <a:xfrm>
            <a:off x="6377978" y="4678699"/>
            <a:ext cx="3769322" cy="1884661"/>
          </a:xfrm>
          <a:prstGeom prst="rect">
            <a:avLst/>
          </a:prstGeom>
        </p:spPr>
      </p:pic>
      <p:pic>
        <p:nvPicPr>
          <p:cNvPr id="6" name="Picture 5">
            <a:extLst>
              <a:ext uri="{FF2B5EF4-FFF2-40B4-BE49-F238E27FC236}">
                <a16:creationId xmlns:a16="http://schemas.microsoft.com/office/drawing/2014/main" id="{FE7BF9B3-287E-2442-8B1B-C429CCA20386}"/>
              </a:ext>
            </a:extLst>
          </p:cNvPr>
          <p:cNvPicPr>
            <a:picLocks noChangeAspect="1"/>
          </p:cNvPicPr>
          <p:nvPr/>
        </p:nvPicPr>
        <p:blipFill>
          <a:blip r:embed="rId4"/>
          <a:stretch>
            <a:fillRect/>
          </a:stretch>
        </p:blipFill>
        <p:spPr>
          <a:xfrm>
            <a:off x="6459220" y="3962400"/>
            <a:ext cx="3988344" cy="678180"/>
          </a:xfrm>
          <a:prstGeom prst="rect">
            <a:avLst/>
          </a:prstGeom>
          <a:ln>
            <a:solidFill>
              <a:schemeClr val="tx1"/>
            </a:solidFill>
          </a:ln>
        </p:spPr>
      </p:pic>
      <p:pic>
        <p:nvPicPr>
          <p:cNvPr id="7" name="Picture 2" descr="A table lists impedance and reactance values for three circuit elements.Impedance and reactance values are shown for the three circuit elements, respectively, as follows.&#10;Resistor: R; blank&#10;Inductor: j omega L; omega L&#10;Capacitor: j (minus 1 over omega C); minus 1 over omega C">
            <a:extLst>
              <a:ext uri="{FF2B5EF4-FFF2-40B4-BE49-F238E27FC236}">
                <a16:creationId xmlns:a16="http://schemas.microsoft.com/office/drawing/2014/main" id="{8AEC9BD7-EA7F-8348-BAC9-BBFCBDD7E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341" y="2091219"/>
            <a:ext cx="4592318" cy="1828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Slide Number Placeholder 1">
            <a:extLst>
              <a:ext uri="{FF2B5EF4-FFF2-40B4-BE49-F238E27FC236}">
                <a16:creationId xmlns:a16="http://schemas.microsoft.com/office/drawing/2014/main" id="{05EC1CCC-6CB9-BF49-97B9-FFF4726022CB}"/>
              </a:ext>
            </a:extLst>
          </p:cNvPr>
          <p:cNvSpPr>
            <a:spLocks noGrp="1"/>
          </p:cNvSpPr>
          <p:nvPr>
            <p:ph type="sldNum" sz="quarter" idx="12"/>
          </p:nvPr>
        </p:nvSpPr>
        <p:spPr/>
        <p:txBody>
          <a:bodyPr/>
          <a:lstStyle/>
          <a:p>
            <a:fld id="{F33FCB0E-AFE6-8F4B-B9EB-BD4C96BB7C7B}" type="slidenum">
              <a:rPr lang="en-US" smtClean="0"/>
              <a:t>36</a:t>
            </a:fld>
            <a:endParaRPr lang="en-US"/>
          </a:p>
        </p:txBody>
      </p:sp>
    </p:spTree>
    <p:extLst>
      <p:ext uri="{BB962C8B-B14F-4D97-AF65-F5344CB8AC3E}">
        <p14:creationId xmlns:p14="http://schemas.microsoft.com/office/powerpoint/2010/main" val="2565753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(Example 9.6)</a:t>
            </a:r>
          </a:p>
        </p:txBody>
      </p:sp>
      <p:pic>
        <p:nvPicPr>
          <p:cNvPr id="7" name="Picture 2" descr="A drawing shows a resistor and inductor connected in series.The drawing shows a 100 ohm resistor in series with a 50 mH inductor, with current i flowing rightward through the node between them. The respective voltages in the resistor and inductor are v sub R and v sub L.">
            <a:extLst>
              <a:ext uri="{FF2B5EF4-FFF2-40B4-BE49-F238E27FC236}">
                <a16:creationId xmlns:a16="http://schemas.microsoft.com/office/drawing/2014/main" id="{7CE09A5C-1684-1040-BC94-491C773B2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130" y="2410898"/>
            <a:ext cx="3824288" cy="127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A drawing shows phasor transform of the components in Figure 9.14.The drawing shows resistor Z sub R in series with inductor Z sub L, with current I flowing rightward through the node between them. The respective voltages in the resistor and inductor are V sub R and V sub L.">
            <a:extLst>
              <a:ext uri="{FF2B5EF4-FFF2-40B4-BE49-F238E27FC236}">
                <a16:creationId xmlns:a16="http://schemas.microsoft.com/office/drawing/2014/main" id="{DA2E731D-93A0-F546-A434-B4F4A8E6F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3818042"/>
            <a:ext cx="4145280" cy="1612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1843BE-C07E-1C4A-A118-A21E4E67C827}"/>
                  </a:ext>
                </a:extLst>
              </p:cNvPr>
              <p:cNvSpPr txBox="1"/>
              <p:nvPr/>
            </p:nvSpPr>
            <p:spPr>
              <a:xfrm>
                <a:off x="1013136" y="1954696"/>
                <a:ext cx="4884799" cy="3416320"/>
              </a:xfrm>
              <a:prstGeom prst="rect">
                <a:avLst/>
              </a:prstGeom>
              <a:noFill/>
            </p:spPr>
            <p:txBody>
              <a:bodyPr wrap="none" rtlCol="0">
                <a:spAutoFit/>
              </a:bodyPr>
              <a:lstStyle/>
              <a:p>
                <a:r>
                  <a:rPr lang="en-US" dirty="0">
                    <a:solidFill>
                      <a:srgbClr val="FF0000"/>
                    </a:solidFill>
                  </a:rPr>
                  <a:t>Example 9.6</a:t>
                </a:r>
              </a:p>
              <a:p>
                <a:r>
                  <a:rPr lang="en-US" dirty="0"/>
                  <a:t>A resistor and an inductor are connected in series.</a:t>
                </a:r>
              </a:p>
              <a:p>
                <a:r>
                  <a:rPr lang="en-US" dirty="0"/>
                  <a:t>The current is: </a:t>
                </a:r>
              </a:p>
              <a:p>
                <a:r>
                  <a:rPr lang="en-US" dirty="0"/>
                  <a:t> 	</a:t>
                </a:r>
                <a14:m>
                  <m:oMath xmlns:m="http://schemas.openxmlformats.org/officeDocument/2006/math">
                    <m:r>
                      <a:rPr lang="en-US" b="0" i="1" smtClean="0">
                        <a:solidFill>
                          <a:srgbClr val="FF0000"/>
                        </a:solidFill>
                        <a:latin typeface="Cambria Math" panose="02040503050406030204" pitchFamily="18" charset="0"/>
                      </a:rPr>
                      <m:t>𝑖</m:t>
                    </m:r>
                    <m:r>
                      <a:rPr lang="en-US" i="1" smtClean="0">
                        <a:solidFill>
                          <a:srgbClr val="FF0000"/>
                        </a:solidFill>
                        <a:latin typeface="Cambria Math" panose="02040503050406030204" pitchFamily="18" charset="0"/>
                      </a:rPr>
                      <m:t> </m:t>
                    </m:r>
                  </m:oMath>
                </a14:m>
                <a:r>
                  <a:rPr lang="pt" dirty="0">
                    <a:solidFill>
                      <a:srgbClr val="FF0000"/>
                    </a:solidFill>
                  </a:rPr>
                  <a:t>= 50 Cos(1000</a:t>
                </a:r>
                <a14:m>
                  <m:oMath xmlns:m="http://schemas.openxmlformats.org/officeDocument/2006/math">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m:t>
                    </m:r>
                    <m:r>
                      <a:rPr lang="en-US" b="0" i="0" smtClean="0">
                        <a:solidFill>
                          <a:srgbClr val="FF0000"/>
                        </a:solidFill>
                        <a:latin typeface="Cambria Math" panose="02040503050406030204" pitchFamily="18" charset="0"/>
                      </a:rPr>
                      <m:t>45</m:t>
                    </m:r>
                    <m:r>
                      <a:rPr lang="en-US" b="0" i="1" smtClean="0">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 </a:t>
                </a:r>
                <a:r>
                  <a:rPr lang="pt" dirty="0" err="1">
                    <a:solidFill>
                      <a:srgbClr val="FF0000"/>
                    </a:solidFill>
                  </a:rPr>
                  <a:t>mA</a:t>
                </a:r>
                <a:endParaRPr lang="pt" dirty="0">
                  <a:solidFill>
                    <a:srgbClr val="FF0000"/>
                  </a:solidFill>
                </a:endParaRPr>
              </a:p>
              <a:p>
                <a:endParaRPr lang="pt" dirty="0">
                  <a:solidFill>
                    <a:srgbClr val="FF0000"/>
                  </a:solidFill>
                </a:endParaRPr>
              </a:p>
              <a:p>
                <a:r>
                  <a:rPr lang="en-US" dirty="0"/>
                  <a:t>The phasors are as shown. Find:</a:t>
                </a:r>
              </a:p>
              <a:p>
                <a:endParaRPr lang="en-US" dirty="0"/>
              </a:p>
              <a:p>
                <a:pPr marL="342900" indent="-342900">
                  <a:buAutoNum type="alphaLcParenR"/>
                </a:pPr>
                <a14:m>
                  <m:oMath xmlns:m="http://schemas.openxmlformats.org/officeDocument/2006/math">
                    <m:sSub>
                      <m:sSubPr>
                        <m:ctrlPr>
                          <a:rPr lang="pt" i="1">
                            <a:latin typeface="Cambria Math" panose="02040503050406030204" pitchFamily="18" charset="0"/>
                          </a:rPr>
                        </m:ctrlPr>
                      </m:sSubPr>
                      <m:e>
                        <m:r>
                          <a:rPr lang="en-US" i="0">
                            <a:latin typeface="Cambria Math" panose="02040503050406030204" pitchFamily="18" charset="0"/>
                          </a:rPr>
                          <m:t> </m:t>
                        </m:r>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R</m:t>
                        </m:r>
                      </m:sub>
                    </m:sSub>
                  </m:oMath>
                </a14:m>
                <a:r>
                  <a:rPr lang="pt" dirty="0"/>
                  <a:t> </a:t>
                </a:r>
              </a:p>
              <a:p>
                <a:pPr marL="342900" indent="-342900">
                  <a:buAutoNum type="alphaLcParenR"/>
                </a:pPr>
                <a14:m>
                  <m:oMath xmlns:m="http://schemas.openxmlformats.org/officeDocument/2006/math">
                    <m:sSub>
                      <m:sSubPr>
                        <m:ctrlPr>
                          <a:rPr lang="pt" i="1">
                            <a:latin typeface="Cambria Math" panose="02040503050406030204" pitchFamily="18" charset="0"/>
                          </a:rPr>
                        </m:ctrlPr>
                      </m:sSubPr>
                      <m:e>
                        <m:r>
                          <a:rPr lang="en-US" i="0">
                            <a:latin typeface="Cambria Math" panose="02040503050406030204" pitchFamily="18" charset="0"/>
                          </a:rPr>
                          <m:t> </m:t>
                        </m:r>
                        <m:r>
                          <m:rPr>
                            <m:sty m:val="p"/>
                          </m:rPr>
                          <a:rPr lang="en-US" i="0">
                            <a:latin typeface="Cambria Math" panose="02040503050406030204" pitchFamily="18" charset="0"/>
                          </a:rPr>
                          <m:t>Z</m:t>
                        </m:r>
                      </m:e>
                      <m:sub>
                        <m:r>
                          <m:rPr>
                            <m:sty m:val="p"/>
                          </m:rPr>
                          <a:rPr lang="en-US" b="0" i="0" smtClean="0">
                            <a:latin typeface="Cambria Math" panose="02040503050406030204" pitchFamily="18" charset="0"/>
                          </a:rPr>
                          <m:t>L</m:t>
                        </m:r>
                      </m:sub>
                    </m:sSub>
                  </m:oMath>
                </a14:m>
                <a:endParaRPr lang="en-US" dirty="0"/>
              </a:p>
              <a:p>
                <a:pPr marL="342900" indent="-342900">
                  <a:buAutoNum type="alphaLcParenR"/>
                </a:pPr>
                <a14:m>
                  <m:oMath xmlns:m="http://schemas.openxmlformats.org/officeDocument/2006/math">
                    <m:r>
                      <a:rPr lang="en-US" b="1" i="0">
                        <a:latin typeface="Cambria Math" panose="02040503050406030204" pitchFamily="18" charset="0"/>
                      </a:rPr>
                      <m:t>𝐈</m:t>
                    </m:r>
                  </m:oMath>
                </a14:m>
                <a:endParaRPr lang="en-US" dirty="0"/>
              </a:p>
              <a:p>
                <a:pPr marL="342900" indent="-342900">
                  <a:buAutoNum type="alphaLcParenR"/>
                </a:pPr>
                <a14:m>
                  <m:oMath xmlns:m="http://schemas.openxmlformats.org/officeDocument/2006/math">
                    <m:sSub>
                      <m:sSubPr>
                        <m:ctrlPr>
                          <a:rPr lang="pt" i="1">
                            <a:latin typeface="Cambria Math" panose="02040503050406030204" pitchFamily="18" charset="0"/>
                          </a:rPr>
                        </m:ctrlPr>
                      </m:sSubPr>
                      <m:e>
                        <m:r>
                          <a:rPr lang="en-US" i="0">
                            <a:latin typeface="Cambria Math" panose="02040503050406030204" pitchFamily="18" charset="0"/>
                          </a:rPr>
                          <m:t> </m:t>
                        </m:r>
                        <m:r>
                          <a:rPr lang="en-US" b="1" i="0" smtClean="0">
                            <a:latin typeface="Cambria Math" panose="02040503050406030204" pitchFamily="18" charset="0"/>
                          </a:rPr>
                          <m:t>𝐕</m:t>
                        </m:r>
                      </m:e>
                      <m:sub>
                        <m:r>
                          <m:rPr>
                            <m:sty m:val="p"/>
                          </m:rPr>
                          <a:rPr lang="en-US" b="0" i="0" smtClean="0">
                            <a:latin typeface="Cambria Math" panose="02040503050406030204" pitchFamily="18" charset="0"/>
                          </a:rPr>
                          <m:t>R</m:t>
                        </m:r>
                      </m:sub>
                    </m:sSub>
                    <m:r>
                      <a:rPr lang="en-US" i="1">
                        <a:latin typeface="Cambria Math" panose="02040503050406030204" pitchFamily="18" charset="0"/>
                      </a:rPr>
                      <m:t> </m:t>
                    </m:r>
                  </m:oMath>
                </a14:m>
                <a:endParaRPr lang="en-US" dirty="0"/>
              </a:p>
              <a:p>
                <a:pPr marL="342900" indent="-342900">
                  <a:buAutoNum type="alphaLcParenR"/>
                </a:pPr>
                <a14:m>
                  <m:oMath xmlns:m="http://schemas.openxmlformats.org/officeDocument/2006/math">
                    <m:sSub>
                      <m:sSubPr>
                        <m:ctrlPr>
                          <a:rPr lang="pt" i="1">
                            <a:latin typeface="Cambria Math" panose="02040503050406030204" pitchFamily="18" charset="0"/>
                          </a:rPr>
                        </m:ctrlPr>
                      </m:sSubPr>
                      <m:e>
                        <m:r>
                          <a:rPr lang="en-US" i="0">
                            <a:latin typeface="Cambria Math" panose="02040503050406030204" pitchFamily="18" charset="0"/>
                          </a:rPr>
                          <m:t> </m:t>
                        </m:r>
                        <m:r>
                          <a:rPr lang="en-US" b="1" i="0">
                            <a:latin typeface="Cambria Math" panose="02040503050406030204" pitchFamily="18" charset="0"/>
                          </a:rPr>
                          <m:t>𝐕</m:t>
                        </m:r>
                      </m:e>
                      <m:sub>
                        <m:r>
                          <m:rPr>
                            <m:sty m:val="p"/>
                          </m:rPr>
                          <a:rPr lang="en-US" b="0" i="0" smtClean="0">
                            <a:latin typeface="Cambria Math" panose="02040503050406030204" pitchFamily="18" charset="0"/>
                          </a:rPr>
                          <m:t>L</m:t>
                        </m:r>
                      </m:sub>
                    </m:sSub>
                  </m:oMath>
                </a14:m>
                <a:endParaRPr lang="en-US" dirty="0"/>
              </a:p>
            </p:txBody>
          </p:sp>
        </mc:Choice>
        <mc:Fallback xmlns="">
          <p:sp>
            <p:nvSpPr>
              <p:cNvPr id="10" name="TextBox 9">
                <a:extLst>
                  <a:ext uri="{FF2B5EF4-FFF2-40B4-BE49-F238E27FC236}">
                    <a16:creationId xmlns:a16="http://schemas.microsoft.com/office/drawing/2014/main" id="{541843BE-C07E-1C4A-A118-A21E4E67C827}"/>
                  </a:ext>
                </a:extLst>
              </p:cNvPr>
              <p:cNvSpPr txBox="1">
                <a:spLocks noRot="1" noChangeAspect="1" noMove="1" noResize="1" noEditPoints="1" noAdjustHandles="1" noChangeArrowheads="1" noChangeShapeType="1" noTextEdit="1"/>
              </p:cNvSpPr>
              <p:nvPr/>
            </p:nvSpPr>
            <p:spPr>
              <a:xfrm>
                <a:off x="1013136" y="1954696"/>
                <a:ext cx="4884799" cy="3416320"/>
              </a:xfrm>
              <a:prstGeom prst="rect">
                <a:avLst/>
              </a:prstGeom>
              <a:blipFill>
                <a:blip r:embed="rId4"/>
                <a:stretch>
                  <a:fillRect l="-1039" t="-1119" b="-11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57614F-F7FE-1248-AC5B-096129124B4F}"/>
                  </a:ext>
                </a:extLst>
              </p:cNvPr>
              <p:cNvSpPr/>
              <p:nvPr/>
            </p:nvSpPr>
            <p:spPr>
              <a:xfrm>
                <a:off x="8284819" y="5713214"/>
                <a:ext cx="1263423" cy="369332"/>
              </a:xfrm>
              <a:prstGeom prst="rect">
                <a:avLst/>
              </a:prstGeom>
            </p:spPr>
            <p:txBody>
              <a:bodyPr wrap="none">
                <a:spAutoFit/>
              </a:bodyPr>
              <a:lstStyle/>
              <a:p>
                <a14:m>
                  <m:oMath xmlns:m="http://schemas.openxmlformats.org/officeDocument/2006/math">
                    <m:sSub>
                      <m:sSubPr>
                        <m:ctrlPr>
                          <a:rPr lang="pt" i="1">
                            <a:latin typeface="Cambria Math" panose="02040503050406030204" pitchFamily="18" charset="0"/>
                          </a:rPr>
                        </m:ctrlPr>
                      </m:sSubPr>
                      <m:e>
                        <m:r>
                          <a:rPr lang="en-US">
                            <a:latin typeface="Cambria Math" panose="02040503050406030204" pitchFamily="18" charset="0"/>
                          </a:rPr>
                          <m:t> </m:t>
                        </m:r>
                        <m:r>
                          <m:rPr>
                            <m:sty m:val="p"/>
                          </m:rPr>
                          <a:rPr lang="en-US">
                            <a:latin typeface="Cambria Math" panose="02040503050406030204" pitchFamily="18" charset="0"/>
                          </a:rPr>
                          <m:t>Z</m:t>
                        </m:r>
                      </m:e>
                      <m:sub>
                        <m:r>
                          <m:rPr>
                            <m:sty m:val="p"/>
                          </m:rPr>
                          <a:rPr lang="en-US">
                            <a:latin typeface="Cambria Math" panose="02040503050406030204" pitchFamily="18" charset="0"/>
                          </a:rPr>
                          <m:t>R</m:t>
                        </m:r>
                      </m:sub>
                    </m:sSub>
                  </m:oMath>
                </a14:m>
                <a:r>
                  <a:rPr lang="en-US" dirty="0"/>
                  <a:t> = 100Ω </a:t>
                </a:r>
              </a:p>
            </p:txBody>
          </p:sp>
        </mc:Choice>
        <mc:Fallback xmlns="">
          <p:sp>
            <p:nvSpPr>
              <p:cNvPr id="2" name="Rectangle 1">
                <a:extLst>
                  <a:ext uri="{FF2B5EF4-FFF2-40B4-BE49-F238E27FC236}">
                    <a16:creationId xmlns:a16="http://schemas.microsoft.com/office/drawing/2014/main" id="{7D57614F-F7FE-1248-AC5B-096129124B4F}"/>
                  </a:ext>
                </a:extLst>
              </p:cNvPr>
              <p:cNvSpPr>
                <a:spLocks noRot="1" noChangeAspect="1" noMove="1" noResize="1" noEditPoints="1" noAdjustHandles="1" noChangeArrowheads="1" noChangeShapeType="1" noTextEdit="1"/>
              </p:cNvSpPr>
              <p:nvPr/>
            </p:nvSpPr>
            <p:spPr>
              <a:xfrm>
                <a:off x="8284819" y="5713214"/>
                <a:ext cx="1263423" cy="369332"/>
              </a:xfrm>
              <a:prstGeom prst="rect">
                <a:avLst/>
              </a:prstGeom>
              <a:blipFill>
                <a:blip r:embed="rId5"/>
                <a:stretch>
                  <a:fillRect l="-990" t="-6667" r="-297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7227598-0CBE-934D-9BF8-3C6E835AC827}"/>
                  </a:ext>
                </a:extLst>
              </p:cNvPr>
              <p:cNvSpPr/>
              <p:nvPr/>
            </p:nvSpPr>
            <p:spPr>
              <a:xfrm>
                <a:off x="10117429" y="5717024"/>
                <a:ext cx="1184876" cy="369332"/>
              </a:xfrm>
              <a:prstGeom prst="rect">
                <a:avLst/>
              </a:prstGeom>
            </p:spPr>
            <p:txBody>
              <a:bodyPr wrap="none">
                <a:spAutoFit/>
              </a:bodyPr>
              <a:lstStyle/>
              <a:p>
                <a14:m>
                  <m:oMath xmlns:m="http://schemas.openxmlformats.org/officeDocument/2006/math">
                    <m:sSub>
                      <m:sSubPr>
                        <m:ctrlPr>
                          <a:rPr lang="pt" i="1" smtClean="0">
                            <a:latin typeface="Cambria Math" panose="02040503050406030204" pitchFamily="18" charset="0"/>
                          </a:rPr>
                        </m:ctrlPr>
                      </m:sSubPr>
                      <m:e>
                        <m:r>
                          <a:rPr lang="en-US">
                            <a:latin typeface="Cambria Math" panose="02040503050406030204" pitchFamily="18" charset="0"/>
                          </a:rPr>
                          <m:t> </m:t>
                        </m:r>
                        <m:r>
                          <m:rPr>
                            <m:sty m:val="p"/>
                          </m:rPr>
                          <a:rPr lang="en-US">
                            <a:latin typeface="Cambria Math" panose="02040503050406030204" pitchFamily="18" charset="0"/>
                          </a:rPr>
                          <m:t>Z</m:t>
                        </m:r>
                      </m:e>
                      <m:sub>
                        <m:r>
                          <m:rPr>
                            <m:sty m:val="p"/>
                          </m:rPr>
                          <a:rPr lang="en-US" b="0" i="0" smtClean="0">
                            <a:latin typeface="Cambria Math" panose="02040503050406030204" pitchFamily="18" charset="0"/>
                          </a:rPr>
                          <m:t>L</m:t>
                        </m:r>
                      </m:sub>
                    </m:sSub>
                  </m:oMath>
                </a14:m>
                <a:r>
                  <a:rPr lang="en-US" dirty="0"/>
                  <a:t> = </a:t>
                </a:r>
                <a:r>
                  <a:rPr lang="en-US" i="1" dirty="0"/>
                  <a:t>j</a:t>
                </a:r>
                <a:r>
                  <a:rPr lang="en-US" dirty="0"/>
                  <a:t>50Ω </a:t>
                </a:r>
              </a:p>
            </p:txBody>
          </p:sp>
        </mc:Choice>
        <mc:Fallback xmlns="">
          <p:sp>
            <p:nvSpPr>
              <p:cNvPr id="11" name="Rectangle 10">
                <a:extLst>
                  <a:ext uri="{FF2B5EF4-FFF2-40B4-BE49-F238E27FC236}">
                    <a16:creationId xmlns:a16="http://schemas.microsoft.com/office/drawing/2014/main" id="{C7227598-0CBE-934D-9BF8-3C6E835AC827}"/>
                  </a:ext>
                </a:extLst>
              </p:cNvPr>
              <p:cNvSpPr>
                <a:spLocks noRot="1" noChangeAspect="1" noMove="1" noResize="1" noEditPoints="1" noAdjustHandles="1" noChangeArrowheads="1" noChangeShapeType="1" noTextEdit="1"/>
              </p:cNvSpPr>
              <p:nvPr/>
            </p:nvSpPr>
            <p:spPr>
              <a:xfrm>
                <a:off x="10117429" y="5717024"/>
                <a:ext cx="1184876" cy="369332"/>
              </a:xfrm>
              <a:prstGeom prst="rect">
                <a:avLst/>
              </a:prstGeom>
              <a:blipFill>
                <a:blip r:embed="rId6"/>
                <a:stretch>
                  <a:fillRect l="-2128" t="-6667" r="-3191" b="-26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F08C9F6-E2B6-D044-83A1-CE1A469ABD04}"/>
              </a:ext>
            </a:extLst>
          </p:cNvPr>
          <p:cNvSpPr>
            <a:spLocks noGrp="1"/>
          </p:cNvSpPr>
          <p:nvPr>
            <p:ph type="sldNum" sz="quarter" idx="12"/>
          </p:nvPr>
        </p:nvSpPr>
        <p:spPr/>
        <p:txBody>
          <a:bodyPr/>
          <a:lstStyle/>
          <a:p>
            <a:fld id="{F33FCB0E-AFE6-8F4B-B9EB-BD4C96BB7C7B}" type="slidenum">
              <a:rPr lang="en-US" smtClean="0"/>
              <a:t>37</a:t>
            </a:fld>
            <a:endParaRPr lang="en-US"/>
          </a:p>
        </p:txBody>
      </p:sp>
    </p:spTree>
    <p:extLst>
      <p:ext uri="{BB962C8B-B14F-4D97-AF65-F5344CB8AC3E}">
        <p14:creationId xmlns:p14="http://schemas.microsoft.com/office/powerpoint/2010/main" val="3370417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(Circuit Impedance)</a:t>
            </a:r>
          </a:p>
        </p:txBody>
      </p:sp>
      <p:pic>
        <p:nvPicPr>
          <p:cNvPr id="2" name="Picture 1">
            <a:extLst>
              <a:ext uri="{FF2B5EF4-FFF2-40B4-BE49-F238E27FC236}">
                <a16:creationId xmlns:a16="http://schemas.microsoft.com/office/drawing/2014/main" id="{499F55D7-3D71-2C43-B0D1-6235D7A97C57}"/>
              </a:ext>
            </a:extLst>
          </p:cNvPr>
          <p:cNvPicPr>
            <a:picLocks noChangeAspect="1"/>
          </p:cNvPicPr>
          <p:nvPr/>
        </p:nvPicPr>
        <p:blipFill>
          <a:blip r:embed="rId2"/>
          <a:stretch>
            <a:fillRect/>
          </a:stretch>
        </p:blipFill>
        <p:spPr>
          <a:xfrm>
            <a:off x="372110" y="4442460"/>
            <a:ext cx="1663700" cy="419100"/>
          </a:xfrm>
          <a:prstGeom prst="rect">
            <a:avLst/>
          </a:prstGeom>
        </p:spPr>
      </p:pic>
      <p:pic>
        <p:nvPicPr>
          <p:cNvPr id="3" name="Picture 2">
            <a:extLst>
              <a:ext uri="{FF2B5EF4-FFF2-40B4-BE49-F238E27FC236}">
                <a16:creationId xmlns:a16="http://schemas.microsoft.com/office/drawing/2014/main" id="{5FAD3879-90D3-5F46-A663-A69A01E9CF85}"/>
              </a:ext>
            </a:extLst>
          </p:cNvPr>
          <p:cNvPicPr>
            <a:picLocks noChangeAspect="1"/>
          </p:cNvPicPr>
          <p:nvPr/>
        </p:nvPicPr>
        <p:blipFill>
          <a:blip r:embed="rId3"/>
          <a:stretch>
            <a:fillRect/>
          </a:stretch>
        </p:blipFill>
        <p:spPr>
          <a:xfrm>
            <a:off x="801370" y="5034280"/>
            <a:ext cx="4737100" cy="355600"/>
          </a:xfrm>
          <a:prstGeom prst="rect">
            <a:avLst/>
          </a:prstGeom>
        </p:spPr>
      </p:pic>
      <p:pic>
        <p:nvPicPr>
          <p:cNvPr id="7" name="Picture 6">
            <a:extLst>
              <a:ext uri="{FF2B5EF4-FFF2-40B4-BE49-F238E27FC236}">
                <a16:creationId xmlns:a16="http://schemas.microsoft.com/office/drawing/2014/main" id="{6847E7ED-8A83-8341-82BB-EDFAA4D33ED1}"/>
              </a:ext>
            </a:extLst>
          </p:cNvPr>
          <p:cNvPicPr>
            <a:picLocks noChangeAspect="1"/>
          </p:cNvPicPr>
          <p:nvPr/>
        </p:nvPicPr>
        <p:blipFill>
          <a:blip r:embed="rId4"/>
          <a:stretch>
            <a:fillRect/>
          </a:stretch>
        </p:blipFill>
        <p:spPr>
          <a:xfrm>
            <a:off x="1747520" y="4479653"/>
            <a:ext cx="1422400" cy="508000"/>
          </a:xfrm>
          <a:prstGeom prst="rect">
            <a:avLst/>
          </a:prstGeom>
        </p:spPr>
      </p:pic>
      <p:pic>
        <p:nvPicPr>
          <p:cNvPr id="10" name="Picture 9">
            <a:extLst>
              <a:ext uri="{FF2B5EF4-FFF2-40B4-BE49-F238E27FC236}">
                <a16:creationId xmlns:a16="http://schemas.microsoft.com/office/drawing/2014/main" id="{96CD80B4-45FB-AD48-942A-A16EEE6BCE75}"/>
              </a:ext>
            </a:extLst>
          </p:cNvPr>
          <p:cNvPicPr>
            <a:picLocks noChangeAspect="1"/>
          </p:cNvPicPr>
          <p:nvPr/>
        </p:nvPicPr>
        <p:blipFill>
          <a:blip r:embed="rId5"/>
          <a:stretch>
            <a:fillRect/>
          </a:stretch>
        </p:blipFill>
        <p:spPr>
          <a:xfrm>
            <a:off x="7357110" y="4334510"/>
            <a:ext cx="3352800" cy="2349500"/>
          </a:xfrm>
          <a:prstGeom prst="rect">
            <a:avLst/>
          </a:prstGeom>
        </p:spPr>
      </p:pic>
      <p:pic>
        <p:nvPicPr>
          <p:cNvPr id="11" name="Picture 10">
            <a:extLst>
              <a:ext uri="{FF2B5EF4-FFF2-40B4-BE49-F238E27FC236}">
                <a16:creationId xmlns:a16="http://schemas.microsoft.com/office/drawing/2014/main" id="{E573D50B-4769-E648-9F3D-9453960EBACF}"/>
              </a:ext>
            </a:extLst>
          </p:cNvPr>
          <p:cNvPicPr>
            <a:picLocks noChangeAspect="1"/>
          </p:cNvPicPr>
          <p:nvPr/>
        </p:nvPicPr>
        <p:blipFill>
          <a:blip r:embed="rId6"/>
          <a:stretch>
            <a:fillRect/>
          </a:stretch>
        </p:blipFill>
        <p:spPr>
          <a:xfrm>
            <a:off x="3115310" y="2575560"/>
            <a:ext cx="4635500" cy="18669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AFE9B7-BAD2-F64B-AE96-6C1D270D555B}"/>
                  </a:ext>
                </a:extLst>
              </p:cNvPr>
              <p:cNvSpPr txBox="1"/>
              <p:nvPr/>
            </p:nvSpPr>
            <p:spPr>
              <a:xfrm>
                <a:off x="1747520" y="3244033"/>
                <a:ext cx="1155700" cy="529953"/>
              </a:xfrm>
              <a:prstGeom prst="rect">
                <a:avLst/>
              </a:prstGeom>
              <a:noFill/>
            </p:spPr>
            <p:txBody>
              <a:bodyPr wrap="square" lIns="0" tIns="0" rIns="0" bIns="0" rtlCol="0">
                <a:spAutoFit/>
              </a:bodyPr>
              <a:lstStyle/>
              <a:p>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𝑒𝑞</m:t>
                        </m:r>
                      </m:sub>
                    </m:sSub>
                  </m:oMath>
                </a14:m>
                <a:r>
                  <a:rPr lang="en-US" sz="2400" dirty="0"/>
                  <a:t> = </a:t>
                </a:r>
                <a14:m>
                  <m:oMath xmlns:m="http://schemas.openxmlformats.org/officeDocument/2006/math">
                    <m:f>
                      <m:fPr>
                        <m:ctrlPr>
                          <a:rPr lang="en-US" sz="2400" b="1" i="1">
                            <a:latin typeface="Cambria Math" panose="02040503050406030204" pitchFamily="18" charset="0"/>
                          </a:rPr>
                        </m:ctrlPr>
                      </m:fPr>
                      <m:num>
                        <m:sSub>
                          <m:sSubPr>
                            <m:ctrlPr>
                              <a:rPr lang="en-US" sz="2400" b="1" i="1" dirty="0">
                                <a:latin typeface="Cambria Math" panose="02040503050406030204" pitchFamily="18" charset="0"/>
                              </a:rPr>
                            </m:ctrlPr>
                          </m:sSubPr>
                          <m:e>
                            <m:r>
                              <a:rPr lang="en-US" sz="2400" b="1" i="1" dirty="0" smtClean="0">
                                <a:latin typeface="Cambria Math" panose="02040503050406030204" pitchFamily="18" charset="0"/>
                              </a:rPr>
                              <m:t>𝑽</m:t>
                            </m:r>
                          </m:e>
                          <m:sub>
                            <m:r>
                              <a:rPr lang="en-US" sz="2400" b="1" i="1" dirty="0" smtClean="0">
                                <a:latin typeface="Cambria Math" panose="02040503050406030204" pitchFamily="18" charset="0"/>
                              </a:rPr>
                              <m:t>𝒔</m:t>
                            </m:r>
                          </m:sub>
                        </m:sSub>
                      </m:num>
                      <m:den>
                        <m:r>
                          <a:rPr lang="en-US" sz="2400" b="1" i="1">
                            <a:latin typeface="Cambria Math" panose="02040503050406030204" pitchFamily="18" charset="0"/>
                          </a:rPr>
                          <m:t>𝑰</m:t>
                        </m:r>
                      </m:den>
                    </m:f>
                  </m:oMath>
                </a14:m>
                <a:r>
                  <a:rPr lang="en-US" b="1" dirty="0"/>
                  <a:t> </a:t>
                </a:r>
              </a:p>
            </p:txBody>
          </p:sp>
        </mc:Choice>
        <mc:Fallback xmlns="">
          <p:sp>
            <p:nvSpPr>
              <p:cNvPr id="5" name="TextBox 4">
                <a:extLst>
                  <a:ext uri="{FF2B5EF4-FFF2-40B4-BE49-F238E27FC236}">
                    <a16:creationId xmlns:a16="http://schemas.microsoft.com/office/drawing/2014/main" id="{5AAFE9B7-BAD2-F64B-AE96-6C1D270D555B}"/>
                  </a:ext>
                </a:extLst>
              </p:cNvPr>
              <p:cNvSpPr txBox="1">
                <a:spLocks noRot="1" noChangeAspect="1" noMove="1" noResize="1" noEditPoints="1" noAdjustHandles="1" noChangeArrowheads="1" noChangeShapeType="1" noTextEdit="1"/>
              </p:cNvSpPr>
              <p:nvPr/>
            </p:nvSpPr>
            <p:spPr>
              <a:xfrm>
                <a:off x="1747520" y="3244033"/>
                <a:ext cx="1155700" cy="529953"/>
              </a:xfrm>
              <a:prstGeom prst="rect">
                <a:avLst/>
              </a:prstGeom>
              <a:blipFill>
                <a:blip r:embed="rId7"/>
                <a:stretch>
                  <a:fillRect l="-8791" t="-2381" b="-1904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6F35A1B-72D6-A14B-9874-161F1BFD263D}"/>
              </a:ext>
            </a:extLst>
          </p:cNvPr>
          <p:cNvSpPr>
            <a:spLocks noGrp="1"/>
          </p:cNvSpPr>
          <p:nvPr>
            <p:ph type="sldNum" sz="quarter" idx="12"/>
          </p:nvPr>
        </p:nvSpPr>
        <p:spPr/>
        <p:txBody>
          <a:bodyPr/>
          <a:lstStyle/>
          <a:p>
            <a:fld id="{F33FCB0E-AFE6-8F4B-B9EB-BD4C96BB7C7B}" type="slidenum">
              <a:rPr lang="en-US" smtClean="0"/>
              <a:t>38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734844-35E2-B04F-8288-89061899F610}"/>
                  </a:ext>
                </a:extLst>
              </p:cNvPr>
              <p:cNvSpPr txBox="1"/>
              <p:nvPr/>
            </p:nvSpPr>
            <p:spPr>
              <a:xfrm>
                <a:off x="2760152" y="1922974"/>
                <a:ext cx="6189130" cy="705642"/>
              </a:xfrm>
              <a:prstGeom prst="rect">
                <a:avLst/>
              </a:prstGeom>
              <a:noFill/>
            </p:spPr>
            <p:txBody>
              <a:bodyPr wrap="none" lIns="0" tIns="0" rIns="0" bIns="0" rtlCol="0">
                <a:spAutoFit/>
              </a:bodyPr>
              <a:lstStyle/>
              <a:p>
                <a:pPr algn="ctr"/>
                <a14:m>
                  <m:oMath xmlns:m="http://schemas.openxmlformats.org/officeDocument/2006/math">
                    <m:sSub>
                      <m:sSubPr>
                        <m:ctrlPr>
                          <a:rPr lang="en-CN"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𝑒𝑞</m:t>
                        </m:r>
                      </m:sub>
                    </m:sSub>
                  </m:oMath>
                </a14:m>
                <a:r>
                  <a:rPr lang="en-CN" sz="2400" dirty="0"/>
                  <a:t> </a:t>
                </a:r>
                <a:r>
                  <a:rPr lang="en-CN" sz="2000" dirty="0"/>
                  <a:t>is the equivalent impedance, and is a complex number</a:t>
                </a:r>
              </a:p>
              <a:p>
                <a:pPr algn="ctr"/>
                <a:r>
                  <a:rPr lang="en-US" sz="2000" dirty="0"/>
                  <a:t>(Impedance is a Complex Number, but not a phasor)!</a:t>
                </a:r>
              </a:p>
            </p:txBody>
          </p:sp>
        </mc:Choice>
        <mc:Fallback xmlns="">
          <p:sp>
            <p:nvSpPr>
              <p:cNvPr id="6" name="TextBox 5">
                <a:extLst>
                  <a:ext uri="{FF2B5EF4-FFF2-40B4-BE49-F238E27FC236}">
                    <a16:creationId xmlns:a16="http://schemas.microsoft.com/office/drawing/2014/main" id="{30734844-35E2-B04F-8288-89061899F610}"/>
                  </a:ext>
                </a:extLst>
              </p:cNvPr>
              <p:cNvSpPr txBox="1">
                <a:spLocks noRot="1" noChangeAspect="1" noMove="1" noResize="1" noEditPoints="1" noAdjustHandles="1" noChangeArrowheads="1" noChangeShapeType="1" noTextEdit="1"/>
              </p:cNvSpPr>
              <p:nvPr/>
            </p:nvSpPr>
            <p:spPr>
              <a:xfrm>
                <a:off x="2760152" y="1922974"/>
                <a:ext cx="6189130" cy="705642"/>
              </a:xfrm>
              <a:prstGeom prst="rect">
                <a:avLst/>
              </a:prstGeom>
              <a:blipFill>
                <a:blip r:embed="rId8"/>
                <a:stretch>
                  <a:fillRect l="-1232" t="-3636" r="-2053" b="-21818"/>
                </a:stretch>
              </a:blipFill>
            </p:spPr>
            <p:txBody>
              <a:bodyPr/>
              <a:lstStyle/>
              <a:p>
                <a:r>
                  <a:rPr lang="en-CN">
                    <a:noFill/>
                  </a:rPr>
                  <a:t> </a:t>
                </a:r>
              </a:p>
            </p:txBody>
          </p:sp>
        </mc:Fallback>
      </mc:AlternateContent>
    </p:spTree>
    <p:extLst>
      <p:ext uri="{BB962C8B-B14F-4D97-AF65-F5344CB8AC3E}">
        <p14:creationId xmlns:p14="http://schemas.microsoft.com/office/powerpoint/2010/main" val="998482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(Circuit Impedance)</a:t>
            </a:r>
          </a:p>
        </p:txBody>
      </p:sp>
      <p:pic>
        <p:nvPicPr>
          <p:cNvPr id="4" name="Picture 3">
            <a:extLst>
              <a:ext uri="{FF2B5EF4-FFF2-40B4-BE49-F238E27FC236}">
                <a16:creationId xmlns:a16="http://schemas.microsoft.com/office/drawing/2014/main" id="{7F918E2D-DC79-9A43-8B68-38A1299D1F59}"/>
              </a:ext>
            </a:extLst>
          </p:cNvPr>
          <p:cNvPicPr>
            <a:picLocks noChangeAspect="1"/>
          </p:cNvPicPr>
          <p:nvPr/>
        </p:nvPicPr>
        <p:blipFill>
          <a:blip r:embed="rId2"/>
          <a:stretch>
            <a:fillRect/>
          </a:stretch>
        </p:blipFill>
        <p:spPr>
          <a:xfrm>
            <a:off x="979170" y="2787650"/>
            <a:ext cx="3238500" cy="1282700"/>
          </a:xfrm>
          <a:prstGeom prst="rect">
            <a:avLst/>
          </a:prstGeom>
        </p:spPr>
      </p:pic>
      <p:sp>
        <p:nvSpPr>
          <p:cNvPr id="13" name="TextBox 12">
            <a:extLst>
              <a:ext uri="{FF2B5EF4-FFF2-40B4-BE49-F238E27FC236}">
                <a16:creationId xmlns:a16="http://schemas.microsoft.com/office/drawing/2014/main" id="{832374E9-FB73-2743-B771-871CC16BA41A}"/>
              </a:ext>
            </a:extLst>
          </p:cNvPr>
          <p:cNvSpPr txBox="1"/>
          <p:nvPr/>
        </p:nvSpPr>
        <p:spPr>
          <a:xfrm>
            <a:off x="1184910" y="1991360"/>
            <a:ext cx="3546677" cy="646331"/>
          </a:xfrm>
          <a:prstGeom prst="rect">
            <a:avLst/>
          </a:prstGeom>
          <a:noFill/>
        </p:spPr>
        <p:txBody>
          <a:bodyPr wrap="none" rtlCol="0">
            <a:spAutoFit/>
          </a:bodyPr>
          <a:lstStyle/>
          <a:p>
            <a:r>
              <a:rPr lang="en-US" dirty="0">
                <a:solidFill>
                  <a:srgbClr val="FF0000"/>
                </a:solidFill>
              </a:rPr>
              <a:t>Circuit Impedance, Example 1:</a:t>
            </a:r>
          </a:p>
          <a:p>
            <a:r>
              <a:rPr lang="en-US" dirty="0"/>
              <a:t>Find </a:t>
            </a:r>
            <a:r>
              <a:rPr lang="en-US" i="1" dirty="0" err="1"/>
              <a:t>i</a:t>
            </a:r>
            <a:r>
              <a:rPr lang="en-US" i="1" dirty="0"/>
              <a:t>(t) </a:t>
            </a:r>
            <a:r>
              <a:rPr lang="en-US" dirty="0"/>
              <a:t>and </a:t>
            </a:r>
            <a:r>
              <a:rPr lang="en-US" i="1" dirty="0"/>
              <a:t>v(t) </a:t>
            </a:r>
            <a:r>
              <a:rPr lang="en-US" dirty="0"/>
              <a:t>in the circuit below</a:t>
            </a:r>
          </a:p>
        </p:txBody>
      </p:sp>
      <p:pic>
        <p:nvPicPr>
          <p:cNvPr id="5" name="Picture 4">
            <a:extLst>
              <a:ext uri="{FF2B5EF4-FFF2-40B4-BE49-F238E27FC236}">
                <a16:creationId xmlns:a16="http://schemas.microsoft.com/office/drawing/2014/main" id="{9CEF4DE5-2BEA-5648-82C6-BEAACFD88FD6}"/>
              </a:ext>
            </a:extLst>
          </p:cNvPr>
          <p:cNvPicPr>
            <a:picLocks noChangeAspect="1"/>
          </p:cNvPicPr>
          <p:nvPr/>
        </p:nvPicPr>
        <p:blipFill>
          <a:blip r:embed="rId3"/>
          <a:stretch>
            <a:fillRect/>
          </a:stretch>
        </p:blipFill>
        <p:spPr>
          <a:xfrm>
            <a:off x="6337300" y="2787650"/>
            <a:ext cx="3517900" cy="1282700"/>
          </a:xfrm>
          <a:prstGeom prst="rect">
            <a:avLst/>
          </a:prstGeom>
        </p:spPr>
      </p:pic>
      <p:sp>
        <p:nvSpPr>
          <p:cNvPr id="14" name="TextBox 13">
            <a:extLst>
              <a:ext uri="{FF2B5EF4-FFF2-40B4-BE49-F238E27FC236}">
                <a16:creationId xmlns:a16="http://schemas.microsoft.com/office/drawing/2014/main" id="{DC2618C0-8651-9541-BEDD-664F3453AA27}"/>
              </a:ext>
            </a:extLst>
          </p:cNvPr>
          <p:cNvSpPr txBox="1"/>
          <p:nvPr/>
        </p:nvSpPr>
        <p:spPr>
          <a:xfrm>
            <a:off x="6343650" y="1983740"/>
            <a:ext cx="3545073" cy="646331"/>
          </a:xfrm>
          <a:prstGeom prst="rect">
            <a:avLst/>
          </a:prstGeom>
          <a:noFill/>
        </p:spPr>
        <p:txBody>
          <a:bodyPr wrap="none" rtlCol="0">
            <a:spAutoFit/>
          </a:bodyPr>
          <a:lstStyle/>
          <a:p>
            <a:r>
              <a:rPr lang="en-US" dirty="0">
                <a:solidFill>
                  <a:srgbClr val="FF0000"/>
                </a:solidFill>
              </a:rPr>
              <a:t>Circuit Impedance, Example 2</a:t>
            </a:r>
          </a:p>
          <a:p>
            <a:r>
              <a:rPr lang="en-US" dirty="0"/>
              <a:t>Find </a:t>
            </a:r>
            <a:r>
              <a:rPr lang="en-US" i="1" dirty="0" err="1"/>
              <a:t>i</a:t>
            </a:r>
            <a:r>
              <a:rPr lang="en-US" i="1" dirty="0"/>
              <a:t>(t) </a:t>
            </a:r>
            <a:r>
              <a:rPr lang="en-US" dirty="0"/>
              <a:t>and </a:t>
            </a:r>
            <a:r>
              <a:rPr lang="en-US" i="1" dirty="0"/>
              <a:t>v(t) </a:t>
            </a:r>
            <a:r>
              <a:rPr lang="en-US" dirty="0"/>
              <a:t>in the circuit below</a:t>
            </a:r>
          </a:p>
        </p:txBody>
      </p:sp>
      <p:sp>
        <p:nvSpPr>
          <p:cNvPr id="2" name="Slide Number Placeholder 1">
            <a:extLst>
              <a:ext uri="{FF2B5EF4-FFF2-40B4-BE49-F238E27FC236}">
                <a16:creationId xmlns:a16="http://schemas.microsoft.com/office/drawing/2014/main" id="{342E7E94-42AA-D748-947C-53E00AE4F1D3}"/>
              </a:ext>
            </a:extLst>
          </p:cNvPr>
          <p:cNvSpPr>
            <a:spLocks noGrp="1"/>
          </p:cNvSpPr>
          <p:nvPr>
            <p:ph type="sldNum" sz="quarter" idx="12"/>
          </p:nvPr>
        </p:nvSpPr>
        <p:spPr/>
        <p:txBody>
          <a:bodyPr/>
          <a:lstStyle/>
          <a:p>
            <a:fld id="{F33FCB0E-AFE6-8F4B-B9EB-BD4C96BB7C7B}" type="slidenum">
              <a:rPr lang="en-US" smtClean="0"/>
              <a:t>39</a:t>
            </a:fld>
            <a:endParaRPr lang="en-US"/>
          </a:p>
        </p:txBody>
      </p:sp>
    </p:spTree>
    <p:extLst>
      <p:ext uri="{BB962C8B-B14F-4D97-AF65-F5344CB8AC3E}">
        <p14:creationId xmlns:p14="http://schemas.microsoft.com/office/powerpoint/2010/main" val="426664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9.0 Degrees, Cycles &amp; Radians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9316230-C88E-B44D-8675-56E82163B892}"/>
                  </a:ext>
                </a:extLst>
              </p:cNvPr>
              <p:cNvSpPr/>
              <p:nvPr/>
            </p:nvSpPr>
            <p:spPr>
              <a:xfrm>
                <a:off x="2831214" y="1735574"/>
                <a:ext cx="4482637" cy="1777987"/>
              </a:xfrm>
              <a:prstGeom prst="rect">
                <a:avLst/>
              </a:prstGeom>
            </p:spPr>
            <p:txBody>
              <a:bodyPr wrap="none">
                <a:spAutoFit/>
              </a:bodyPr>
              <a:lstStyle/>
              <a:p>
                <a:pPr algn="ctr"/>
                <a:r>
                  <a:rPr lang="en-US" b="1" i="1" dirty="0">
                    <a:latin typeface="Cambria Math" panose="02040503050406030204" pitchFamily="18" charset="0"/>
                    <a:cs typeface="Times New Roman" panose="02020603050405020304" pitchFamily="18" charset="0"/>
                  </a:rPr>
                  <a:t>Definition: </a:t>
                </a:r>
                <a:r>
                  <a:rPr lang="en-US" b="1" i="1" dirty="0">
                    <a:solidFill>
                      <a:srgbClr val="FF0000"/>
                    </a:solidFill>
                    <a:latin typeface="Cambria Math" panose="02040503050406030204" pitchFamily="18" charset="0"/>
                    <a:cs typeface="Times New Roman" panose="02020603050405020304" pitchFamily="18" charset="0"/>
                  </a:rPr>
                  <a:t>180 </a:t>
                </a:r>
                <a14:m>
                  <m:oMath xmlns:m="http://schemas.openxmlformats.org/officeDocument/2006/math">
                    <m:r>
                      <a:rPr lang="en-US" b="1" i="1"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b="1" i="1" dirty="0">
                    <a:solidFill>
                      <a:srgbClr val="FF0000"/>
                    </a:solidFill>
                    <a:latin typeface="Cambria Math" panose="02040503050406030204" pitchFamily="18" charset="0"/>
                    <a:cs typeface="Times New Roman" panose="020206030504050203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𝝅</m:t>
                    </m:r>
                  </m:oMath>
                </a14:m>
                <a:r>
                  <a:rPr lang="en-US" b="1" i="1" dirty="0">
                    <a:solidFill>
                      <a:srgbClr val="FF0000"/>
                    </a:solidFill>
                    <a:latin typeface="Cambria Math" panose="02040503050406030204" pitchFamily="18" charset="0"/>
                    <a:cs typeface="Times New Roman" panose="02020603050405020304" pitchFamily="18" charset="0"/>
                  </a:rPr>
                  <a:t> (or 3.14) </a:t>
                </a:r>
                <a:r>
                  <a:rPr lang="en-US" b="1" i="1" dirty="0">
                    <a:solidFill>
                      <a:srgbClr val="FF0000"/>
                    </a:solidFill>
                    <a:latin typeface="Times New Roman" panose="02020603050405020304" pitchFamily="18" charset="0"/>
                    <a:cs typeface="Times New Roman" panose="02020603050405020304" pitchFamily="18" charset="0"/>
                  </a:rPr>
                  <a:t>radians</a:t>
                </a:r>
                <a:r>
                  <a:rPr lang="en-US" i="1" dirty="0">
                    <a:solidFill>
                      <a:srgbClr val="FF0000"/>
                    </a:solidFill>
                    <a:latin typeface="Times New Roman" panose="02020603050405020304" pitchFamily="18" charset="0"/>
                    <a:cs typeface="Times New Roman" panose="02020603050405020304" pitchFamily="18" charset="0"/>
                  </a:rPr>
                  <a:t>.</a:t>
                </a:r>
              </a:p>
              <a:p>
                <a:pPr algn="ctr"/>
                <a:endParaRPr lang="en-US" i="1"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Cambria Math" panose="02040503050406030204" pitchFamily="18" charset="0"/>
                    <a:cs typeface="Times New Roman" panose="02020603050405020304" pitchFamily="18" charset="0"/>
                  </a:rPr>
                  <a:t>1 radian = 180/3.14 = 57.296</a:t>
                </a:r>
                <a14:m>
                  <m:oMath xmlns:m="http://schemas.openxmlformats.org/officeDocument/2006/math">
                    <m:r>
                      <a:rPr lang="en-US" i="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solidFill>
                    <a:srgbClr val="FF0000"/>
                  </a:solidFill>
                  <a:latin typeface="Cambria Math" panose="02040503050406030204" pitchFamily="18" charset="0"/>
                  <a:cs typeface="Times New Roman" panose="02020603050405020304" pitchFamily="18" charset="0"/>
                </a:endParaRPr>
              </a:p>
              <a:p>
                <a:pPr algn="ctr"/>
                <a:endParaRPr lang="en-US" dirty="0">
                  <a:solidFill>
                    <a:srgbClr val="FF0000"/>
                  </a:solidFill>
                  <a:latin typeface="Cambria Math" panose="02040503050406030204" pitchFamily="18" charset="0"/>
                  <a:cs typeface="Times New Roman" panose="02020603050405020304" pitchFamily="18" charset="0"/>
                </a:endParaRPr>
              </a:p>
              <a:p>
                <a:pPr algn="ctr"/>
                <a:r>
                  <a:rPr lang="en-US" dirty="0">
                    <a:solidFill>
                      <a:schemeClr val="tx1"/>
                    </a:solidFill>
                  </a:rPr>
                  <a:t>A full circle is divided into </a:t>
                </a:r>
                <a:r>
                  <a:rPr lang="en-US" dirty="0">
                    <a:solidFill>
                      <a:srgbClr val="FF0000"/>
                    </a:solidFill>
                  </a:rPr>
                  <a:t>6.283 (2*</a:t>
                </a:r>
                <a14:m>
                  <m:oMath xmlns:m="http://schemas.openxmlformats.org/officeDocument/2006/math">
                    <m:r>
                      <m:rPr>
                        <m:sty m:val="p"/>
                      </m:rPr>
                      <a:rPr lang="en-US" i="0">
                        <a:solidFill>
                          <a:srgbClr val="FF0000"/>
                        </a:solidFill>
                        <a:latin typeface="Cambria Math" panose="02040503050406030204" pitchFamily="18" charset="0"/>
                        <a:ea typeface="Cambria Math" panose="02040503050406030204" pitchFamily="18" charset="0"/>
                      </a:rPr>
                      <m:t>π</m:t>
                    </m:r>
                    <m:r>
                      <a:rPr lang="en-US" i="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radians</a:t>
                </a:r>
                <a:endParaRPr lang="en-US" dirty="0">
                  <a:solidFill>
                    <a:schemeClr val="tx1"/>
                  </a:solidFill>
                  <a:latin typeface="Times New Roman" panose="02020603050405020304" pitchFamily="18" charset="0"/>
                  <a:cs typeface="Times New Roman" panose="02020603050405020304" pitchFamily="18" charset="0"/>
                </a:endParaRPr>
              </a:p>
              <a:p>
                <a:pPr algn="ctr"/>
                <a:endParaRPr lang="en-US"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99316230-C88E-B44D-8675-56E82163B892}"/>
                  </a:ext>
                </a:extLst>
              </p:cNvPr>
              <p:cNvSpPr>
                <a:spLocks noRot="1" noChangeAspect="1" noMove="1" noResize="1" noEditPoints="1" noAdjustHandles="1" noChangeArrowheads="1" noChangeShapeType="1" noTextEdit="1"/>
              </p:cNvSpPr>
              <p:nvPr/>
            </p:nvSpPr>
            <p:spPr>
              <a:xfrm>
                <a:off x="2831214" y="1735574"/>
                <a:ext cx="4482637" cy="1777987"/>
              </a:xfrm>
              <a:prstGeom prst="rect">
                <a:avLst/>
              </a:prstGeom>
              <a:blipFill>
                <a:blip r:embed="rId2"/>
                <a:stretch>
                  <a:fillRect l="-565" r="-565"/>
                </a:stretch>
              </a:blipFill>
            </p:spPr>
            <p:txBody>
              <a:bodyPr/>
              <a:lstStyle/>
              <a:p>
                <a:r>
                  <a:rPr lang="en-CN">
                    <a:noFill/>
                  </a:rPr>
                  <a:t> </a:t>
                </a:r>
              </a:p>
            </p:txBody>
          </p:sp>
        </mc:Fallback>
      </mc:AlternateContent>
      <p:grpSp>
        <p:nvGrpSpPr>
          <p:cNvPr id="14" name="Group 13">
            <a:extLst>
              <a:ext uri="{FF2B5EF4-FFF2-40B4-BE49-F238E27FC236}">
                <a16:creationId xmlns:a16="http://schemas.microsoft.com/office/drawing/2014/main" id="{17276BF4-DF01-0A4F-98DE-9A4A3BD5F8E5}"/>
              </a:ext>
            </a:extLst>
          </p:cNvPr>
          <p:cNvGrpSpPr/>
          <p:nvPr/>
        </p:nvGrpSpPr>
        <p:grpSpPr>
          <a:xfrm>
            <a:off x="4349697" y="3944697"/>
            <a:ext cx="1882431" cy="1725715"/>
            <a:chOff x="2300980" y="3736352"/>
            <a:chExt cx="1882431" cy="1725715"/>
          </a:xfrm>
        </p:grpSpPr>
        <p:grpSp>
          <p:nvGrpSpPr>
            <p:cNvPr id="47" name="Group 46">
              <a:extLst>
                <a:ext uri="{FF2B5EF4-FFF2-40B4-BE49-F238E27FC236}">
                  <a16:creationId xmlns:a16="http://schemas.microsoft.com/office/drawing/2014/main" id="{611E4020-C894-2149-B76B-324A483BC06B}"/>
                </a:ext>
              </a:extLst>
            </p:cNvPr>
            <p:cNvGrpSpPr/>
            <p:nvPr/>
          </p:nvGrpSpPr>
          <p:grpSpPr>
            <a:xfrm>
              <a:off x="2300980" y="3736352"/>
              <a:ext cx="1727304" cy="1725715"/>
              <a:chOff x="1851660" y="2479531"/>
              <a:chExt cx="2377440" cy="2401079"/>
            </a:xfrm>
          </p:grpSpPr>
          <p:sp>
            <p:nvSpPr>
              <p:cNvPr id="7" name="Oval 6">
                <a:extLst>
                  <a:ext uri="{FF2B5EF4-FFF2-40B4-BE49-F238E27FC236}">
                    <a16:creationId xmlns:a16="http://schemas.microsoft.com/office/drawing/2014/main" id="{1BB2B069-78AD-BF43-8AAC-5F851FBFBD4E}"/>
                  </a:ext>
                </a:extLst>
              </p:cNvPr>
              <p:cNvSpPr/>
              <p:nvPr/>
            </p:nvSpPr>
            <p:spPr>
              <a:xfrm>
                <a:off x="1851660" y="2504440"/>
                <a:ext cx="2377440" cy="2376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5AA74EA-49FB-144A-B0E7-DB6DD026474F}"/>
                  </a:ext>
                </a:extLst>
              </p:cNvPr>
              <p:cNvCxnSpPr>
                <a:cxnSpLocks/>
                <a:stCxn id="7" idx="6"/>
              </p:cNvCxnSpPr>
              <p:nvPr/>
            </p:nvCxnSpPr>
            <p:spPr>
              <a:xfrm flipH="1">
                <a:off x="2993052" y="3692525"/>
                <a:ext cx="1236048" cy="7435"/>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C5E64D6-FF8E-D94E-9419-626C720F38A1}"/>
                  </a:ext>
                </a:extLst>
              </p:cNvPr>
              <p:cNvGrpSpPr/>
              <p:nvPr/>
            </p:nvGrpSpPr>
            <p:grpSpPr>
              <a:xfrm>
                <a:off x="3556000" y="2479531"/>
                <a:ext cx="584200" cy="695469"/>
                <a:chOff x="3556000" y="2479531"/>
                <a:chExt cx="584200" cy="695469"/>
              </a:xfrm>
            </p:grpSpPr>
            <p:sp>
              <p:nvSpPr>
                <p:cNvPr id="28" name="Arc 27">
                  <a:extLst>
                    <a:ext uri="{FF2B5EF4-FFF2-40B4-BE49-F238E27FC236}">
                      <a16:creationId xmlns:a16="http://schemas.microsoft.com/office/drawing/2014/main" id="{638552C0-019A-304C-A769-0416B49A4D64}"/>
                    </a:ext>
                  </a:extLst>
                </p:cNvPr>
                <p:cNvSpPr/>
                <p:nvPr/>
              </p:nvSpPr>
              <p:spPr>
                <a:xfrm rot="21290444">
                  <a:off x="3556000" y="2504440"/>
                  <a:ext cx="584200" cy="6705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cxnSp>
              <p:nvCxnSpPr>
                <p:cNvPr id="30" name="Straight Connector 29">
                  <a:extLst>
                    <a:ext uri="{FF2B5EF4-FFF2-40B4-BE49-F238E27FC236}">
                      <a16:creationId xmlns:a16="http://schemas.microsoft.com/office/drawing/2014/main" id="{7A0A5B1E-05AB-5B43-BF2E-C6895AAB7DF8}"/>
                    </a:ext>
                  </a:extLst>
                </p:cNvPr>
                <p:cNvCxnSpPr>
                  <a:cxnSpLocks/>
                  <a:stCxn id="28" idx="0"/>
                </p:cNvCxnSpPr>
                <p:nvPr/>
              </p:nvCxnSpPr>
              <p:spPr>
                <a:xfrm>
                  <a:off x="3817950" y="2505798"/>
                  <a:ext cx="45565" cy="34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4EC52E-A4FC-C646-A4BE-2613B2A361DD}"/>
                    </a:ext>
                  </a:extLst>
                </p:cNvPr>
                <p:cNvCxnSpPr>
                  <a:cxnSpLocks/>
                  <a:stCxn id="28" idx="0"/>
                </p:cNvCxnSpPr>
                <p:nvPr/>
              </p:nvCxnSpPr>
              <p:spPr>
                <a:xfrm flipV="1">
                  <a:off x="3817950" y="2479531"/>
                  <a:ext cx="45565" cy="262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D7ECD90B-02AF-6645-AF19-16F849F3CC6D}"/>
                  </a:ext>
                </a:extLst>
              </p:cNvPr>
              <p:cNvCxnSpPr>
                <a:cxnSpLocks/>
              </p:cNvCxnSpPr>
              <p:nvPr/>
            </p:nvCxnSpPr>
            <p:spPr>
              <a:xfrm flipH="1">
                <a:off x="2993052" y="2708153"/>
                <a:ext cx="703680" cy="99180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B85AC15-2598-1440-B60D-A0044D42A457}"/>
                      </a:ext>
                    </a:extLst>
                  </p:cNvPr>
                  <p:cNvSpPr txBox="1"/>
                  <p:nvPr/>
                </p:nvSpPr>
                <p:spPr>
                  <a:xfrm>
                    <a:off x="3393737" y="3358315"/>
                    <a:ext cx="370667" cy="385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5B85AC15-2598-1440-B60D-A0044D42A457}"/>
                      </a:ext>
                    </a:extLst>
                  </p:cNvPr>
                  <p:cNvSpPr txBox="1">
                    <a:spLocks noRot="1" noChangeAspect="1" noMove="1" noResize="1" noEditPoints="1" noAdjustHandles="1" noChangeArrowheads="1" noChangeShapeType="1" noTextEdit="1"/>
                  </p:cNvSpPr>
                  <p:nvPr/>
                </p:nvSpPr>
                <p:spPr>
                  <a:xfrm>
                    <a:off x="3393737" y="3358315"/>
                    <a:ext cx="370667" cy="385403"/>
                  </a:xfrm>
                  <a:prstGeom prst="rect">
                    <a:avLst/>
                  </a:prstGeom>
                  <a:blipFill>
                    <a:blip r:embed="rId3"/>
                    <a:stretch>
                      <a:fillRect l="-19048" r="-23810" b="-4545"/>
                    </a:stretch>
                  </a:blipFill>
                </p:spPr>
                <p:txBody>
                  <a:bodyPr/>
                  <a:lstStyle/>
                  <a:p>
                    <a:r>
                      <a:rPr lang="en-CN">
                        <a:noFill/>
                      </a:rPr>
                      <a:t> </a:t>
                    </a:r>
                  </a:p>
                </p:txBody>
              </p:sp>
            </mc:Fallback>
          </mc:AlternateContent>
          <p:sp>
            <p:nvSpPr>
              <p:cNvPr id="44" name="TextBox 43">
                <a:extLst>
                  <a:ext uri="{FF2B5EF4-FFF2-40B4-BE49-F238E27FC236}">
                    <a16:creationId xmlns:a16="http://schemas.microsoft.com/office/drawing/2014/main" id="{A8D03859-F912-0049-AC03-6C7CC1694825}"/>
                  </a:ext>
                </a:extLst>
              </p:cNvPr>
              <p:cNvSpPr txBox="1"/>
              <p:nvPr/>
            </p:nvSpPr>
            <p:spPr>
              <a:xfrm>
                <a:off x="2993052" y="2875025"/>
                <a:ext cx="595614" cy="513871"/>
              </a:xfrm>
              <a:prstGeom prst="rect">
                <a:avLst/>
              </a:prstGeom>
              <a:noFill/>
            </p:spPr>
            <p:txBody>
              <a:bodyPr wrap="square" rtlCol="0">
                <a:spAutoFit/>
              </a:bodyPr>
              <a:lstStyle/>
              <a:p>
                <a:r>
                  <a:rPr lang="en-US" dirty="0"/>
                  <a:t>r</a:t>
                </a:r>
              </a:p>
            </p:txBody>
          </p:sp>
        </p:grpSp>
        <p:sp>
          <p:nvSpPr>
            <p:cNvPr id="9" name="TextBox 8">
              <a:extLst>
                <a:ext uri="{FF2B5EF4-FFF2-40B4-BE49-F238E27FC236}">
                  <a16:creationId xmlns:a16="http://schemas.microsoft.com/office/drawing/2014/main" id="{7D7C2C86-32EE-ED4B-BC1B-29345B3F616A}"/>
                </a:ext>
              </a:extLst>
            </p:cNvPr>
            <p:cNvSpPr txBox="1"/>
            <p:nvPr/>
          </p:nvSpPr>
          <p:spPr>
            <a:xfrm>
              <a:off x="3900961" y="3904858"/>
              <a:ext cx="282450" cy="369332"/>
            </a:xfrm>
            <a:prstGeom prst="rect">
              <a:avLst/>
            </a:prstGeom>
            <a:noFill/>
          </p:spPr>
          <p:txBody>
            <a:bodyPr wrap="none" rtlCol="0">
              <a:spAutoFit/>
            </a:bodyPr>
            <a:lstStyle/>
            <a:p>
              <a:r>
                <a:rPr lang="en-CN" dirty="0"/>
                <a:t>c</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F65F66-2C91-EB41-8360-B9B53A559352}"/>
                  </a:ext>
                </a:extLst>
              </p:cNvPr>
              <p:cNvSpPr txBox="1"/>
              <p:nvPr/>
            </p:nvSpPr>
            <p:spPr>
              <a:xfrm>
                <a:off x="2264827" y="5949388"/>
                <a:ext cx="5818068" cy="646331"/>
              </a:xfrm>
              <a:prstGeom prst="rect">
                <a:avLst/>
              </a:prstGeom>
              <a:noFill/>
            </p:spPr>
            <p:txBody>
              <a:bodyPr wrap="none" rtlCol="0">
                <a:spAutoFit/>
              </a:bodyPr>
              <a:lstStyle/>
              <a:p>
                <a:pPr algn="ctr"/>
                <a:r>
                  <a:rPr lang="en-US" dirty="0"/>
                  <a:t>A </a:t>
                </a:r>
                <a:r>
                  <a:rPr lang="en-US" dirty="0">
                    <a:solidFill>
                      <a:srgbClr val="FF0000"/>
                    </a:solidFill>
                  </a:rPr>
                  <a:t>one-radian</a:t>
                </a:r>
                <a:r>
                  <a:rPr lang="en-US" dirty="0"/>
                  <a:t> arc has an arc length (c) equal to the radius (r).</a:t>
                </a:r>
              </a:p>
              <a:p>
                <a:pPr algn="ctr"/>
                <a:r>
                  <a:rPr lang="en-US" dirty="0"/>
                  <a:t>i.e. For any size of circle, at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dirty="0"/>
                  <a:t> = 57.296</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 1 radian, </a:t>
                </a:r>
                <a:r>
                  <a:rPr lang="en-US" dirty="0">
                    <a:solidFill>
                      <a:srgbClr val="FF0000"/>
                    </a:solidFill>
                  </a:rPr>
                  <a:t>c = r</a:t>
                </a:r>
              </a:p>
            </p:txBody>
          </p:sp>
        </mc:Choice>
        <mc:Fallback xmlns="">
          <p:sp>
            <p:nvSpPr>
              <p:cNvPr id="10" name="TextBox 9">
                <a:extLst>
                  <a:ext uri="{FF2B5EF4-FFF2-40B4-BE49-F238E27FC236}">
                    <a16:creationId xmlns:a16="http://schemas.microsoft.com/office/drawing/2014/main" id="{00F65F66-2C91-EB41-8360-B9B53A559352}"/>
                  </a:ext>
                </a:extLst>
              </p:cNvPr>
              <p:cNvSpPr txBox="1">
                <a:spLocks noRot="1" noChangeAspect="1" noMove="1" noResize="1" noEditPoints="1" noAdjustHandles="1" noChangeArrowheads="1" noChangeShapeType="1" noTextEdit="1"/>
              </p:cNvSpPr>
              <p:nvPr/>
            </p:nvSpPr>
            <p:spPr>
              <a:xfrm>
                <a:off x="2264827" y="5949388"/>
                <a:ext cx="5818068" cy="646331"/>
              </a:xfrm>
              <a:prstGeom prst="rect">
                <a:avLst/>
              </a:prstGeom>
              <a:blipFill>
                <a:blip r:embed="rId4"/>
                <a:stretch>
                  <a:fillRect l="-437" t="-3922" r="-437" b="-1568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856C99E-BE90-B84D-B5AF-97A1C12AB2B3}"/>
              </a:ext>
            </a:extLst>
          </p:cNvPr>
          <p:cNvSpPr>
            <a:spLocks noGrp="1"/>
          </p:cNvSpPr>
          <p:nvPr>
            <p:ph type="sldNum" sz="quarter" idx="12"/>
          </p:nvPr>
        </p:nvSpPr>
        <p:spPr/>
        <p:txBody>
          <a:bodyPr/>
          <a:lstStyle/>
          <a:p>
            <a:fld id="{F33FCB0E-AFE6-8F4B-B9EB-BD4C96BB7C7B}" type="slidenum">
              <a:rPr lang="en-US" smtClean="0"/>
              <a:t>4</a:t>
            </a:fld>
            <a:endParaRPr lang="en-US"/>
          </a:p>
        </p:txBody>
      </p:sp>
    </p:spTree>
    <p:extLst>
      <p:ext uri="{BB962C8B-B14F-4D97-AF65-F5344CB8AC3E}">
        <p14:creationId xmlns:p14="http://schemas.microsoft.com/office/powerpoint/2010/main" val="2242250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(Circuit Impedance)</a:t>
            </a:r>
          </a:p>
        </p:txBody>
      </p:sp>
      <p:pic>
        <p:nvPicPr>
          <p:cNvPr id="2" name="Picture 1">
            <a:extLst>
              <a:ext uri="{FF2B5EF4-FFF2-40B4-BE49-F238E27FC236}">
                <a16:creationId xmlns:a16="http://schemas.microsoft.com/office/drawing/2014/main" id="{028F3BC9-5CF5-3B4A-8F0E-BE5293E00D3B}"/>
              </a:ext>
            </a:extLst>
          </p:cNvPr>
          <p:cNvPicPr>
            <a:picLocks noChangeAspect="1"/>
          </p:cNvPicPr>
          <p:nvPr/>
        </p:nvPicPr>
        <p:blipFill>
          <a:blip r:embed="rId2"/>
          <a:stretch>
            <a:fillRect/>
          </a:stretch>
        </p:blipFill>
        <p:spPr>
          <a:xfrm>
            <a:off x="2599690" y="2113280"/>
            <a:ext cx="3060700" cy="1168400"/>
          </a:xfrm>
          <a:prstGeom prst="rect">
            <a:avLst/>
          </a:prstGeom>
        </p:spPr>
      </p:pic>
      <p:pic>
        <p:nvPicPr>
          <p:cNvPr id="6" name="Picture 5">
            <a:extLst>
              <a:ext uri="{FF2B5EF4-FFF2-40B4-BE49-F238E27FC236}">
                <a16:creationId xmlns:a16="http://schemas.microsoft.com/office/drawing/2014/main" id="{15C84738-80D0-BE49-A044-A620B96D0E40}"/>
              </a:ext>
            </a:extLst>
          </p:cNvPr>
          <p:cNvPicPr>
            <a:picLocks noChangeAspect="1"/>
          </p:cNvPicPr>
          <p:nvPr/>
        </p:nvPicPr>
        <p:blipFill>
          <a:blip r:embed="rId3"/>
          <a:stretch>
            <a:fillRect/>
          </a:stretch>
        </p:blipFill>
        <p:spPr>
          <a:xfrm>
            <a:off x="9660890" y="2096770"/>
            <a:ext cx="2311400" cy="12700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C4BC3BF-FA9E-8646-9EA6-8512D2CCD1C9}"/>
                  </a:ext>
                </a:extLst>
              </p:cNvPr>
              <p:cNvSpPr/>
              <p:nvPr/>
            </p:nvSpPr>
            <p:spPr>
              <a:xfrm>
                <a:off x="72782" y="2409944"/>
                <a:ext cx="2459135" cy="646331"/>
              </a:xfrm>
              <a:prstGeom prst="rect">
                <a:avLst/>
              </a:prstGeom>
            </p:spPr>
            <p:txBody>
              <a:bodyPr wrap="none">
                <a:spAutoFit/>
              </a:bodyPr>
              <a:lstStyle/>
              <a:p>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𝑖𝑛</m:t>
                        </m:r>
                      </m:sub>
                    </m:sSub>
                    <m:r>
                      <a:rPr lang="en-US" i="1">
                        <a:solidFill>
                          <a:srgbClr val="FF0000"/>
                        </a:solidFill>
                        <a:latin typeface="Cambria Math" panose="02040503050406030204" pitchFamily="18" charset="0"/>
                      </a:rPr>
                      <m:t> </m:t>
                    </m:r>
                  </m:oMath>
                </a14:m>
                <a:r>
                  <a:rPr lang="pt" dirty="0">
                    <a:solidFill>
                      <a:srgbClr val="FF0000"/>
                    </a:solidFill>
                  </a:rPr>
                  <a:t>=  1.0 Sin(ω</a:t>
                </a:r>
                <a14:m>
                  <m:oMath xmlns:m="http://schemas.openxmlformats.org/officeDocument/2006/math">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r>
                      <a:rPr lang="en-US" i="1">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 V</a:t>
                </a:r>
              </a:p>
              <a:p>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i="1" dirty="0">
                            <a:solidFill>
                              <a:srgbClr val="FF0000"/>
                            </a:solidFill>
                            <a:latin typeface="Cambria Math" panose="02040503050406030204" pitchFamily="18" charset="0"/>
                          </a:rPr>
                          <m:t>𝑖𝑛</m:t>
                        </m:r>
                      </m:sub>
                    </m:sSub>
                  </m:oMath>
                </a14:m>
                <a:r>
                  <a:rPr lang="en-US" dirty="0"/>
                  <a:t> =   1  0</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0" name="Rectangle 9">
                <a:extLst>
                  <a:ext uri="{FF2B5EF4-FFF2-40B4-BE49-F238E27FC236}">
                    <a16:creationId xmlns:a16="http://schemas.microsoft.com/office/drawing/2014/main" id="{EC4BC3BF-FA9E-8646-9EA6-8512D2CCD1C9}"/>
                  </a:ext>
                </a:extLst>
              </p:cNvPr>
              <p:cNvSpPr>
                <a:spLocks noRot="1" noChangeAspect="1" noMove="1" noResize="1" noEditPoints="1" noAdjustHandles="1" noChangeArrowheads="1" noChangeShapeType="1" noTextEdit="1"/>
              </p:cNvSpPr>
              <p:nvPr/>
            </p:nvSpPr>
            <p:spPr>
              <a:xfrm>
                <a:off x="72782" y="2409944"/>
                <a:ext cx="2459135" cy="646331"/>
              </a:xfrm>
              <a:prstGeom prst="rect">
                <a:avLst/>
              </a:prstGeom>
              <a:blipFill>
                <a:blip r:embed="rId4"/>
                <a:stretch>
                  <a:fillRect t="-3846" r="-1031" b="-1346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821868F-B06C-6141-AD76-2A8915BAA7CF}"/>
              </a:ext>
            </a:extLst>
          </p:cNvPr>
          <p:cNvSpPr txBox="1"/>
          <p:nvPr/>
        </p:nvSpPr>
        <p:spPr>
          <a:xfrm>
            <a:off x="3371850" y="2560320"/>
            <a:ext cx="825867" cy="369332"/>
          </a:xfrm>
          <a:prstGeom prst="rect">
            <a:avLst/>
          </a:prstGeom>
          <a:solidFill>
            <a:schemeClr val="bg1"/>
          </a:solidFill>
        </p:spPr>
        <p:txBody>
          <a:bodyPr wrap="none" rtlCol="0">
            <a:spAutoFit/>
          </a:bodyPr>
          <a:lstStyle/>
          <a:p>
            <a:r>
              <a:rPr lang="en-US" dirty="0"/>
              <a:t>0.01µF</a:t>
            </a:r>
          </a:p>
        </p:txBody>
      </p:sp>
      <p:sp>
        <p:nvSpPr>
          <p:cNvPr id="16" name="TextBox 15">
            <a:extLst>
              <a:ext uri="{FF2B5EF4-FFF2-40B4-BE49-F238E27FC236}">
                <a16:creationId xmlns:a16="http://schemas.microsoft.com/office/drawing/2014/main" id="{662AE790-EF3F-704F-B476-70F7B6E7ACEE}"/>
              </a:ext>
            </a:extLst>
          </p:cNvPr>
          <p:cNvSpPr txBox="1"/>
          <p:nvPr/>
        </p:nvSpPr>
        <p:spPr>
          <a:xfrm>
            <a:off x="10492740" y="2552700"/>
            <a:ext cx="805029" cy="369332"/>
          </a:xfrm>
          <a:prstGeom prst="rect">
            <a:avLst/>
          </a:prstGeom>
          <a:solidFill>
            <a:schemeClr val="bg1"/>
          </a:solidFill>
        </p:spPr>
        <p:txBody>
          <a:bodyPr wrap="none" rtlCol="0">
            <a:spAutoFit/>
          </a:bodyPr>
          <a:lstStyle/>
          <a:p>
            <a:r>
              <a:rPr lang="en-US" dirty="0"/>
              <a:t>9.4mH</a:t>
            </a:r>
          </a:p>
        </p:txBody>
      </p:sp>
      <p:sp>
        <p:nvSpPr>
          <p:cNvPr id="17" name="TextBox 16">
            <a:extLst>
              <a:ext uri="{FF2B5EF4-FFF2-40B4-BE49-F238E27FC236}">
                <a16:creationId xmlns:a16="http://schemas.microsoft.com/office/drawing/2014/main" id="{180E51F6-BF30-5342-88F5-44CDF0508675}"/>
              </a:ext>
            </a:extLst>
          </p:cNvPr>
          <p:cNvSpPr txBox="1"/>
          <p:nvPr/>
        </p:nvSpPr>
        <p:spPr>
          <a:xfrm>
            <a:off x="3238500" y="2293620"/>
            <a:ext cx="580608" cy="369332"/>
          </a:xfrm>
          <a:prstGeom prst="rect">
            <a:avLst/>
          </a:prstGeom>
          <a:solidFill>
            <a:schemeClr val="bg1"/>
          </a:solidFill>
        </p:spPr>
        <p:txBody>
          <a:bodyPr wrap="none" rtlCol="0">
            <a:spAutoFit/>
          </a:bodyPr>
          <a:lstStyle/>
          <a:p>
            <a:r>
              <a:rPr lang="en-US" dirty="0"/>
              <a:t>5.1k</a:t>
            </a:r>
          </a:p>
        </p:txBody>
      </p:sp>
      <p:sp>
        <p:nvSpPr>
          <p:cNvPr id="18" name="TextBox 17">
            <a:extLst>
              <a:ext uri="{FF2B5EF4-FFF2-40B4-BE49-F238E27FC236}">
                <a16:creationId xmlns:a16="http://schemas.microsoft.com/office/drawing/2014/main" id="{AC1750D1-8F38-154A-BBC3-5466815B826A}"/>
              </a:ext>
            </a:extLst>
          </p:cNvPr>
          <p:cNvSpPr txBox="1"/>
          <p:nvPr/>
        </p:nvSpPr>
        <p:spPr>
          <a:xfrm>
            <a:off x="10302240" y="2259330"/>
            <a:ext cx="580608" cy="369332"/>
          </a:xfrm>
          <a:prstGeom prst="rect">
            <a:avLst/>
          </a:prstGeom>
          <a:solidFill>
            <a:schemeClr val="bg1"/>
          </a:solidFill>
        </p:spPr>
        <p:txBody>
          <a:bodyPr wrap="none" rtlCol="0">
            <a:spAutoFit/>
          </a:bodyPr>
          <a:lstStyle/>
          <a:p>
            <a:r>
              <a:rPr lang="en-US" dirty="0"/>
              <a:t>5.1k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D849F8-43B4-6F47-B514-740BC3866540}"/>
                  </a:ext>
                </a:extLst>
              </p:cNvPr>
              <p:cNvSpPr txBox="1"/>
              <p:nvPr/>
            </p:nvSpPr>
            <p:spPr>
              <a:xfrm>
                <a:off x="4613152" y="1874262"/>
                <a:ext cx="3742178" cy="369332"/>
              </a:xfrm>
              <a:prstGeom prst="rect">
                <a:avLst/>
              </a:prstGeom>
              <a:solidFill>
                <a:schemeClr val="bg1"/>
              </a:solidFill>
              <a:ln>
                <a:solidFill>
                  <a:schemeClr val="accent1"/>
                </a:solidFill>
              </a:ln>
            </p:spPr>
            <p:txBody>
              <a:bodyPr wrap="square" rtlCol="0">
                <a:spAutoFit/>
              </a:bodyPr>
              <a:lstStyle/>
              <a:p>
                <a:r>
                  <a:rPr lang="en-US" dirty="0">
                    <a:solidFill>
                      <a:srgbClr val="FF0000"/>
                    </a:solidFill>
                  </a:rPr>
                  <a:t>Lab 8 Circuits: </a:t>
                </a:r>
                <a:r>
                  <a:rPr lang="en-US" dirty="0"/>
                  <a:t>Find </a:t>
                </a:r>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𝑂𝑢𝑡</m:t>
                        </m:r>
                      </m:sub>
                    </m:sSub>
                    <m:r>
                      <a:rPr lang="en-US" i="1">
                        <a:solidFill>
                          <a:srgbClr val="FF0000"/>
                        </a:solidFill>
                        <a:latin typeface="Cambria Math" panose="02040503050406030204" pitchFamily="18" charset="0"/>
                      </a:rPr>
                      <m:t> </m:t>
                    </m:r>
                  </m:oMath>
                </a14:m>
                <a:r>
                  <a:rPr lang="en-US" dirty="0"/>
                  <a:t>in the circuits</a:t>
                </a:r>
              </a:p>
            </p:txBody>
          </p:sp>
        </mc:Choice>
        <mc:Fallback xmlns="">
          <p:sp>
            <p:nvSpPr>
              <p:cNvPr id="22" name="TextBox 21">
                <a:extLst>
                  <a:ext uri="{FF2B5EF4-FFF2-40B4-BE49-F238E27FC236}">
                    <a16:creationId xmlns:a16="http://schemas.microsoft.com/office/drawing/2014/main" id="{8DD849F8-43B4-6F47-B514-740BC3866540}"/>
                  </a:ext>
                </a:extLst>
              </p:cNvPr>
              <p:cNvSpPr txBox="1">
                <a:spLocks noRot="1" noChangeAspect="1" noMove="1" noResize="1" noEditPoints="1" noAdjustHandles="1" noChangeArrowheads="1" noChangeShapeType="1" noTextEdit="1"/>
              </p:cNvSpPr>
              <p:nvPr/>
            </p:nvSpPr>
            <p:spPr>
              <a:xfrm>
                <a:off x="4613152" y="1874262"/>
                <a:ext cx="3742178" cy="369332"/>
              </a:xfrm>
              <a:prstGeom prst="rect">
                <a:avLst/>
              </a:prstGeom>
              <a:blipFill>
                <a:blip r:embed="rId5"/>
                <a:stretch>
                  <a:fillRect l="-1014" t="-3226" r="-338" b="-22581"/>
                </a:stretch>
              </a:blipFill>
              <a:ln>
                <a:solidFill>
                  <a:schemeClr val="accent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A4EBD2-12B1-924C-A9A0-A2768ED938AB}"/>
                  </a:ext>
                </a:extLst>
              </p:cNvPr>
              <p:cNvSpPr txBox="1"/>
              <p:nvPr/>
            </p:nvSpPr>
            <p:spPr>
              <a:xfrm>
                <a:off x="296423" y="3238242"/>
                <a:ext cx="4284763" cy="3694409"/>
              </a:xfrm>
              <a:prstGeom prst="rect">
                <a:avLst/>
              </a:prstGeom>
              <a:noFill/>
            </p:spPr>
            <p:txBody>
              <a:bodyPr wrap="none" rtlCol="0">
                <a:spAutoFit/>
              </a:bodyPr>
              <a:lstStyle/>
              <a:p>
                <a:r>
                  <a:rPr lang="en-US" u="sng" dirty="0">
                    <a:solidFill>
                      <a:srgbClr val="FF0000"/>
                    </a:solidFill>
                  </a:rPr>
                  <a:t>At 50 kHz:</a:t>
                </a:r>
              </a:p>
              <a:p>
                <a:r>
                  <a:rPr lang="en-US" dirty="0"/>
                  <a:t>ω = 2</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π</m:t>
                    </m:r>
                  </m:oMath>
                </a14:m>
                <a:r>
                  <a:rPr lang="en-US" dirty="0"/>
                  <a:t>f = 2</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π</m:t>
                    </m:r>
                  </m:oMath>
                </a14:m>
                <a:r>
                  <a:rPr lang="en-US" dirty="0"/>
                  <a:t>*50000 = 314,000 rad/sec</a:t>
                </a:r>
              </a:p>
              <a:p>
                <a:r>
                  <a:rPr lang="en-US" dirty="0"/>
                  <a:t>ωC = ω*0.01 x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−6</m:t>
                        </m:r>
                      </m:sup>
                    </m:sSup>
                  </m:oMath>
                </a14:m>
                <a:r>
                  <a:rPr lang="en-US" dirty="0"/>
                  <a:t> = 157/50000</a:t>
                </a:r>
              </a:p>
              <a:p>
                <a:r>
                  <a:rPr lang="en-US" dirty="0"/>
                  <a:t>So,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𝐶</m:t>
                        </m:r>
                      </m:sub>
                    </m:sSub>
                  </m:oMath>
                </a14:m>
                <a:r>
                  <a:rPr lang="en-US" dirty="0"/>
                  <a:t> =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𝑗</m:t>
                        </m:r>
                      </m:num>
                      <m:den>
                        <m:r>
                          <m:rPr>
                            <m:nor/>
                          </m:rPr>
                          <a:rPr lang="en-US"/>
                          <m:t>ω</m:t>
                        </m:r>
                        <m:r>
                          <a:rPr lang="en-US" b="0" i="1" dirty="0" smtClean="0">
                            <a:latin typeface="Cambria Math" panose="02040503050406030204" pitchFamily="18" charset="0"/>
                          </a:rPr>
                          <m:t>𝐶</m:t>
                        </m:r>
                      </m:den>
                    </m:f>
                  </m:oMath>
                </a14:m>
                <a:r>
                  <a:rPr lang="en-US" dirty="0"/>
                  <a:t>	 =  -j318</a:t>
                </a:r>
              </a:p>
              <a:p>
                <a:r>
                  <a:rPr lang="en-US" dirty="0"/>
                  <a:t>		 =  318  -90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t> Ω</a:t>
                </a:r>
              </a:p>
              <a:p>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b="0" i="1" dirty="0" smtClean="0">
                            <a:latin typeface="Cambria Math" panose="02040503050406030204" pitchFamily="18" charset="0"/>
                          </a:rPr>
                          <m:t>𝑇𝑜𝑡𝑎𝑙</m:t>
                        </m:r>
                      </m:sub>
                    </m:sSub>
                  </m:oMath>
                </a14:m>
                <a:r>
                  <a:rPr lang="en-US" dirty="0"/>
                  <a:t>  = </a:t>
                </a:r>
                <a:r>
                  <a:rPr lang="en-US" i="1" dirty="0" err="1"/>
                  <a:t>R+jX</a:t>
                </a:r>
                <a:r>
                  <a:rPr lang="en-US" i="1" dirty="0"/>
                  <a:t>  </a:t>
                </a:r>
                <a:r>
                  <a:rPr lang="en-US" dirty="0"/>
                  <a:t>	 = 5100 – j318</a:t>
                </a:r>
              </a:p>
              <a:p>
                <a:r>
                  <a:rPr lang="en-US" dirty="0"/>
                  <a:t>		 = 5109  -3.56</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t> Ω</a:t>
                </a:r>
              </a:p>
              <a:p>
                <a:endParaRPr lang="en-US" dirty="0"/>
              </a:p>
              <a:p>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𝑂𝑢𝑡𝑝𝑢𝑡</m:t>
                        </m:r>
                      </m:sub>
                    </m:sSub>
                    <m:r>
                      <a:rPr lang="en-US" i="1" dirty="0">
                        <a:solidFill>
                          <a:srgbClr val="FF0000"/>
                        </a:solidFill>
                        <a:latin typeface="Cambria Math" panose="02040503050406030204" pitchFamily="18" charset="0"/>
                      </a:rPr>
                      <m:t> </m:t>
                    </m:r>
                  </m:oMath>
                </a14:m>
                <a:r>
                  <a:rPr lang="en-US" dirty="0"/>
                  <a:t>		= </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i="1" dirty="0">
                                <a:latin typeface="Cambria Math" panose="02040503050406030204" pitchFamily="18" charset="0"/>
                              </a:rPr>
                              <m:t>𝐶</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b="0" i="1" dirty="0" smtClean="0">
                                <a:latin typeface="Cambria Math" panose="02040503050406030204" pitchFamily="18" charset="0"/>
                              </a:rPr>
                              <m:t>𝑇𝑜𝑡𝑎𝑙</m:t>
                            </m:r>
                          </m:sub>
                        </m:sSub>
                      </m:den>
                    </m:f>
                  </m:oMath>
                </a14:m>
                <a:r>
                  <a:rPr lang="en-US" dirty="0"/>
                  <a:t> </a:t>
                </a:r>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i="1" dirty="0">
                            <a:solidFill>
                              <a:srgbClr val="FF0000"/>
                            </a:solidFill>
                            <a:latin typeface="Cambria Math" panose="02040503050406030204" pitchFamily="18" charset="0"/>
                          </a:rPr>
                          <m:t>𝑖𝑛</m:t>
                        </m:r>
                      </m:sub>
                    </m:sSub>
                    <m:r>
                      <a:rPr lang="en-US" i="1">
                        <a:solidFill>
                          <a:srgbClr val="FF0000"/>
                        </a:solidFill>
                        <a:latin typeface="Cambria Math" panose="02040503050406030204" pitchFamily="18" charset="0"/>
                      </a:rPr>
                      <m:t> </m:t>
                    </m:r>
                  </m:oMath>
                </a14:m>
                <a:endParaRPr lang="en-US" dirty="0"/>
              </a:p>
              <a:p>
                <a:r>
                  <a:rPr lang="en-US" dirty="0"/>
                  <a:t>		= 0.0622  -86</a:t>
                </a:r>
                <a14:m>
                  <m:oMath xmlns:m="http://schemas.openxmlformats.org/officeDocument/2006/math">
                    <m:r>
                      <a:rPr lang="en-US" b="0" i="0" smtClean="0">
                        <a:latin typeface="Cambria Math" panose="02040503050406030204" pitchFamily="18" charset="0"/>
                        <a:ea typeface="Cambria Math" panose="02040503050406030204" pitchFamily="18" charset="0"/>
                      </a:rPr>
                      <m:t>.44</m:t>
                    </m:r>
                    <m:r>
                      <a:rPr lang="en-US" i="1">
                        <a:latin typeface="Cambria Math" panose="02040503050406030204" pitchFamily="18" charset="0"/>
                        <a:ea typeface="Cambria Math" panose="02040503050406030204" pitchFamily="18" charset="0"/>
                      </a:rPr>
                      <m:t>°</m:t>
                    </m:r>
                  </m:oMath>
                </a14:m>
                <a:r>
                  <a:rPr lang="en-US" dirty="0"/>
                  <a:t> </a:t>
                </a:r>
                <a:r>
                  <a:rPr lang="pt" dirty="0">
                    <a:solidFill>
                      <a:srgbClr val="FF0000"/>
                    </a:solidFill>
                  </a:rPr>
                  <a:t>Volts</a:t>
                </a:r>
              </a:p>
              <a:p>
                <a:r>
                  <a:rPr lang="pt" dirty="0">
                    <a:solidFill>
                      <a:srgbClr val="FF0000"/>
                    </a:solidFill>
                  </a:rPr>
                  <a:t>		(Note: -</a:t>
                </a:r>
                <a:r>
                  <a:rPr lang="pt" dirty="0" err="1">
                    <a:solidFill>
                      <a:srgbClr val="FF0000"/>
                    </a:solidFill>
                  </a:rPr>
                  <a:t>ve</a:t>
                </a:r>
                <a:r>
                  <a:rPr lang="pt" dirty="0">
                    <a:solidFill>
                      <a:srgbClr val="FF0000"/>
                    </a:solidFill>
                  </a:rPr>
                  <a:t> </a:t>
                </a:r>
                <a:r>
                  <a:rPr lang="pt" dirty="0" err="1">
                    <a:solidFill>
                      <a:srgbClr val="FF0000"/>
                    </a:solidFill>
                  </a:rPr>
                  <a:t>phase</a:t>
                </a:r>
                <a:r>
                  <a:rPr lang="pt" dirty="0">
                    <a:solidFill>
                      <a:srgbClr val="FF0000"/>
                    </a:solidFill>
                  </a:rPr>
                  <a:t> </a:t>
                </a:r>
                <a:r>
                  <a:rPr lang="pt" dirty="0" err="1">
                    <a:solidFill>
                      <a:srgbClr val="FF0000"/>
                    </a:solidFill>
                  </a:rPr>
                  <a:t>angle</a:t>
                </a:r>
                <a:r>
                  <a:rPr lang="pt" dirty="0">
                    <a:solidFill>
                      <a:srgbClr val="FF0000"/>
                    </a:solidFill>
                  </a:rPr>
                  <a:t>!)</a:t>
                </a:r>
                <a:endParaRPr lang="en-US" dirty="0"/>
              </a:p>
            </p:txBody>
          </p:sp>
        </mc:Choice>
        <mc:Fallback xmlns="">
          <p:sp>
            <p:nvSpPr>
              <p:cNvPr id="23" name="TextBox 22">
                <a:extLst>
                  <a:ext uri="{FF2B5EF4-FFF2-40B4-BE49-F238E27FC236}">
                    <a16:creationId xmlns:a16="http://schemas.microsoft.com/office/drawing/2014/main" id="{5AA4EBD2-12B1-924C-A9A0-A2768ED938AB}"/>
                  </a:ext>
                </a:extLst>
              </p:cNvPr>
              <p:cNvSpPr txBox="1">
                <a:spLocks noRot="1" noChangeAspect="1" noMove="1" noResize="1" noEditPoints="1" noAdjustHandles="1" noChangeArrowheads="1" noChangeShapeType="1" noTextEdit="1"/>
              </p:cNvSpPr>
              <p:nvPr/>
            </p:nvSpPr>
            <p:spPr>
              <a:xfrm>
                <a:off x="296423" y="3238242"/>
                <a:ext cx="4284763" cy="3694409"/>
              </a:xfrm>
              <a:prstGeom prst="rect">
                <a:avLst/>
              </a:prstGeom>
              <a:blipFill>
                <a:blip r:embed="rId6"/>
                <a:stretch>
                  <a:fillRect l="-885" t="-685" b="-1712"/>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5A47747E-48D0-674B-8ED2-39A07B7FE6F0}"/>
              </a:ext>
            </a:extLst>
          </p:cNvPr>
          <p:cNvGrpSpPr/>
          <p:nvPr/>
        </p:nvGrpSpPr>
        <p:grpSpPr>
          <a:xfrm>
            <a:off x="2911232" y="5308918"/>
            <a:ext cx="356118" cy="289872"/>
            <a:chOff x="9409450" y="859426"/>
            <a:chExt cx="328910" cy="394330"/>
          </a:xfrm>
        </p:grpSpPr>
        <p:cxnSp>
          <p:nvCxnSpPr>
            <p:cNvPr id="25" name="Straight Connector 24">
              <a:extLst>
                <a:ext uri="{FF2B5EF4-FFF2-40B4-BE49-F238E27FC236}">
                  <a16:creationId xmlns:a16="http://schemas.microsoft.com/office/drawing/2014/main" id="{5F651749-4AA1-E547-BF51-D53B963C86E6}"/>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61DA65-CEF0-BF40-B614-CE855BB32F2A}"/>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83A0A6F-38B2-0440-A753-E562F808C875}"/>
              </a:ext>
            </a:extLst>
          </p:cNvPr>
          <p:cNvGrpSpPr/>
          <p:nvPr/>
        </p:nvGrpSpPr>
        <p:grpSpPr>
          <a:xfrm>
            <a:off x="2833193" y="4478338"/>
            <a:ext cx="357943" cy="289872"/>
            <a:chOff x="9407764" y="859426"/>
            <a:chExt cx="330596" cy="394330"/>
          </a:xfrm>
        </p:grpSpPr>
        <p:cxnSp>
          <p:nvCxnSpPr>
            <p:cNvPr id="28" name="Straight Connector 27">
              <a:extLst>
                <a:ext uri="{FF2B5EF4-FFF2-40B4-BE49-F238E27FC236}">
                  <a16:creationId xmlns:a16="http://schemas.microsoft.com/office/drawing/2014/main" id="{364045F1-2049-6F4F-B23A-4A01914F5990}"/>
                </a:ext>
              </a:extLst>
            </p:cNvPr>
            <p:cNvCxnSpPr>
              <a:cxnSpLocks/>
            </p:cNvCxnSpPr>
            <p:nvPr/>
          </p:nvCxnSpPr>
          <p:spPr>
            <a:xfrm flipH="1">
              <a:off x="9407764"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8DB274-F69D-E04E-B2CD-41E734FD6F08}"/>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7E50DCF-09D8-9E40-882F-B1B736F57226}"/>
              </a:ext>
            </a:extLst>
          </p:cNvPr>
          <p:cNvGrpSpPr/>
          <p:nvPr/>
        </p:nvGrpSpPr>
        <p:grpSpPr>
          <a:xfrm>
            <a:off x="3006482" y="6284278"/>
            <a:ext cx="356118" cy="289872"/>
            <a:chOff x="9409450" y="859426"/>
            <a:chExt cx="328910" cy="394330"/>
          </a:xfrm>
        </p:grpSpPr>
        <p:cxnSp>
          <p:nvCxnSpPr>
            <p:cNvPr id="31" name="Straight Connector 30">
              <a:extLst>
                <a:ext uri="{FF2B5EF4-FFF2-40B4-BE49-F238E27FC236}">
                  <a16:creationId xmlns:a16="http://schemas.microsoft.com/office/drawing/2014/main" id="{2C65C33B-1FFA-F144-9F6E-51BB7ECA3C76}"/>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523394-072A-A34C-BFFE-39C25DA39591}"/>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1C90F2A-0AFD-B243-9D63-1EAE325106D1}"/>
                  </a:ext>
                </a:extLst>
              </p:cNvPr>
              <p:cNvSpPr/>
              <p:nvPr/>
            </p:nvSpPr>
            <p:spPr>
              <a:xfrm>
                <a:off x="7140332" y="2459474"/>
                <a:ext cx="2459135" cy="646331"/>
              </a:xfrm>
              <a:prstGeom prst="rect">
                <a:avLst/>
              </a:prstGeom>
            </p:spPr>
            <p:txBody>
              <a:bodyPr wrap="none">
                <a:spAutoFit/>
              </a:bodyPr>
              <a:lstStyle/>
              <a:p>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𝑖𝑛</m:t>
                        </m:r>
                      </m:sub>
                    </m:sSub>
                    <m:r>
                      <a:rPr lang="en-US" i="1">
                        <a:solidFill>
                          <a:srgbClr val="FF0000"/>
                        </a:solidFill>
                        <a:latin typeface="Cambria Math" panose="02040503050406030204" pitchFamily="18" charset="0"/>
                      </a:rPr>
                      <m:t> </m:t>
                    </m:r>
                  </m:oMath>
                </a14:m>
                <a:r>
                  <a:rPr lang="pt" dirty="0">
                    <a:solidFill>
                      <a:srgbClr val="FF0000"/>
                    </a:solidFill>
                  </a:rPr>
                  <a:t>=  1.0 Sin(ω</a:t>
                </a:r>
                <a14:m>
                  <m:oMath xmlns:m="http://schemas.openxmlformats.org/officeDocument/2006/math">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r>
                      <a:rPr lang="en-US" i="1">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 V</a:t>
                </a:r>
              </a:p>
              <a:p>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i="1" dirty="0">
                            <a:solidFill>
                              <a:srgbClr val="FF0000"/>
                            </a:solidFill>
                            <a:latin typeface="Cambria Math" panose="02040503050406030204" pitchFamily="18" charset="0"/>
                          </a:rPr>
                          <m:t>𝑖𝑛</m:t>
                        </m:r>
                      </m:sub>
                    </m:sSub>
                  </m:oMath>
                </a14:m>
                <a:r>
                  <a:rPr lang="en-US" dirty="0"/>
                  <a:t> =   1  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Rectangle 32">
                <a:extLst>
                  <a:ext uri="{FF2B5EF4-FFF2-40B4-BE49-F238E27FC236}">
                    <a16:creationId xmlns:a16="http://schemas.microsoft.com/office/drawing/2014/main" id="{51C90F2A-0AFD-B243-9D63-1EAE325106D1}"/>
                  </a:ext>
                </a:extLst>
              </p:cNvPr>
              <p:cNvSpPr>
                <a:spLocks noRot="1" noChangeAspect="1" noMove="1" noResize="1" noEditPoints="1" noAdjustHandles="1" noChangeArrowheads="1" noChangeShapeType="1" noTextEdit="1"/>
              </p:cNvSpPr>
              <p:nvPr/>
            </p:nvSpPr>
            <p:spPr>
              <a:xfrm>
                <a:off x="7140332" y="2459474"/>
                <a:ext cx="2459135" cy="646331"/>
              </a:xfrm>
              <a:prstGeom prst="rect">
                <a:avLst/>
              </a:prstGeom>
              <a:blipFill>
                <a:blip r:embed="rId7"/>
                <a:stretch>
                  <a:fillRect t="-3846" r="-513" b="-13462"/>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13F08A1C-4873-DD46-9C44-DBC391121326}"/>
              </a:ext>
            </a:extLst>
          </p:cNvPr>
          <p:cNvGrpSpPr/>
          <p:nvPr/>
        </p:nvGrpSpPr>
        <p:grpSpPr>
          <a:xfrm>
            <a:off x="893903" y="2687638"/>
            <a:ext cx="357943" cy="289872"/>
            <a:chOff x="9407764" y="859426"/>
            <a:chExt cx="330596" cy="394330"/>
          </a:xfrm>
        </p:grpSpPr>
        <p:cxnSp>
          <p:nvCxnSpPr>
            <p:cNvPr id="35" name="Straight Connector 34">
              <a:extLst>
                <a:ext uri="{FF2B5EF4-FFF2-40B4-BE49-F238E27FC236}">
                  <a16:creationId xmlns:a16="http://schemas.microsoft.com/office/drawing/2014/main" id="{14B134CB-439F-0F42-912A-A2B06B54D749}"/>
                </a:ext>
              </a:extLst>
            </p:cNvPr>
            <p:cNvCxnSpPr>
              <a:cxnSpLocks/>
            </p:cNvCxnSpPr>
            <p:nvPr/>
          </p:nvCxnSpPr>
          <p:spPr>
            <a:xfrm flipH="1">
              <a:off x="9407764"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CCF64D7-5432-F745-BF7E-29D8F38AD029}"/>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B3A5FA4-12AA-134C-8341-DE0658F6C38B}"/>
                  </a:ext>
                </a:extLst>
              </p:cNvPr>
              <p:cNvSpPr txBox="1"/>
              <p:nvPr/>
            </p:nvSpPr>
            <p:spPr>
              <a:xfrm>
                <a:off x="7112513" y="3242052"/>
                <a:ext cx="4331699" cy="3567772"/>
              </a:xfrm>
              <a:prstGeom prst="rect">
                <a:avLst/>
              </a:prstGeom>
              <a:noFill/>
            </p:spPr>
            <p:txBody>
              <a:bodyPr wrap="none" rtlCol="0">
                <a:spAutoFit/>
              </a:bodyPr>
              <a:lstStyle/>
              <a:p>
                <a:r>
                  <a:rPr lang="en-US" u="sng" dirty="0">
                    <a:solidFill>
                      <a:srgbClr val="FF0000"/>
                    </a:solidFill>
                  </a:rPr>
                  <a:t>At 50 kHz:</a:t>
                </a:r>
              </a:p>
              <a:p>
                <a:r>
                  <a:rPr lang="en-US" dirty="0"/>
                  <a:t>ω = 2</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π</m:t>
                    </m:r>
                  </m:oMath>
                </a14:m>
                <a:r>
                  <a:rPr lang="en-US" dirty="0"/>
                  <a:t>f = 2</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π</m:t>
                    </m:r>
                  </m:oMath>
                </a14:m>
                <a:r>
                  <a:rPr lang="en-US" dirty="0"/>
                  <a:t>*50000 = 314,000 rad/sec</a:t>
                </a:r>
              </a:p>
              <a:p>
                <a:r>
                  <a:rPr lang="en-US" dirty="0" err="1"/>
                  <a:t>ωL</a:t>
                </a:r>
                <a:r>
                  <a:rPr lang="en-US" dirty="0"/>
                  <a:t> = ω*9.4 x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−3</m:t>
                        </m:r>
                      </m:sup>
                    </m:sSup>
                  </m:oMath>
                </a14:m>
                <a:r>
                  <a:rPr lang="en-US" dirty="0"/>
                  <a:t>   = 2952</a:t>
                </a:r>
              </a:p>
              <a:p>
                <a:r>
                  <a:rPr lang="en-US" dirty="0"/>
                  <a:t>So,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a14:m>
                <a:r>
                  <a:rPr lang="en-US" dirty="0"/>
                  <a:t> = </a:t>
                </a:r>
                <a:r>
                  <a:rPr lang="en-US" i="1" dirty="0" err="1"/>
                  <a:t>jωL</a:t>
                </a:r>
                <a:r>
                  <a:rPr lang="en-US" dirty="0"/>
                  <a:t> 	 =  j2952</a:t>
                </a:r>
              </a:p>
              <a:p>
                <a:r>
                  <a:rPr lang="en-US" dirty="0"/>
                  <a:t>		 =  2952  90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t> Ω</a:t>
                </a:r>
              </a:p>
              <a:p>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b="0" i="1" dirty="0" smtClean="0">
                            <a:latin typeface="Cambria Math" panose="02040503050406030204" pitchFamily="18" charset="0"/>
                          </a:rPr>
                          <m:t>𝑇𝑜𝑡𝑎𝑙</m:t>
                        </m:r>
                      </m:sub>
                    </m:sSub>
                  </m:oMath>
                </a14:m>
                <a:r>
                  <a:rPr lang="en-US" dirty="0"/>
                  <a:t>  = </a:t>
                </a:r>
                <a:r>
                  <a:rPr lang="en-US" i="1" dirty="0"/>
                  <a:t>R+jX  </a:t>
                </a:r>
                <a:r>
                  <a:rPr lang="en-US" dirty="0"/>
                  <a:t>	 = 5100 + j2952</a:t>
                </a:r>
              </a:p>
              <a:p>
                <a:r>
                  <a:rPr lang="en-US" dirty="0"/>
                  <a:t>		 = 5892   30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t> Ω</a:t>
                </a:r>
              </a:p>
              <a:p>
                <a:endParaRPr lang="en-US" dirty="0"/>
              </a:p>
              <a:p>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𝑂𝑢𝑡𝑝𝑢𝑡</m:t>
                        </m:r>
                      </m:sub>
                    </m:sSub>
                    <m:r>
                      <a:rPr lang="en-US" i="1" dirty="0">
                        <a:solidFill>
                          <a:srgbClr val="FF0000"/>
                        </a:solidFill>
                        <a:latin typeface="Cambria Math" panose="02040503050406030204" pitchFamily="18" charset="0"/>
                      </a:rPr>
                      <m:t> </m:t>
                    </m:r>
                  </m:oMath>
                </a14:m>
                <a:r>
                  <a:rPr lang="en-US" dirty="0"/>
                  <a:t>		= </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b="0" i="1" dirty="0" smtClean="0">
                                <a:latin typeface="Cambria Math" panose="02040503050406030204" pitchFamily="18" charset="0"/>
                              </a:rPr>
                              <m:t>𝐿</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b="0" i="1" dirty="0" smtClean="0">
                                <a:latin typeface="Cambria Math" panose="02040503050406030204" pitchFamily="18" charset="0"/>
                              </a:rPr>
                              <m:t>𝑇𝑜𝑡𝑎𝑙</m:t>
                            </m:r>
                          </m:sub>
                        </m:sSub>
                      </m:den>
                    </m:f>
                  </m:oMath>
                </a14:m>
                <a:r>
                  <a:rPr lang="en-US" dirty="0"/>
                  <a:t> </a:t>
                </a:r>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i="1" dirty="0">
                            <a:solidFill>
                              <a:srgbClr val="FF0000"/>
                            </a:solidFill>
                            <a:latin typeface="Cambria Math" panose="02040503050406030204" pitchFamily="18" charset="0"/>
                          </a:rPr>
                          <m:t>𝑖𝑛</m:t>
                        </m:r>
                      </m:sub>
                    </m:sSub>
                    <m:r>
                      <a:rPr lang="en-US" i="1">
                        <a:solidFill>
                          <a:srgbClr val="FF0000"/>
                        </a:solidFill>
                        <a:latin typeface="Cambria Math" panose="02040503050406030204" pitchFamily="18" charset="0"/>
                      </a:rPr>
                      <m:t> </m:t>
                    </m:r>
                  </m:oMath>
                </a14:m>
                <a:endParaRPr lang="en-US" dirty="0"/>
              </a:p>
              <a:p>
                <a:r>
                  <a:rPr lang="en-US" dirty="0"/>
                  <a:t>		= 0.500  </a:t>
                </a:r>
                <a14:m>
                  <m:oMath xmlns:m="http://schemas.openxmlformats.org/officeDocument/2006/math">
                    <m:r>
                      <a:rPr lang="en-US" dirty="0">
                        <a:latin typeface="Cambria Math" panose="02040503050406030204" pitchFamily="18" charset="0"/>
                        <a:ea typeface="Cambria Math" panose="02040503050406030204" pitchFamily="18" charset="0"/>
                      </a:rPr>
                      <m:t>6</m:t>
                    </m:r>
                    <m:r>
                      <a:rPr lang="en-US" b="0" i="0" dirty="0"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oMath>
                </a14:m>
                <a:r>
                  <a:rPr lang="en-US" dirty="0"/>
                  <a:t> </a:t>
                </a:r>
                <a:r>
                  <a:rPr lang="pt" dirty="0">
                    <a:solidFill>
                      <a:srgbClr val="FF0000"/>
                    </a:solidFill>
                  </a:rPr>
                  <a:t>Volts</a:t>
                </a:r>
              </a:p>
              <a:p>
                <a:r>
                  <a:rPr lang="pt" dirty="0">
                    <a:solidFill>
                      <a:srgbClr val="FF0000"/>
                    </a:solidFill>
                  </a:rPr>
                  <a:t>		(Note: +</a:t>
                </a:r>
                <a:r>
                  <a:rPr lang="pt" dirty="0" err="1">
                    <a:solidFill>
                      <a:srgbClr val="FF0000"/>
                    </a:solidFill>
                  </a:rPr>
                  <a:t>ve</a:t>
                </a:r>
                <a:r>
                  <a:rPr lang="pt" dirty="0">
                    <a:solidFill>
                      <a:srgbClr val="FF0000"/>
                    </a:solidFill>
                  </a:rPr>
                  <a:t> </a:t>
                </a:r>
                <a:r>
                  <a:rPr lang="pt" dirty="0" err="1">
                    <a:solidFill>
                      <a:srgbClr val="FF0000"/>
                    </a:solidFill>
                  </a:rPr>
                  <a:t>phase</a:t>
                </a:r>
                <a:r>
                  <a:rPr lang="pt" dirty="0">
                    <a:solidFill>
                      <a:srgbClr val="FF0000"/>
                    </a:solidFill>
                  </a:rPr>
                  <a:t> </a:t>
                </a:r>
                <a:r>
                  <a:rPr lang="pt" dirty="0" err="1">
                    <a:solidFill>
                      <a:srgbClr val="FF0000"/>
                    </a:solidFill>
                  </a:rPr>
                  <a:t>angle</a:t>
                </a:r>
                <a:r>
                  <a:rPr lang="pt" dirty="0">
                    <a:solidFill>
                      <a:srgbClr val="FF0000"/>
                    </a:solidFill>
                  </a:rPr>
                  <a:t>!)</a:t>
                </a:r>
                <a:endParaRPr lang="en-US" dirty="0"/>
              </a:p>
            </p:txBody>
          </p:sp>
        </mc:Choice>
        <mc:Fallback xmlns="">
          <p:sp>
            <p:nvSpPr>
              <p:cNvPr id="37" name="TextBox 36">
                <a:extLst>
                  <a:ext uri="{FF2B5EF4-FFF2-40B4-BE49-F238E27FC236}">
                    <a16:creationId xmlns:a16="http://schemas.microsoft.com/office/drawing/2014/main" id="{4B3A5FA4-12AA-134C-8341-DE0658F6C38B}"/>
                  </a:ext>
                </a:extLst>
              </p:cNvPr>
              <p:cNvSpPr txBox="1">
                <a:spLocks noRot="1" noChangeAspect="1" noMove="1" noResize="1" noEditPoints="1" noAdjustHandles="1" noChangeArrowheads="1" noChangeShapeType="1" noTextEdit="1"/>
              </p:cNvSpPr>
              <p:nvPr/>
            </p:nvSpPr>
            <p:spPr>
              <a:xfrm>
                <a:off x="7112513" y="3242052"/>
                <a:ext cx="4331699" cy="3567772"/>
              </a:xfrm>
              <a:prstGeom prst="rect">
                <a:avLst/>
              </a:prstGeom>
              <a:blipFill>
                <a:blip r:embed="rId8"/>
                <a:stretch>
                  <a:fillRect l="-1170" t="-709" b="-1418"/>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94D8C76B-3F19-A54E-B7C6-42F34CD943AE}"/>
              </a:ext>
            </a:extLst>
          </p:cNvPr>
          <p:cNvGrpSpPr/>
          <p:nvPr/>
        </p:nvGrpSpPr>
        <p:grpSpPr>
          <a:xfrm>
            <a:off x="9727322" y="5175568"/>
            <a:ext cx="356118" cy="289872"/>
            <a:chOff x="9409450" y="859426"/>
            <a:chExt cx="328910" cy="394330"/>
          </a:xfrm>
        </p:grpSpPr>
        <p:cxnSp>
          <p:nvCxnSpPr>
            <p:cNvPr id="39" name="Straight Connector 38">
              <a:extLst>
                <a:ext uri="{FF2B5EF4-FFF2-40B4-BE49-F238E27FC236}">
                  <a16:creationId xmlns:a16="http://schemas.microsoft.com/office/drawing/2014/main" id="{73737219-11F5-AA4E-B007-131E72C54C0E}"/>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A42D19-22DB-3C44-ACFF-06C1726F4081}"/>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7781A6-137D-FE4A-A620-CAC69952AECA}"/>
              </a:ext>
            </a:extLst>
          </p:cNvPr>
          <p:cNvGrpSpPr/>
          <p:nvPr/>
        </p:nvGrpSpPr>
        <p:grpSpPr>
          <a:xfrm>
            <a:off x="9763583" y="4356418"/>
            <a:ext cx="357943" cy="289872"/>
            <a:chOff x="9407764" y="859426"/>
            <a:chExt cx="330596" cy="394330"/>
          </a:xfrm>
        </p:grpSpPr>
        <p:cxnSp>
          <p:nvCxnSpPr>
            <p:cNvPr id="42" name="Straight Connector 41">
              <a:extLst>
                <a:ext uri="{FF2B5EF4-FFF2-40B4-BE49-F238E27FC236}">
                  <a16:creationId xmlns:a16="http://schemas.microsoft.com/office/drawing/2014/main" id="{FABE1201-DE9B-F64D-8822-A92FA16FA7EF}"/>
                </a:ext>
              </a:extLst>
            </p:cNvPr>
            <p:cNvCxnSpPr>
              <a:cxnSpLocks/>
            </p:cNvCxnSpPr>
            <p:nvPr/>
          </p:nvCxnSpPr>
          <p:spPr>
            <a:xfrm flipH="1">
              <a:off x="9407764"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D672F2-5939-C74E-94C3-A20341C8BBDA}"/>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9FACA09-BD41-DA44-A637-EBCB441040BF}"/>
              </a:ext>
            </a:extLst>
          </p:cNvPr>
          <p:cNvGrpSpPr/>
          <p:nvPr/>
        </p:nvGrpSpPr>
        <p:grpSpPr>
          <a:xfrm>
            <a:off x="9708272" y="6162358"/>
            <a:ext cx="356118" cy="289872"/>
            <a:chOff x="9409450" y="859426"/>
            <a:chExt cx="328910" cy="394330"/>
          </a:xfrm>
        </p:grpSpPr>
        <p:cxnSp>
          <p:nvCxnSpPr>
            <p:cNvPr id="45" name="Straight Connector 44">
              <a:extLst>
                <a:ext uri="{FF2B5EF4-FFF2-40B4-BE49-F238E27FC236}">
                  <a16:creationId xmlns:a16="http://schemas.microsoft.com/office/drawing/2014/main" id="{419BD4C3-6F61-C24E-9617-66BC7E7CAA4F}"/>
                </a:ext>
              </a:extLst>
            </p:cNvPr>
            <p:cNvCxnSpPr>
              <a:cxnSpLocks/>
            </p:cNvCxnSpPr>
            <p:nvPr/>
          </p:nvCxnSpPr>
          <p:spPr>
            <a:xfrm flipH="1">
              <a:off x="9418320"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FF4F817-7C5C-9D4A-9B75-B757DBEC2007}"/>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B1DB4C5-D444-5948-ACFC-5CBA3C304835}"/>
              </a:ext>
            </a:extLst>
          </p:cNvPr>
          <p:cNvGrpSpPr/>
          <p:nvPr/>
        </p:nvGrpSpPr>
        <p:grpSpPr>
          <a:xfrm>
            <a:off x="7961453" y="2748598"/>
            <a:ext cx="357943" cy="289872"/>
            <a:chOff x="9407764" y="859426"/>
            <a:chExt cx="330596" cy="394330"/>
          </a:xfrm>
        </p:grpSpPr>
        <p:cxnSp>
          <p:nvCxnSpPr>
            <p:cNvPr id="48" name="Straight Connector 47">
              <a:extLst>
                <a:ext uri="{FF2B5EF4-FFF2-40B4-BE49-F238E27FC236}">
                  <a16:creationId xmlns:a16="http://schemas.microsoft.com/office/drawing/2014/main" id="{F0EA2D11-DB5D-3A40-8922-5AA91E885C4F}"/>
                </a:ext>
              </a:extLst>
            </p:cNvPr>
            <p:cNvCxnSpPr>
              <a:cxnSpLocks/>
            </p:cNvCxnSpPr>
            <p:nvPr/>
          </p:nvCxnSpPr>
          <p:spPr>
            <a:xfrm flipH="1">
              <a:off x="9407764" y="859426"/>
              <a:ext cx="142600" cy="386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E8B8DB-B0FF-6748-B5E2-15DDF9515D26}"/>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AD01322C-F6EA-C449-A8D4-A3C22120B317}"/>
              </a:ext>
            </a:extLst>
          </p:cNvPr>
          <p:cNvCxnSpPr/>
          <p:nvPr/>
        </p:nvCxnSpPr>
        <p:spPr>
          <a:xfrm>
            <a:off x="6092190" y="2354580"/>
            <a:ext cx="0" cy="450342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2A10267-800C-3744-A00E-5805E4090A92}"/>
                  </a:ext>
                </a:extLst>
              </p:cNvPr>
              <p:cNvSpPr/>
              <p:nvPr/>
            </p:nvSpPr>
            <p:spPr>
              <a:xfrm>
                <a:off x="41132" y="2112764"/>
                <a:ext cx="12756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𝑃𝑃</m:t>
                          </m:r>
                        </m:sub>
                      </m:sSub>
                      <m:r>
                        <a:rPr lang="en-US" b="0" i="1" dirty="0" smtClean="0">
                          <a:solidFill>
                            <a:srgbClr val="FF0000"/>
                          </a:solidFill>
                          <a:latin typeface="Cambria Math" panose="02040503050406030204" pitchFamily="18" charset="0"/>
                        </a:rPr>
                        <m:t>=2 </m:t>
                      </m:r>
                      <m:r>
                        <a:rPr lang="en-US" b="0" i="1" dirty="0" smtClean="0">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 </m:t>
                      </m:r>
                    </m:oMath>
                  </m:oMathPara>
                </a14:m>
                <a:endParaRPr lang="en-US" dirty="0"/>
              </a:p>
            </p:txBody>
          </p:sp>
        </mc:Choice>
        <mc:Fallback xmlns="">
          <p:sp>
            <p:nvSpPr>
              <p:cNvPr id="5" name="Rectangle 4">
                <a:extLst>
                  <a:ext uri="{FF2B5EF4-FFF2-40B4-BE49-F238E27FC236}">
                    <a16:creationId xmlns:a16="http://schemas.microsoft.com/office/drawing/2014/main" id="{32A10267-800C-3744-A00E-5805E4090A92}"/>
                  </a:ext>
                </a:extLst>
              </p:cNvPr>
              <p:cNvSpPr>
                <a:spLocks noRot="1" noChangeAspect="1" noMove="1" noResize="1" noEditPoints="1" noAdjustHandles="1" noChangeArrowheads="1" noChangeShapeType="1" noTextEdit="1"/>
              </p:cNvSpPr>
              <p:nvPr/>
            </p:nvSpPr>
            <p:spPr>
              <a:xfrm>
                <a:off x="41132" y="2112764"/>
                <a:ext cx="1275606"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C17CC1E-1293-E74D-B4BB-24F615DFC63C}"/>
                  </a:ext>
                </a:extLst>
              </p:cNvPr>
              <p:cNvSpPr/>
              <p:nvPr/>
            </p:nvSpPr>
            <p:spPr>
              <a:xfrm>
                <a:off x="7120112" y="2208014"/>
                <a:ext cx="12756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𝑃𝑃</m:t>
                          </m:r>
                        </m:sub>
                      </m:sSub>
                      <m:r>
                        <a:rPr lang="en-US" b="0" i="1" dirty="0" smtClean="0">
                          <a:solidFill>
                            <a:srgbClr val="FF0000"/>
                          </a:solidFill>
                          <a:latin typeface="Cambria Math" panose="02040503050406030204" pitchFamily="18" charset="0"/>
                        </a:rPr>
                        <m:t>=2 </m:t>
                      </m:r>
                      <m:r>
                        <a:rPr lang="en-US" b="0" i="1" dirty="0" smtClean="0">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 </m:t>
                      </m:r>
                    </m:oMath>
                  </m:oMathPara>
                </a14:m>
                <a:endParaRPr lang="en-US" dirty="0"/>
              </a:p>
            </p:txBody>
          </p:sp>
        </mc:Choice>
        <mc:Fallback xmlns="">
          <p:sp>
            <p:nvSpPr>
              <p:cNvPr id="50" name="Rectangle 49">
                <a:extLst>
                  <a:ext uri="{FF2B5EF4-FFF2-40B4-BE49-F238E27FC236}">
                    <a16:creationId xmlns:a16="http://schemas.microsoft.com/office/drawing/2014/main" id="{2C17CC1E-1293-E74D-B4BB-24F615DFC63C}"/>
                  </a:ext>
                </a:extLst>
              </p:cNvPr>
              <p:cNvSpPr>
                <a:spLocks noRot="1" noChangeAspect="1" noMove="1" noResize="1" noEditPoints="1" noAdjustHandles="1" noChangeArrowheads="1" noChangeShapeType="1" noTextEdit="1"/>
              </p:cNvSpPr>
              <p:nvPr/>
            </p:nvSpPr>
            <p:spPr>
              <a:xfrm>
                <a:off x="7120112" y="2208014"/>
                <a:ext cx="1275606" cy="369332"/>
              </a:xfrm>
              <a:prstGeom prst="rect">
                <a:avLst/>
              </a:prstGeom>
              <a:blipFill>
                <a:blip r:embed="rId10"/>
                <a:stretch>
                  <a:fillRect b="-133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013759C-0870-3B46-8F75-D6D921036DC7}"/>
              </a:ext>
            </a:extLst>
          </p:cNvPr>
          <p:cNvSpPr>
            <a:spLocks noGrp="1"/>
          </p:cNvSpPr>
          <p:nvPr>
            <p:ph type="sldNum" sz="quarter" idx="12"/>
          </p:nvPr>
        </p:nvSpPr>
        <p:spPr/>
        <p:txBody>
          <a:bodyPr/>
          <a:lstStyle/>
          <a:p>
            <a:fld id="{F33FCB0E-AFE6-8F4B-B9EB-BD4C96BB7C7B}" type="slidenum">
              <a:rPr lang="en-US" smtClean="0"/>
              <a:t>40</a:t>
            </a:fld>
            <a:endParaRPr lang="en-US"/>
          </a:p>
        </p:txBody>
      </p:sp>
    </p:spTree>
    <p:extLst>
      <p:ext uri="{BB962C8B-B14F-4D97-AF65-F5344CB8AC3E}">
        <p14:creationId xmlns:p14="http://schemas.microsoft.com/office/powerpoint/2010/main" val="2416749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9.4 The Passive Circuit Elements in the Freq Domain (Problem 9.14)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3A67E8-A732-EA45-A800-4AC10CBE1286}"/>
                  </a:ext>
                </a:extLst>
              </p:cNvPr>
              <p:cNvSpPr txBox="1"/>
              <p:nvPr/>
            </p:nvSpPr>
            <p:spPr>
              <a:xfrm>
                <a:off x="1013136" y="1954696"/>
                <a:ext cx="5527667" cy="3970318"/>
              </a:xfrm>
              <a:prstGeom prst="rect">
                <a:avLst/>
              </a:prstGeom>
              <a:noFill/>
            </p:spPr>
            <p:txBody>
              <a:bodyPr wrap="none" rtlCol="0">
                <a:spAutoFit/>
              </a:bodyPr>
              <a:lstStyle/>
              <a:p>
                <a:r>
                  <a:rPr lang="en-US" dirty="0"/>
                  <a:t>Pr 9.14</a:t>
                </a:r>
              </a:p>
              <a:p>
                <a:endParaRPr lang="en-US" dirty="0"/>
              </a:p>
              <a:p>
                <a:r>
                  <a:rPr lang="en-US" dirty="0"/>
                  <a:t>A 50 kHz sinusoid voltage with max voltage 10 mV and </a:t>
                </a:r>
              </a:p>
              <a:p>
                <a:r>
                  <a:rPr lang="en-US" dirty="0"/>
                  <a:t>0 phase angle is applied to a capacitor. </a:t>
                </a:r>
              </a:p>
              <a:p>
                <a:endParaRPr lang="en-US" dirty="0"/>
              </a:p>
              <a:p>
                <a:r>
                  <a:rPr lang="en-US" dirty="0"/>
                  <a:t>The resulting steady-state current has a max value </a:t>
                </a:r>
              </a:p>
              <a:p>
                <a:r>
                  <a:rPr lang="en-US" dirty="0"/>
                  <a:t>of 628.32 </a:t>
                </a:r>
                <a14:m>
                  <m:oMath xmlns:m="http://schemas.openxmlformats.org/officeDocument/2006/math">
                    <m:r>
                      <a:rPr lang="en-US" i="1" smtClean="0">
                        <a:latin typeface="Cambria Math" panose="02040503050406030204" pitchFamily="18" charset="0"/>
                        <a:ea typeface="Cambria Math" panose="02040503050406030204" pitchFamily="18" charset="0"/>
                      </a:rPr>
                      <m:t>𝜇</m:t>
                    </m:r>
                    <m:r>
                      <m:rPr>
                        <m:sty m:val="p"/>
                      </m:rPr>
                      <a:rPr lang="en-US" b="0" i="0" smtClean="0">
                        <a:latin typeface="Cambria Math" panose="02040503050406030204" pitchFamily="18" charset="0"/>
                        <a:ea typeface="Cambria Math" panose="02040503050406030204" pitchFamily="18" charset="0"/>
                      </a:rPr>
                      <m:t>A</m:t>
                    </m:r>
                  </m:oMath>
                </a14:m>
                <a:r>
                  <a:rPr lang="en-US" dirty="0"/>
                  <a:t>.</a:t>
                </a:r>
              </a:p>
              <a:p>
                <a:endParaRPr lang="en-US" dirty="0"/>
              </a:p>
              <a:p>
                <a:r>
                  <a:rPr lang="en-US" dirty="0">
                    <a:solidFill>
                      <a:srgbClr val="FF0000"/>
                    </a:solidFill>
                  </a:rPr>
                  <a:t>Find:</a:t>
                </a:r>
              </a:p>
              <a:p>
                <a:pPr marL="342900" indent="-342900">
                  <a:buAutoNum type="alphaLcParenR"/>
                </a:pPr>
                <a:r>
                  <a:rPr lang="pt" dirty="0">
                    <a:solidFill>
                      <a:srgbClr val="FF0000"/>
                    </a:solidFill>
                  </a:rPr>
                  <a:t>angular frequency of the </a:t>
                </a:r>
                <a:r>
                  <a:rPr lang="pt" dirty="0" err="1">
                    <a:solidFill>
                      <a:srgbClr val="FF0000"/>
                    </a:solidFill>
                  </a:rPr>
                  <a:t>current</a:t>
                </a:r>
                <a:endParaRPr lang="pt" dirty="0">
                  <a:solidFill>
                    <a:srgbClr val="FF0000"/>
                  </a:solidFill>
                </a:endParaRPr>
              </a:p>
              <a:p>
                <a:pPr marL="342900" indent="-342900">
                  <a:buAutoNum type="alphaLcParenR"/>
                </a:pPr>
                <a:r>
                  <a:rPr lang="en-US" dirty="0">
                    <a:solidFill>
                      <a:srgbClr val="FF0000"/>
                    </a:solidFill>
                  </a:rPr>
                  <a:t>Phase angle of current</a:t>
                </a:r>
              </a:p>
              <a:p>
                <a:pPr marL="342900" indent="-342900">
                  <a:buAutoNum type="alphaLcParenR"/>
                </a:pPr>
                <a:r>
                  <a:rPr lang="en-US" dirty="0">
                    <a:solidFill>
                      <a:srgbClr val="FF0000"/>
                    </a:solidFill>
                  </a:rPr>
                  <a:t>Capacitive reactance</a:t>
                </a:r>
              </a:p>
              <a:p>
                <a:pPr marL="342900" indent="-342900">
                  <a:buAutoNum type="alphaLcParenR"/>
                </a:pPr>
                <a:r>
                  <a:rPr lang="en-US" dirty="0">
                    <a:solidFill>
                      <a:srgbClr val="FF0000"/>
                    </a:solidFill>
                  </a:rPr>
                  <a:t>Capacitance of the capacitor</a:t>
                </a:r>
              </a:p>
              <a:p>
                <a:pPr marL="342900" indent="-342900">
                  <a:buAutoNum type="alphaLcParenR"/>
                </a:pPr>
                <a:r>
                  <a:rPr lang="en-US" dirty="0">
                    <a:solidFill>
                      <a:srgbClr val="FF0000"/>
                    </a:solidFill>
                  </a:rPr>
                  <a:t>Impedance of the capacitor</a:t>
                </a:r>
              </a:p>
            </p:txBody>
          </p:sp>
        </mc:Choice>
        <mc:Fallback xmlns="">
          <p:sp>
            <p:nvSpPr>
              <p:cNvPr id="7" name="TextBox 6">
                <a:extLst>
                  <a:ext uri="{FF2B5EF4-FFF2-40B4-BE49-F238E27FC236}">
                    <a16:creationId xmlns:a16="http://schemas.microsoft.com/office/drawing/2014/main" id="{343A67E8-A732-EA45-A800-4AC10CBE1286}"/>
                  </a:ext>
                </a:extLst>
              </p:cNvPr>
              <p:cNvSpPr txBox="1">
                <a:spLocks noRot="1" noChangeAspect="1" noMove="1" noResize="1" noEditPoints="1" noAdjustHandles="1" noChangeArrowheads="1" noChangeShapeType="1" noTextEdit="1"/>
              </p:cNvSpPr>
              <p:nvPr/>
            </p:nvSpPr>
            <p:spPr>
              <a:xfrm>
                <a:off x="1013136" y="1954696"/>
                <a:ext cx="5527667" cy="3970318"/>
              </a:xfrm>
              <a:prstGeom prst="rect">
                <a:avLst/>
              </a:prstGeom>
              <a:blipFill>
                <a:blip r:embed="rId2"/>
                <a:stretch>
                  <a:fillRect l="-917" t="-962" b="-1603"/>
                </a:stretch>
              </a:blipFill>
            </p:spPr>
            <p:txBody>
              <a:bodyPr/>
              <a:lstStyle/>
              <a:p>
                <a:r>
                  <a:rPr lang="en-CN">
                    <a:noFill/>
                  </a:rPr>
                  <a:t> </a:t>
                </a:r>
              </a:p>
            </p:txBody>
          </p:sp>
        </mc:Fallback>
      </mc:AlternateContent>
      <p:sp>
        <p:nvSpPr>
          <p:cNvPr id="2" name="Slide Number Placeholder 1">
            <a:extLst>
              <a:ext uri="{FF2B5EF4-FFF2-40B4-BE49-F238E27FC236}">
                <a16:creationId xmlns:a16="http://schemas.microsoft.com/office/drawing/2014/main" id="{1591504F-1E51-F647-8191-71390415D15C}"/>
              </a:ext>
            </a:extLst>
          </p:cNvPr>
          <p:cNvSpPr>
            <a:spLocks noGrp="1"/>
          </p:cNvSpPr>
          <p:nvPr>
            <p:ph type="sldNum" sz="quarter" idx="12"/>
          </p:nvPr>
        </p:nvSpPr>
        <p:spPr/>
        <p:txBody>
          <a:bodyPr/>
          <a:lstStyle/>
          <a:p>
            <a:fld id="{F33FCB0E-AFE6-8F4B-B9EB-BD4C96BB7C7B}" type="slidenum">
              <a:rPr lang="en-US" smtClean="0"/>
              <a:t>41</a:t>
            </a:fld>
            <a:endParaRPr lang="en-US"/>
          </a:p>
        </p:txBody>
      </p:sp>
    </p:spTree>
    <p:extLst>
      <p:ext uri="{BB962C8B-B14F-4D97-AF65-F5344CB8AC3E}">
        <p14:creationId xmlns:p14="http://schemas.microsoft.com/office/powerpoint/2010/main" val="3383110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9.5 KCL &amp; KVL in the Frequency Domain </a:t>
            </a:r>
          </a:p>
        </p:txBody>
      </p:sp>
      <p:pic>
        <p:nvPicPr>
          <p:cNvPr id="2" name="Picture 1">
            <a:extLst>
              <a:ext uri="{FF2B5EF4-FFF2-40B4-BE49-F238E27FC236}">
                <a16:creationId xmlns:a16="http://schemas.microsoft.com/office/drawing/2014/main" id="{9FD93DBA-D045-DB46-8565-9795D863BADD}"/>
              </a:ext>
            </a:extLst>
          </p:cNvPr>
          <p:cNvPicPr>
            <a:picLocks noChangeAspect="1"/>
          </p:cNvPicPr>
          <p:nvPr/>
        </p:nvPicPr>
        <p:blipFill>
          <a:blip r:embed="rId2"/>
          <a:stretch>
            <a:fillRect/>
          </a:stretch>
        </p:blipFill>
        <p:spPr>
          <a:xfrm>
            <a:off x="160020" y="2068830"/>
            <a:ext cx="6170930" cy="819150"/>
          </a:xfrm>
          <a:prstGeom prst="rect">
            <a:avLst/>
          </a:prstGeom>
        </p:spPr>
      </p:pic>
      <p:pic>
        <p:nvPicPr>
          <p:cNvPr id="3" name="Picture 2">
            <a:extLst>
              <a:ext uri="{FF2B5EF4-FFF2-40B4-BE49-F238E27FC236}">
                <a16:creationId xmlns:a16="http://schemas.microsoft.com/office/drawing/2014/main" id="{4B25D264-0E65-3446-8765-A604955A75F8}"/>
              </a:ext>
            </a:extLst>
          </p:cNvPr>
          <p:cNvPicPr>
            <a:picLocks noChangeAspect="1"/>
          </p:cNvPicPr>
          <p:nvPr/>
        </p:nvPicPr>
        <p:blipFill>
          <a:blip r:embed="rId3"/>
          <a:stretch>
            <a:fillRect/>
          </a:stretch>
        </p:blipFill>
        <p:spPr>
          <a:xfrm>
            <a:off x="6103620" y="2081530"/>
            <a:ext cx="5118100" cy="752661"/>
          </a:xfrm>
          <a:prstGeom prst="rect">
            <a:avLst/>
          </a:prstGeom>
        </p:spPr>
      </p:pic>
      <p:sp>
        <p:nvSpPr>
          <p:cNvPr id="9" name="TextBox 8">
            <a:extLst>
              <a:ext uri="{FF2B5EF4-FFF2-40B4-BE49-F238E27FC236}">
                <a16:creationId xmlns:a16="http://schemas.microsoft.com/office/drawing/2014/main" id="{1E9DDA10-F50B-A940-8294-B912C893A0CD}"/>
              </a:ext>
            </a:extLst>
          </p:cNvPr>
          <p:cNvSpPr txBox="1"/>
          <p:nvPr/>
        </p:nvSpPr>
        <p:spPr>
          <a:xfrm>
            <a:off x="2636520" y="3557270"/>
            <a:ext cx="7105343" cy="1569660"/>
          </a:xfrm>
          <a:prstGeom prst="rect">
            <a:avLst/>
          </a:prstGeom>
          <a:noFill/>
        </p:spPr>
        <p:txBody>
          <a:bodyPr wrap="none" rtlCol="0">
            <a:spAutoFit/>
          </a:bodyPr>
          <a:lstStyle/>
          <a:p>
            <a:r>
              <a:rPr lang="en-US" sz="2400" u="sng" dirty="0">
                <a:solidFill>
                  <a:srgbClr val="FF0000"/>
                </a:solidFill>
              </a:rPr>
              <a:t>Two requirements:</a:t>
            </a:r>
          </a:p>
          <a:p>
            <a:endParaRPr lang="en-US" sz="2400" dirty="0">
              <a:solidFill>
                <a:srgbClr val="FF0000"/>
              </a:solidFill>
            </a:endParaRPr>
          </a:p>
          <a:p>
            <a:pPr marL="342900" indent="-342900">
              <a:buAutoNum type="arabicPeriod"/>
            </a:pPr>
            <a:r>
              <a:rPr lang="en-US" sz="2400" dirty="0"/>
              <a:t>Construct the frequency-domain model of the circuit</a:t>
            </a:r>
          </a:p>
          <a:p>
            <a:pPr marL="342900" indent="-342900">
              <a:buAutoNum type="arabicPeriod"/>
            </a:pPr>
            <a:r>
              <a:rPr lang="en-US" sz="2400" dirty="0"/>
              <a:t>Manipulate complex numbers and phasors </a:t>
            </a:r>
          </a:p>
        </p:txBody>
      </p:sp>
      <p:sp>
        <p:nvSpPr>
          <p:cNvPr id="4" name="Slide Number Placeholder 3">
            <a:extLst>
              <a:ext uri="{FF2B5EF4-FFF2-40B4-BE49-F238E27FC236}">
                <a16:creationId xmlns:a16="http://schemas.microsoft.com/office/drawing/2014/main" id="{75DABAB0-D1B6-2642-9931-CB50333D438D}"/>
              </a:ext>
            </a:extLst>
          </p:cNvPr>
          <p:cNvSpPr>
            <a:spLocks noGrp="1"/>
          </p:cNvSpPr>
          <p:nvPr>
            <p:ph type="sldNum" sz="quarter" idx="12"/>
          </p:nvPr>
        </p:nvSpPr>
        <p:spPr/>
        <p:txBody>
          <a:bodyPr/>
          <a:lstStyle/>
          <a:p>
            <a:fld id="{F33FCB0E-AFE6-8F4B-B9EB-BD4C96BB7C7B}" type="slidenum">
              <a:rPr lang="en-US" smtClean="0"/>
              <a:t>42</a:t>
            </a:fld>
            <a:endParaRPr lang="en-US"/>
          </a:p>
        </p:txBody>
      </p:sp>
    </p:spTree>
    <p:extLst>
      <p:ext uri="{BB962C8B-B14F-4D97-AF65-F5344CB8AC3E}">
        <p14:creationId xmlns:p14="http://schemas.microsoft.com/office/powerpoint/2010/main" val="817370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9.5 KCL &amp; KVL in the Frequency Domain </a:t>
            </a:r>
          </a:p>
        </p:txBody>
      </p:sp>
      <p:sp>
        <p:nvSpPr>
          <p:cNvPr id="9" name="TextBox 8">
            <a:extLst>
              <a:ext uri="{FF2B5EF4-FFF2-40B4-BE49-F238E27FC236}">
                <a16:creationId xmlns:a16="http://schemas.microsoft.com/office/drawing/2014/main" id="{1E9DDA10-F50B-A940-8294-B912C893A0CD}"/>
              </a:ext>
            </a:extLst>
          </p:cNvPr>
          <p:cNvSpPr txBox="1"/>
          <p:nvPr/>
        </p:nvSpPr>
        <p:spPr>
          <a:xfrm>
            <a:off x="1230630" y="2002790"/>
            <a:ext cx="5236177" cy="1569660"/>
          </a:xfrm>
          <a:prstGeom prst="rect">
            <a:avLst/>
          </a:prstGeom>
          <a:noFill/>
          <a:ln>
            <a:solidFill>
              <a:schemeClr val="tx1"/>
            </a:solidFill>
          </a:ln>
        </p:spPr>
        <p:txBody>
          <a:bodyPr wrap="none" rtlCol="0">
            <a:spAutoFit/>
          </a:bodyPr>
          <a:lstStyle/>
          <a:p>
            <a:r>
              <a:rPr lang="en-US" sz="2400" dirty="0">
                <a:solidFill>
                  <a:srgbClr val="FF0000"/>
                </a:solidFill>
              </a:rPr>
              <a:t>KVL Example 9.7</a:t>
            </a:r>
          </a:p>
          <a:p>
            <a:pPr marL="457200" indent="-457200">
              <a:buFont typeface="+mj-lt"/>
              <a:buAutoNum type="alphaLcParenR"/>
            </a:pPr>
            <a:r>
              <a:rPr lang="en-US" sz="2400" dirty="0"/>
              <a:t>Calculate phasor voltage drop of the </a:t>
            </a:r>
          </a:p>
          <a:p>
            <a:r>
              <a:rPr lang="en-US" sz="2400" dirty="0"/>
              <a:t>	previous circuit</a:t>
            </a:r>
          </a:p>
          <a:p>
            <a:pPr marL="457200" indent="-457200">
              <a:buFont typeface="+mj-lt"/>
              <a:buAutoNum type="alphaLcParenR"/>
            </a:pPr>
            <a:r>
              <a:rPr lang="en-US" sz="2400" dirty="0"/>
              <a:t>What is Steady-state voltage drop?</a:t>
            </a:r>
          </a:p>
        </p:txBody>
      </p:sp>
      <p:pic>
        <p:nvPicPr>
          <p:cNvPr id="6" name="Picture 2" descr="A drawing shows phasor transform of the components in Figure 9.14.The drawing shows resistor Z sub R in series with inductor Z sub L, with current I flowing rightward through the node between them. The respective voltages in the resistor and inductor are V sub R and V sub L.">
            <a:extLst>
              <a:ext uri="{FF2B5EF4-FFF2-40B4-BE49-F238E27FC236}">
                <a16:creationId xmlns:a16="http://schemas.microsoft.com/office/drawing/2014/main" id="{4955CE08-7484-C744-884F-34F217142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0" y="2103542"/>
            <a:ext cx="4145280" cy="1612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0BF0486-8797-3E4A-A1EA-EF9E4442B668}"/>
                  </a:ext>
                </a:extLst>
              </p:cNvPr>
              <p:cNvSpPr/>
              <p:nvPr/>
            </p:nvSpPr>
            <p:spPr>
              <a:xfrm>
                <a:off x="8284819" y="2112764"/>
                <a:ext cx="1263423" cy="369332"/>
              </a:xfrm>
              <a:prstGeom prst="rect">
                <a:avLst/>
              </a:prstGeom>
            </p:spPr>
            <p:txBody>
              <a:bodyPr wrap="none">
                <a:spAutoFit/>
              </a:bodyPr>
              <a:lstStyle/>
              <a:p>
                <a14:m>
                  <m:oMath xmlns:m="http://schemas.openxmlformats.org/officeDocument/2006/math">
                    <m:sSub>
                      <m:sSubPr>
                        <m:ctrlPr>
                          <a:rPr lang="pt" i="1">
                            <a:latin typeface="Cambria Math" panose="02040503050406030204" pitchFamily="18" charset="0"/>
                          </a:rPr>
                        </m:ctrlPr>
                      </m:sSubPr>
                      <m:e>
                        <m:r>
                          <a:rPr lang="en-US">
                            <a:latin typeface="Cambria Math" panose="02040503050406030204" pitchFamily="18" charset="0"/>
                          </a:rPr>
                          <m:t> </m:t>
                        </m:r>
                        <m:r>
                          <m:rPr>
                            <m:sty m:val="p"/>
                          </m:rPr>
                          <a:rPr lang="en-US">
                            <a:latin typeface="Cambria Math" panose="02040503050406030204" pitchFamily="18" charset="0"/>
                          </a:rPr>
                          <m:t>Z</m:t>
                        </m:r>
                      </m:e>
                      <m:sub>
                        <m:r>
                          <m:rPr>
                            <m:sty m:val="p"/>
                          </m:rPr>
                          <a:rPr lang="en-US">
                            <a:latin typeface="Cambria Math" panose="02040503050406030204" pitchFamily="18" charset="0"/>
                          </a:rPr>
                          <m:t>R</m:t>
                        </m:r>
                      </m:sub>
                    </m:sSub>
                  </m:oMath>
                </a14:m>
                <a:r>
                  <a:rPr lang="en-US" dirty="0"/>
                  <a:t> = 100Ω </a:t>
                </a:r>
              </a:p>
            </p:txBody>
          </p:sp>
        </mc:Choice>
        <mc:Fallback xmlns="">
          <p:sp>
            <p:nvSpPr>
              <p:cNvPr id="7" name="Rectangle 6">
                <a:extLst>
                  <a:ext uri="{FF2B5EF4-FFF2-40B4-BE49-F238E27FC236}">
                    <a16:creationId xmlns:a16="http://schemas.microsoft.com/office/drawing/2014/main" id="{40BF0486-8797-3E4A-A1EA-EF9E4442B668}"/>
                  </a:ext>
                </a:extLst>
              </p:cNvPr>
              <p:cNvSpPr>
                <a:spLocks noRot="1" noChangeAspect="1" noMove="1" noResize="1" noEditPoints="1" noAdjustHandles="1" noChangeArrowheads="1" noChangeShapeType="1" noTextEdit="1"/>
              </p:cNvSpPr>
              <p:nvPr/>
            </p:nvSpPr>
            <p:spPr>
              <a:xfrm>
                <a:off x="8284819" y="2112764"/>
                <a:ext cx="1263423" cy="369332"/>
              </a:xfrm>
              <a:prstGeom prst="rect">
                <a:avLst/>
              </a:prstGeom>
              <a:blipFill>
                <a:blip r:embed="rId3"/>
                <a:stretch>
                  <a:fillRect l="-990" t="-3333" r="-297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586BC28-AF93-9443-B259-D91E14410F54}"/>
                  </a:ext>
                </a:extLst>
              </p:cNvPr>
              <p:cNvSpPr/>
              <p:nvPr/>
            </p:nvSpPr>
            <p:spPr>
              <a:xfrm>
                <a:off x="10117429" y="2116574"/>
                <a:ext cx="1184876" cy="369332"/>
              </a:xfrm>
              <a:prstGeom prst="rect">
                <a:avLst/>
              </a:prstGeom>
            </p:spPr>
            <p:txBody>
              <a:bodyPr wrap="none">
                <a:spAutoFit/>
              </a:bodyPr>
              <a:lstStyle/>
              <a:p>
                <a14:m>
                  <m:oMath xmlns:m="http://schemas.openxmlformats.org/officeDocument/2006/math">
                    <m:sSub>
                      <m:sSubPr>
                        <m:ctrlPr>
                          <a:rPr lang="pt" i="1" smtClean="0">
                            <a:latin typeface="Cambria Math" panose="02040503050406030204" pitchFamily="18" charset="0"/>
                          </a:rPr>
                        </m:ctrlPr>
                      </m:sSubPr>
                      <m:e>
                        <m:r>
                          <a:rPr lang="en-US">
                            <a:latin typeface="Cambria Math" panose="02040503050406030204" pitchFamily="18" charset="0"/>
                          </a:rPr>
                          <m:t> </m:t>
                        </m:r>
                        <m:r>
                          <m:rPr>
                            <m:sty m:val="p"/>
                          </m:rPr>
                          <a:rPr lang="en-US">
                            <a:latin typeface="Cambria Math" panose="02040503050406030204" pitchFamily="18" charset="0"/>
                          </a:rPr>
                          <m:t>Z</m:t>
                        </m:r>
                      </m:e>
                      <m:sub>
                        <m:r>
                          <m:rPr>
                            <m:sty m:val="p"/>
                          </m:rPr>
                          <a:rPr lang="en-US" b="0" i="0" smtClean="0">
                            <a:latin typeface="Cambria Math" panose="02040503050406030204" pitchFamily="18" charset="0"/>
                          </a:rPr>
                          <m:t>L</m:t>
                        </m:r>
                      </m:sub>
                    </m:sSub>
                  </m:oMath>
                </a14:m>
                <a:r>
                  <a:rPr lang="en-US" dirty="0"/>
                  <a:t> = </a:t>
                </a:r>
                <a:r>
                  <a:rPr lang="en-US" i="1" dirty="0"/>
                  <a:t>j</a:t>
                </a:r>
                <a:r>
                  <a:rPr lang="en-US" dirty="0"/>
                  <a:t>50Ω </a:t>
                </a:r>
              </a:p>
            </p:txBody>
          </p:sp>
        </mc:Choice>
        <mc:Fallback xmlns="">
          <p:sp>
            <p:nvSpPr>
              <p:cNvPr id="10" name="Rectangle 9">
                <a:extLst>
                  <a:ext uri="{FF2B5EF4-FFF2-40B4-BE49-F238E27FC236}">
                    <a16:creationId xmlns:a16="http://schemas.microsoft.com/office/drawing/2014/main" id="{D586BC28-AF93-9443-B259-D91E14410F54}"/>
                  </a:ext>
                </a:extLst>
              </p:cNvPr>
              <p:cNvSpPr>
                <a:spLocks noRot="1" noChangeAspect="1" noMove="1" noResize="1" noEditPoints="1" noAdjustHandles="1" noChangeArrowheads="1" noChangeShapeType="1" noTextEdit="1"/>
              </p:cNvSpPr>
              <p:nvPr/>
            </p:nvSpPr>
            <p:spPr>
              <a:xfrm>
                <a:off x="10117429" y="2116574"/>
                <a:ext cx="1184876" cy="369332"/>
              </a:xfrm>
              <a:prstGeom prst="rect">
                <a:avLst/>
              </a:prstGeom>
              <a:blipFill>
                <a:blip r:embed="rId4"/>
                <a:stretch>
                  <a:fillRect l="-2128" t="-6667" r="-3191"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11B792-6816-324C-A078-A73AA8075DA5}"/>
                  </a:ext>
                </a:extLst>
              </p:cNvPr>
              <p:cNvSpPr txBox="1"/>
              <p:nvPr/>
            </p:nvSpPr>
            <p:spPr>
              <a:xfrm>
                <a:off x="342900" y="3961130"/>
                <a:ext cx="6102926" cy="2677656"/>
              </a:xfrm>
              <a:prstGeom prst="rect">
                <a:avLst/>
              </a:prstGeom>
              <a:noFill/>
              <a:ln>
                <a:solidFill>
                  <a:schemeClr val="tx1"/>
                </a:solidFill>
              </a:ln>
            </p:spPr>
            <p:txBody>
              <a:bodyPr wrap="square" rtlCol="0">
                <a:spAutoFit/>
              </a:bodyPr>
              <a:lstStyle/>
              <a:p>
                <a:r>
                  <a:rPr lang="en-US" sz="2400" dirty="0">
                    <a:solidFill>
                      <a:srgbClr val="FF0000"/>
                    </a:solidFill>
                  </a:rPr>
                  <a:t>KCL Assessment Problem 9.5</a:t>
                </a:r>
                <a:endParaRPr lang="en-US" sz="2400" u="sng" dirty="0">
                  <a:solidFill>
                    <a:srgbClr val="FF0000"/>
                  </a:solidFill>
                </a:endParaRPr>
              </a:p>
              <a:p>
                <a:r>
                  <a:rPr lang="en-US" sz="2400" dirty="0"/>
                  <a:t>Four branches join at a node. The reference direction of all currents is towards the node.</a:t>
                </a:r>
              </a:p>
              <a:p>
                <a:r>
                  <a:rPr lang="en-US" sz="2400" dirty="0"/>
                  <a:t>Find </a:t>
                </a:r>
                <a14:m>
                  <m:oMath xmlns:m="http://schemas.openxmlformats.org/officeDocument/2006/math">
                    <m:sSub>
                      <m:sSubPr>
                        <m:ctrlPr>
                          <a:rPr lang="en-US" sz="2400" i="1" dirty="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rPr>
                          <m:t>𝑖</m:t>
                        </m:r>
                      </m:e>
                      <m:sub>
                        <m:r>
                          <a:rPr lang="en-US" sz="2400" b="0" i="1" dirty="0" smtClean="0">
                            <a:solidFill>
                              <a:srgbClr val="FF0000"/>
                            </a:solidFill>
                            <a:latin typeface="Cambria Math" panose="02040503050406030204" pitchFamily="18" charset="0"/>
                          </a:rPr>
                          <m:t>4</m:t>
                        </m:r>
                      </m:sub>
                    </m:sSub>
                    <m:r>
                      <a:rPr lang="en-US" sz="2400" i="1"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if</m:t>
                    </m:r>
                  </m:oMath>
                </a14:m>
                <a:r>
                  <a:rPr lang="en-US" sz="2400" dirty="0">
                    <a:solidFill>
                      <a:schemeClr val="tx1"/>
                    </a:solidFill>
                  </a:rPr>
                  <a:t>: </a:t>
                </a:r>
              </a:p>
              <a:p>
                <a14:m>
                  <m:oMath xmlns:m="http://schemas.openxmlformats.org/officeDocument/2006/math">
                    <m:sSub>
                      <m:sSubPr>
                        <m:ctrlPr>
                          <a:rPr lang="en-US" sz="2400" i="1" dirty="0" smtClean="0">
                            <a:solidFill>
                              <a:srgbClr val="FF0000"/>
                            </a:solidFill>
                            <a:latin typeface="Cambria Math" panose="02040503050406030204" pitchFamily="18" charset="0"/>
                          </a:rPr>
                        </m:ctrlPr>
                      </m:sSubPr>
                      <m:e>
                        <m:r>
                          <a:rPr lang="en-US" sz="2400" b="0" i="1" dirty="0" smtClean="0">
                            <a:solidFill>
                              <a:srgbClr val="FF0000"/>
                            </a:solidFill>
                            <a:latin typeface="Cambria Math" panose="02040503050406030204" pitchFamily="18" charset="0"/>
                          </a:rPr>
                          <m:t>𝑖</m:t>
                        </m:r>
                      </m:e>
                      <m:sub>
                        <m:r>
                          <a:rPr lang="en-US" sz="2400" b="0" i="1" dirty="0" smtClean="0">
                            <a:solidFill>
                              <a:srgbClr val="FF0000"/>
                            </a:solidFill>
                            <a:latin typeface="Cambria Math" panose="02040503050406030204" pitchFamily="18" charset="0"/>
                          </a:rPr>
                          <m:t>1</m:t>
                        </m:r>
                      </m:sub>
                    </m:sSub>
                    <m:r>
                      <a:rPr lang="en-US" sz="2400" i="1">
                        <a:solidFill>
                          <a:srgbClr val="FF0000"/>
                        </a:solidFill>
                        <a:latin typeface="Cambria Math" panose="02040503050406030204" pitchFamily="18" charset="0"/>
                      </a:rPr>
                      <m:t> </m:t>
                    </m:r>
                  </m:oMath>
                </a14:m>
                <a:r>
                  <a:rPr lang="pt" sz="2400" dirty="0">
                    <a:solidFill>
                      <a:srgbClr val="FF0000"/>
                    </a:solidFill>
                  </a:rPr>
                  <a:t>= 100 Cos(ω</a:t>
                </a:r>
                <a14:m>
                  <m:oMath xmlns:m="http://schemas.openxmlformats.org/officeDocument/2006/math">
                    <m:r>
                      <a:rPr lang="en-US" sz="2400" i="1">
                        <a:solidFill>
                          <a:srgbClr val="FF0000"/>
                        </a:solidFill>
                        <a:latin typeface="Cambria Math" panose="02040503050406030204" pitchFamily="18" charset="0"/>
                      </a:rPr>
                      <m:t>𝑡</m:t>
                    </m:r>
                    <m:r>
                      <a:rPr lang="en-US" sz="2400">
                        <a:solidFill>
                          <a:srgbClr val="FF0000"/>
                        </a:solidFill>
                        <a:latin typeface="Cambria Math" panose="02040503050406030204" pitchFamily="18" charset="0"/>
                      </a:rPr>
                      <m:t>+</m:t>
                    </m:r>
                    <m:r>
                      <a:rPr lang="en-US" sz="2400" b="0" i="0" smtClean="0">
                        <a:solidFill>
                          <a:srgbClr val="FF0000"/>
                        </a:solidFill>
                        <a:latin typeface="Cambria Math" panose="02040503050406030204" pitchFamily="18" charset="0"/>
                      </a:rPr>
                      <m:t>2</m:t>
                    </m:r>
                    <m:r>
                      <a:rPr lang="en-US" sz="2400">
                        <a:solidFill>
                          <a:srgbClr val="FF0000"/>
                        </a:solidFill>
                        <a:latin typeface="Cambria Math" panose="02040503050406030204" pitchFamily="18" charset="0"/>
                      </a:rPr>
                      <m:t>5</m:t>
                    </m:r>
                    <m:r>
                      <a:rPr lang="en-US" sz="2400" i="1">
                        <a:solidFill>
                          <a:srgbClr val="FF0000"/>
                        </a:solidFill>
                        <a:latin typeface="Cambria Math" panose="02040503050406030204" pitchFamily="18" charset="0"/>
                        <a:ea typeface="Cambria Math" panose="02040503050406030204" pitchFamily="18" charset="0"/>
                      </a:rPr>
                      <m:t>°</m:t>
                    </m:r>
                  </m:oMath>
                </a14:m>
                <a:r>
                  <a:rPr lang="en-US" sz="2400" dirty="0">
                    <a:solidFill>
                      <a:srgbClr val="FF0000"/>
                    </a:solidFill>
                  </a:rPr>
                  <a:t>)</a:t>
                </a:r>
              </a:p>
              <a:p>
                <a14:m>
                  <m:oMath xmlns:m="http://schemas.openxmlformats.org/officeDocument/2006/math">
                    <m:sSub>
                      <m:sSubPr>
                        <m:ctrlPr>
                          <a:rPr lang="en-US" sz="2400" i="1" dirty="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rPr>
                          <m:t>𝑖</m:t>
                        </m:r>
                      </m:e>
                      <m:sub>
                        <m:r>
                          <a:rPr lang="en-US" sz="2400" b="0" i="1" dirty="0" smtClean="0">
                            <a:solidFill>
                              <a:srgbClr val="FF0000"/>
                            </a:solidFill>
                            <a:latin typeface="Cambria Math" panose="02040503050406030204" pitchFamily="18" charset="0"/>
                          </a:rPr>
                          <m:t>2</m:t>
                        </m:r>
                      </m:sub>
                    </m:sSub>
                    <m:r>
                      <a:rPr lang="en-US" sz="2400" i="1">
                        <a:solidFill>
                          <a:srgbClr val="FF0000"/>
                        </a:solidFill>
                        <a:latin typeface="Cambria Math" panose="02040503050406030204" pitchFamily="18" charset="0"/>
                      </a:rPr>
                      <m:t> </m:t>
                    </m:r>
                  </m:oMath>
                </a14:m>
                <a:r>
                  <a:rPr lang="pt" sz="2400" dirty="0">
                    <a:solidFill>
                      <a:srgbClr val="FF0000"/>
                    </a:solidFill>
                  </a:rPr>
                  <a:t>= 100 Cos(ω</a:t>
                </a:r>
                <a14:m>
                  <m:oMath xmlns:m="http://schemas.openxmlformats.org/officeDocument/2006/math">
                    <m:r>
                      <a:rPr lang="en-US" sz="2400" i="1">
                        <a:solidFill>
                          <a:srgbClr val="FF0000"/>
                        </a:solidFill>
                        <a:latin typeface="Cambria Math" panose="02040503050406030204" pitchFamily="18" charset="0"/>
                      </a:rPr>
                      <m:t>𝑡</m:t>
                    </m:r>
                    <m:r>
                      <a:rPr lang="en-US" sz="2400">
                        <a:solidFill>
                          <a:srgbClr val="FF0000"/>
                        </a:solidFill>
                        <a:latin typeface="Cambria Math" panose="02040503050406030204" pitchFamily="18" charset="0"/>
                      </a:rPr>
                      <m:t>+</m:t>
                    </m:r>
                    <m:r>
                      <a:rPr lang="en-US" sz="2400" b="0" i="0" smtClean="0">
                        <a:solidFill>
                          <a:srgbClr val="FF0000"/>
                        </a:solidFill>
                        <a:latin typeface="Cambria Math" panose="02040503050406030204" pitchFamily="18" charset="0"/>
                      </a:rPr>
                      <m:t>14</m:t>
                    </m:r>
                    <m:r>
                      <a:rPr lang="en-US" sz="2400">
                        <a:solidFill>
                          <a:srgbClr val="FF0000"/>
                        </a:solidFill>
                        <a:latin typeface="Cambria Math" panose="02040503050406030204" pitchFamily="18" charset="0"/>
                      </a:rPr>
                      <m:t>5</m:t>
                    </m:r>
                    <m:r>
                      <a:rPr lang="en-US" sz="2400" i="1">
                        <a:solidFill>
                          <a:srgbClr val="FF0000"/>
                        </a:solidFill>
                        <a:latin typeface="Cambria Math" panose="02040503050406030204" pitchFamily="18" charset="0"/>
                        <a:ea typeface="Cambria Math" panose="02040503050406030204" pitchFamily="18" charset="0"/>
                      </a:rPr>
                      <m:t>°</m:t>
                    </m:r>
                  </m:oMath>
                </a14:m>
                <a:r>
                  <a:rPr lang="en-US" sz="2400" dirty="0">
                    <a:solidFill>
                      <a:srgbClr val="FF0000"/>
                    </a:solidFill>
                  </a:rPr>
                  <a:t>)</a:t>
                </a:r>
              </a:p>
              <a:p>
                <a14:m>
                  <m:oMath xmlns:m="http://schemas.openxmlformats.org/officeDocument/2006/math">
                    <m:sSub>
                      <m:sSubPr>
                        <m:ctrlPr>
                          <a:rPr lang="en-US" sz="2400" i="1" dirty="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rPr>
                          <m:t>𝑖</m:t>
                        </m:r>
                      </m:e>
                      <m:sub>
                        <m:r>
                          <a:rPr lang="en-US" sz="2400" b="0" i="1" dirty="0" smtClean="0">
                            <a:solidFill>
                              <a:srgbClr val="FF0000"/>
                            </a:solidFill>
                            <a:latin typeface="Cambria Math" panose="02040503050406030204" pitchFamily="18" charset="0"/>
                          </a:rPr>
                          <m:t>3</m:t>
                        </m:r>
                      </m:sub>
                    </m:sSub>
                    <m:r>
                      <a:rPr lang="en-US" sz="2400" i="1">
                        <a:solidFill>
                          <a:srgbClr val="FF0000"/>
                        </a:solidFill>
                        <a:latin typeface="Cambria Math" panose="02040503050406030204" pitchFamily="18" charset="0"/>
                      </a:rPr>
                      <m:t> </m:t>
                    </m:r>
                  </m:oMath>
                </a14:m>
                <a:r>
                  <a:rPr lang="pt" sz="2400" dirty="0">
                    <a:solidFill>
                      <a:srgbClr val="FF0000"/>
                    </a:solidFill>
                  </a:rPr>
                  <a:t>= 100 Cos(ω</a:t>
                </a:r>
                <a14:m>
                  <m:oMath xmlns:m="http://schemas.openxmlformats.org/officeDocument/2006/math">
                    <m:r>
                      <a:rPr lang="en-US" sz="2400" i="1">
                        <a:solidFill>
                          <a:srgbClr val="FF0000"/>
                        </a:solidFill>
                        <a:latin typeface="Cambria Math" panose="02040503050406030204" pitchFamily="18" charset="0"/>
                      </a:rPr>
                      <m:t>𝑡</m:t>
                    </m:r>
                    <m:r>
                      <a:rPr lang="en-US" sz="2400" b="0" i="0" smtClean="0">
                        <a:solidFill>
                          <a:srgbClr val="FF0000"/>
                        </a:solidFill>
                        <a:latin typeface="Cambria Math" panose="02040503050406030204" pitchFamily="18" charset="0"/>
                      </a:rPr>
                      <m:t>−9</m:t>
                    </m:r>
                    <m:r>
                      <a:rPr lang="en-US" sz="2400">
                        <a:solidFill>
                          <a:srgbClr val="FF0000"/>
                        </a:solidFill>
                        <a:latin typeface="Cambria Math" panose="02040503050406030204" pitchFamily="18" charset="0"/>
                      </a:rPr>
                      <m:t>5</m:t>
                    </m:r>
                    <m:r>
                      <a:rPr lang="en-US" sz="2400" i="1">
                        <a:solidFill>
                          <a:srgbClr val="FF0000"/>
                        </a:solidFill>
                        <a:latin typeface="Cambria Math" panose="02040503050406030204" pitchFamily="18" charset="0"/>
                        <a:ea typeface="Cambria Math" panose="02040503050406030204" pitchFamily="18" charset="0"/>
                      </a:rPr>
                      <m:t>°</m:t>
                    </m:r>
                  </m:oMath>
                </a14:m>
                <a:r>
                  <a:rPr lang="en-US" sz="2400" dirty="0">
                    <a:solidFill>
                      <a:srgbClr val="FF0000"/>
                    </a:solidFill>
                  </a:rPr>
                  <a:t>)</a:t>
                </a:r>
              </a:p>
            </p:txBody>
          </p:sp>
        </mc:Choice>
        <mc:Fallback xmlns="">
          <p:sp>
            <p:nvSpPr>
              <p:cNvPr id="11" name="TextBox 10">
                <a:extLst>
                  <a:ext uri="{FF2B5EF4-FFF2-40B4-BE49-F238E27FC236}">
                    <a16:creationId xmlns:a16="http://schemas.microsoft.com/office/drawing/2014/main" id="{4D11B792-6816-324C-A078-A73AA8075DA5}"/>
                  </a:ext>
                </a:extLst>
              </p:cNvPr>
              <p:cNvSpPr txBox="1">
                <a:spLocks noRot="1" noChangeAspect="1" noMove="1" noResize="1" noEditPoints="1" noAdjustHandles="1" noChangeArrowheads="1" noChangeShapeType="1" noTextEdit="1"/>
              </p:cNvSpPr>
              <p:nvPr/>
            </p:nvSpPr>
            <p:spPr>
              <a:xfrm>
                <a:off x="342900" y="3961130"/>
                <a:ext cx="6102926" cy="2677656"/>
              </a:xfrm>
              <a:prstGeom prst="rect">
                <a:avLst/>
              </a:prstGeom>
              <a:blipFill>
                <a:blip r:embed="rId5"/>
                <a:stretch>
                  <a:fillRect l="-1455" t="-1415" b="-3774"/>
                </a:stretch>
              </a:blipFill>
              <a:ln>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403EE69-D4A2-7C43-BF77-5C0E90504156}"/>
                  </a:ext>
                </a:extLst>
              </p:cNvPr>
              <p:cNvSpPr/>
              <p:nvPr/>
            </p:nvSpPr>
            <p:spPr>
              <a:xfrm>
                <a:off x="6560126" y="5138152"/>
                <a:ext cx="3303964" cy="1477328"/>
              </a:xfrm>
              <a:prstGeom prst="rect">
                <a:avLst/>
              </a:prstGeom>
            </p:spPr>
            <p:txBody>
              <a:bodyPr wrap="square">
                <a:spAutoFit/>
              </a:bodyPr>
              <a:lstStyle/>
              <a:p>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𝑖</m:t>
                        </m:r>
                      </m:e>
                      <m:sub>
                        <m:r>
                          <a:rPr lang="en-US" i="1" dirty="0">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 </m:t>
                    </m:r>
                  </m:oMath>
                </a14:m>
                <a:r>
                  <a:rPr lang="en-US" dirty="0">
                    <a:latin typeface="CMR12"/>
                  </a:rPr>
                  <a:t>=   100  25 =    90</a:t>
                </a:r>
                <a:r>
                  <a:rPr lang="en-US" dirty="0">
                    <a:latin typeface="CMMI12"/>
                  </a:rPr>
                  <a:t>.</a:t>
                </a:r>
                <a:r>
                  <a:rPr lang="en-US" dirty="0">
                    <a:latin typeface="CMR12"/>
                  </a:rPr>
                  <a:t>63 + </a:t>
                </a:r>
                <a:r>
                  <a:rPr lang="en-US" dirty="0">
                    <a:latin typeface="CMMI12"/>
                  </a:rPr>
                  <a:t>j</a:t>
                </a:r>
                <a:r>
                  <a:rPr lang="en-US" dirty="0">
                    <a:latin typeface="CMR12"/>
                  </a:rPr>
                  <a:t>42</a:t>
                </a:r>
                <a:r>
                  <a:rPr lang="en-US" dirty="0">
                    <a:latin typeface="CMMI12"/>
                  </a:rPr>
                  <a:t>.</a:t>
                </a:r>
                <a:r>
                  <a:rPr lang="en-US" dirty="0">
                    <a:latin typeface="CMR12"/>
                  </a:rPr>
                  <a:t>26 </a:t>
                </a:r>
              </a:p>
              <a:p>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𝑖</m:t>
                        </m:r>
                      </m:e>
                      <m:sub>
                        <m:r>
                          <a:rPr lang="en-US" b="0" i="1" dirty="0"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 </m:t>
                    </m:r>
                  </m:oMath>
                </a14:m>
                <a:r>
                  <a:rPr lang="en-US" dirty="0">
                    <a:latin typeface="CMR12"/>
                  </a:rPr>
                  <a:t>100  145 =  -</a:t>
                </a:r>
                <a:r>
                  <a:rPr lang="en-US" dirty="0"/>
                  <a:t>81.92 + j57.36 </a:t>
                </a:r>
              </a:p>
              <a:p>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𝑖</m:t>
                        </m:r>
                      </m:e>
                      <m:sub>
                        <m:r>
                          <a:rPr lang="en-US" b="0" i="1" dirty="0" smtClean="0">
                            <a:solidFill>
                              <a:srgbClr val="FF0000"/>
                            </a:solidFill>
                            <a:latin typeface="Cambria Math" panose="02040503050406030204" pitchFamily="18" charset="0"/>
                          </a:rPr>
                          <m:t>3</m:t>
                        </m:r>
                      </m:sub>
                    </m:sSub>
                    <m:r>
                      <a:rPr lang="en-US" b="0" i="1" smtClean="0">
                        <a:solidFill>
                          <a:srgbClr val="FF0000"/>
                        </a:solidFill>
                        <a:latin typeface="Cambria Math" panose="02040503050406030204" pitchFamily="18" charset="0"/>
                      </a:rPr>
                      <m:t>= </m:t>
                    </m:r>
                  </m:oMath>
                </a14:m>
                <a:r>
                  <a:rPr lang="pl" dirty="0"/>
                  <a:t> 100 -95=      -8.72 - j99.62 </a:t>
                </a:r>
              </a:p>
              <a:p>
                <a:r>
                  <a:rPr lang="en-US" dirty="0">
                    <a:latin typeface="CMR12"/>
                  </a:rPr>
                  <a:t>----------------------------------------</a:t>
                </a:r>
                <a:br>
                  <a:rPr lang="en-US" dirty="0">
                    <a:latin typeface="CMR12"/>
                  </a:rPr>
                </a:br>
                <a14:m>
                  <m:oMath xmlns:m="http://schemas.openxmlformats.org/officeDocument/2006/math">
                    <m:sSub>
                      <m:sSubPr>
                        <m:ctrlPr>
                          <a:rPr lang="pt" b="1" i="1">
                            <a:latin typeface="Cambria Math" panose="02040503050406030204" pitchFamily="18" charset="0"/>
                          </a:rPr>
                        </m:ctrlPr>
                      </m:sSubPr>
                      <m:e>
                        <m:r>
                          <a:rPr lang="en-US" b="1" i="1">
                            <a:latin typeface="Cambria Math" panose="02040503050406030204" pitchFamily="18" charset="0"/>
                          </a:rPr>
                          <m:t> </m:t>
                        </m:r>
                        <m:r>
                          <a:rPr lang="en-US" b="1" i="1">
                            <a:latin typeface="Cambria Math" panose="02040503050406030204" pitchFamily="18" charset="0"/>
                          </a:rPr>
                          <m:t>𝑰</m:t>
                        </m:r>
                      </m:e>
                      <m:sub>
                        <m:r>
                          <a:rPr lang="en-US" b="1" i="1" smtClean="0">
                            <a:latin typeface="Cambria Math" panose="02040503050406030204" pitchFamily="18" charset="0"/>
                          </a:rPr>
                          <m:t>𝟒</m:t>
                        </m:r>
                      </m:sub>
                    </m:sSub>
                    <m:r>
                      <a:rPr lang="en-US" b="0" i="0" smtClean="0">
                        <a:latin typeface="Cambria Math" panose="02040503050406030204" pitchFamily="18" charset="0"/>
                      </a:rPr>
                      <m:t> </m:t>
                    </m:r>
                    <m:r>
                      <a:rPr lang="en-US" b="0" i="0" smtClean="0">
                        <a:solidFill>
                          <a:srgbClr val="FF0000"/>
                        </a:solidFill>
                        <a:latin typeface="Cambria Math" panose="02040503050406030204" pitchFamily="18" charset="0"/>
                      </a:rPr>
                      <m:t>= </m:t>
                    </m:r>
                  </m:oMath>
                </a14:m>
                <a:r>
                  <a:rPr lang="en-US" dirty="0">
                    <a:latin typeface="CMR12"/>
                  </a:rPr>
                  <a:t>-(</a:t>
                </a:r>
                <a14:m>
                  <m:oMath xmlns:m="http://schemas.openxmlformats.org/officeDocument/2006/math">
                    <m:sSub>
                      <m:sSubPr>
                        <m:ctrlPr>
                          <a:rPr lang="pt" b="1" i="1">
                            <a:latin typeface="Cambria Math" panose="02040503050406030204" pitchFamily="18" charset="0"/>
                          </a:rPr>
                        </m:ctrlPr>
                      </m:sSubPr>
                      <m:e>
                        <m:r>
                          <a:rPr lang="en-US" b="1" i="1">
                            <a:latin typeface="Cambria Math" panose="02040503050406030204" pitchFamily="18" charset="0"/>
                          </a:rPr>
                          <m:t> </m:t>
                        </m:r>
                        <m:r>
                          <a:rPr lang="en-US" b="1" i="1">
                            <a:latin typeface="Cambria Math" panose="02040503050406030204" pitchFamily="18" charset="0"/>
                          </a:rPr>
                          <m:t>𝑰</m:t>
                        </m:r>
                      </m:e>
                      <m:sub>
                        <m:r>
                          <a:rPr lang="en-US" b="1" i="1" smtClean="0">
                            <a:latin typeface="Cambria Math" panose="02040503050406030204" pitchFamily="18" charset="0"/>
                          </a:rPr>
                          <m:t>𝟏</m:t>
                        </m:r>
                      </m:sub>
                    </m:sSub>
                  </m:oMath>
                </a14:m>
                <a:r>
                  <a:rPr lang="en-US" b="1" dirty="0">
                    <a:latin typeface="CMR12"/>
                  </a:rPr>
                  <a:t> + </a:t>
                </a:r>
                <a14:m>
                  <m:oMath xmlns:m="http://schemas.openxmlformats.org/officeDocument/2006/math">
                    <m:sSub>
                      <m:sSubPr>
                        <m:ctrlPr>
                          <a:rPr lang="pt" b="1" i="1">
                            <a:latin typeface="Cambria Math" panose="02040503050406030204" pitchFamily="18" charset="0"/>
                          </a:rPr>
                        </m:ctrlPr>
                      </m:sSubPr>
                      <m:e>
                        <m:r>
                          <a:rPr lang="en-US" b="1" i="1">
                            <a:latin typeface="Cambria Math" panose="02040503050406030204" pitchFamily="18" charset="0"/>
                          </a:rPr>
                          <m:t> </m:t>
                        </m:r>
                        <m:r>
                          <a:rPr lang="en-US" b="1" i="1">
                            <a:latin typeface="Cambria Math" panose="02040503050406030204" pitchFamily="18" charset="0"/>
                          </a:rPr>
                          <m:t>𝑰</m:t>
                        </m:r>
                      </m:e>
                      <m:sub>
                        <m:r>
                          <a:rPr lang="en-US" b="1" i="1" smtClean="0">
                            <a:latin typeface="Cambria Math" panose="02040503050406030204" pitchFamily="18" charset="0"/>
                          </a:rPr>
                          <m:t>𝟐</m:t>
                        </m:r>
                      </m:sub>
                    </m:sSub>
                  </m:oMath>
                </a14:m>
                <a:r>
                  <a:rPr lang="en-US" b="1" dirty="0">
                    <a:latin typeface="CMR12"/>
                  </a:rPr>
                  <a:t> + </a:t>
                </a:r>
                <a14:m>
                  <m:oMath xmlns:m="http://schemas.openxmlformats.org/officeDocument/2006/math">
                    <m:sSub>
                      <m:sSubPr>
                        <m:ctrlPr>
                          <a:rPr lang="pt" b="1" i="1">
                            <a:latin typeface="Cambria Math" panose="02040503050406030204" pitchFamily="18" charset="0"/>
                          </a:rPr>
                        </m:ctrlPr>
                      </m:sSubPr>
                      <m:e>
                        <m:r>
                          <a:rPr lang="en-US" b="1" i="1">
                            <a:latin typeface="Cambria Math" panose="02040503050406030204" pitchFamily="18" charset="0"/>
                          </a:rPr>
                          <m:t> </m:t>
                        </m:r>
                        <m:r>
                          <a:rPr lang="en-US" b="1" i="1">
                            <a:latin typeface="Cambria Math" panose="02040503050406030204" pitchFamily="18" charset="0"/>
                          </a:rPr>
                          <m:t>𝑰</m:t>
                        </m:r>
                      </m:e>
                      <m:sub>
                        <m:r>
                          <a:rPr lang="en-US" b="1" i="1" smtClean="0">
                            <a:latin typeface="Cambria Math" panose="02040503050406030204" pitchFamily="18" charset="0"/>
                          </a:rPr>
                          <m:t>𝟑</m:t>
                        </m:r>
                      </m:sub>
                    </m:sSub>
                    <m:r>
                      <a:rPr lang="en-US" b="1" i="1">
                        <a:latin typeface="Cambria Math" panose="02040503050406030204" pitchFamily="18" charset="0"/>
                      </a:rPr>
                      <m:t> </m:t>
                    </m:r>
                  </m:oMath>
                </a14:m>
                <a:r>
                  <a:rPr lang="en-US" dirty="0">
                    <a:latin typeface="CMR12"/>
                  </a:rPr>
                  <a:t>) = (0 + j0)</a:t>
                </a:r>
                <a:endParaRPr lang="en-US" dirty="0"/>
              </a:p>
            </p:txBody>
          </p:sp>
        </mc:Choice>
        <mc:Fallback xmlns="">
          <p:sp>
            <p:nvSpPr>
              <p:cNvPr id="2" name="Rectangle 1">
                <a:extLst>
                  <a:ext uri="{FF2B5EF4-FFF2-40B4-BE49-F238E27FC236}">
                    <a16:creationId xmlns:a16="http://schemas.microsoft.com/office/drawing/2014/main" id="{E403EE69-D4A2-7C43-BF77-5C0E90504156}"/>
                  </a:ext>
                </a:extLst>
              </p:cNvPr>
              <p:cNvSpPr>
                <a:spLocks noRot="1" noChangeAspect="1" noMove="1" noResize="1" noEditPoints="1" noAdjustHandles="1" noChangeArrowheads="1" noChangeShapeType="1" noTextEdit="1"/>
              </p:cNvSpPr>
              <p:nvPr/>
            </p:nvSpPr>
            <p:spPr>
              <a:xfrm>
                <a:off x="6560126" y="5138152"/>
                <a:ext cx="3303964" cy="1477328"/>
              </a:xfrm>
              <a:prstGeom prst="rect">
                <a:avLst/>
              </a:prstGeom>
              <a:blipFill>
                <a:blip r:embed="rId6"/>
                <a:stretch>
                  <a:fillRect l="-1538" t="-1724" b="-6034"/>
                </a:stretch>
              </a:blipFill>
            </p:spPr>
            <p:txBody>
              <a:bodyPr/>
              <a:lstStyle/>
              <a:p>
                <a:r>
                  <a:rPr lang="en-CN">
                    <a:noFill/>
                  </a:rPr>
                  <a:t> </a:t>
                </a:r>
              </a:p>
            </p:txBody>
          </p:sp>
        </mc:Fallback>
      </mc:AlternateContent>
      <p:grpSp>
        <p:nvGrpSpPr>
          <p:cNvPr id="18" name="Group 17">
            <a:extLst>
              <a:ext uri="{FF2B5EF4-FFF2-40B4-BE49-F238E27FC236}">
                <a16:creationId xmlns:a16="http://schemas.microsoft.com/office/drawing/2014/main" id="{9C4C0AC4-1F1E-5543-BEFB-6304B6A7F113}"/>
              </a:ext>
            </a:extLst>
          </p:cNvPr>
          <p:cNvGrpSpPr/>
          <p:nvPr/>
        </p:nvGrpSpPr>
        <p:grpSpPr>
          <a:xfrm>
            <a:off x="7493241" y="5156716"/>
            <a:ext cx="319440" cy="278244"/>
            <a:chOff x="9393652" y="859426"/>
            <a:chExt cx="344708" cy="394330"/>
          </a:xfrm>
        </p:grpSpPr>
        <p:cxnSp>
          <p:nvCxnSpPr>
            <p:cNvPr id="19" name="Straight Connector 18">
              <a:extLst>
                <a:ext uri="{FF2B5EF4-FFF2-40B4-BE49-F238E27FC236}">
                  <a16:creationId xmlns:a16="http://schemas.microsoft.com/office/drawing/2014/main" id="{91D14B91-9F6B-A145-B0CE-A998B9A3A337}"/>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91D081-6E15-E548-ACED-D6A7178E48E5}"/>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C135CCE-5663-9442-A041-3AC6E7C37F79}"/>
              </a:ext>
            </a:extLst>
          </p:cNvPr>
          <p:cNvGrpSpPr/>
          <p:nvPr/>
        </p:nvGrpSpPr>
        <p:grpSpPr>
          <a:xfrm>
            <a:off x="7462761" y="5434846"/>
            <a:ext cx="319440" cy="278244"/>
            <a:chOff x="9393652" y="859426"/>
            <a:chExt cx="344708" cy="394330"/>
          </a:xfrm>
        </p:grpSpPr>
        <p:cxnSp>
          <p:nvCxnSpPr>
            <p:cNvPr id="22" name="Straight Connector 21">
              <a:extLst>
                <a:ext uri="{FF2B5EF4-FFF2-40B4-BE49-F238E27FC236}">
                  <a16:creationId xmlns:a16="http://schemas.microsoft.com/office/drawing/2014/main" id="{720FF9C7-6A1D-9F4B-A88B-2A00208FAF0B}"/>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EDB295-AE69-9247-8669-B874A4DCDA80}"/>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A3973EC-A92A-F94F-80C3-1E0022B00BF3}"/>
              </a:ext>
            </a:extLst>
          </p:cNvPr>
          <p:cNvGrpSpPr/>
          <p:nvPr/>
        </p:nvGrpSpPr>
        <p:grpSpPr>
          <a:xfrm>
            <a:off x="7478001" y="5735836"/>
            <a:ext cx="319440" cy="278244"/>
            <a:chOff x="9393652" y="859426"/>
            <a:chExt cx="344708" cy="394330"/>
          </a:xfrm>
        </p:grpSpPr>
        <p:cxnSp>
          <p:nvCxnSpPr>
            <p:cNvPr id="25" name="Straight Connector 24">
              <a:extLst>
                <a:ext uri="{FF2B5EF4-FFF2-40B4-BE49-F238E27FC236}">
                  <a16:creationId xmlns:a16="http://schemas.microsoft.com/office/drawing/2014/main" id="{82322442-A5F9-9B4D-B2DC-0C5EC2BBBF1C}"/>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8F6AD9-9763-5448-B6B5-166A331C12A4}"/>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F48313CF-A22D-5043-925D-E16FCBD1EE55}"/>
              </a:ext>
            </a:extLst>
          </p:cNvPr>
          <p:cNvSpPr>
            <a:spLocks noGrp="1"/>
          </p:cNvSpPr>
          <p:nvPr>
            <p:ph type="sldNum" sz="quarter" idx="12"/>
          </p:nvPr>
        </p:nvSpPr>
        <p:spPr/>
        <p:txBody>
          <a:bodyPr/>
          <a:lstStyle/>
          <a:p>
            <a:fld id="{F33FCB0E-AFE6-8F4B-B9EB-BD4C96BB7C7B}" type="slidenum">
              <a:rPr lang="en-US" smtClean="0"/>
              <a:t>43</a:t>
            </a:fld>
            <a:endParaRPr lang="en-US"/>
          </a:p>
        </p:txBody>
      </p:sp>
    </p:spTree>
    <p:extLst>
      <p:ext uri="{BB962C8B-B14F-4D97-AF65-F5344CB8AC3E}">
        <p14:creationId xmlns:p14="http://schemas.microsoft.com/office/powerpoint/2010/main" val="4209343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9.6 Series, Parallel, and Delta-Wye Simplifications</a:t>
            </a:r>
          </a:p>
        </p:txBody>
      </p:sp>
      <p:pic>
        <p:nvPicPr>
          <p:cNvPr id="2" name="Picture 1">
            <a:extLst>
              <a:ext uri="{FF2B5EF4-FFF2-40B4-BE49-F238E27FC236}">
                <a16:creationId xmlns:a16="http://schemas.microsoft.com/office/drawing/2014/main" id="{E5748ADE-E469-964A-A81C-C18A60258AE8}"/>
              </a:ext>
            </a:extLst>
          </p:cNvPr>
          <p:cNvPicPr>
            <a:picLocks noChangeAspect="1"/>
          </p:cNvPicPr>
          <p:nvPr/>
        </p:nvPicPr>
        <p:blipFill>
          <a:blip r:embed="rId2"/>
          <a:stretch>
            <a:fillRect/>
          </a:stretch>
        </p:blipFill>
        <p:spPr>
          <a:xfrm>
            <a:off x="6654800" y="1906270"/>
            <a:ext cx="4826000" cy="1993900"/>
          </a:xfrm>
          <a:prstGeom prst="rect">
            <a:avLst/>
          </a:prstGeom>
        </p:spPr>
      </p:pic>
      <p:pic>
        <p:nvPicPr>
          <p:cNvPr id="3" name="Picture 2">
            <a:extLst>
              <a:ext uri="{FF2B5EF4-FFF2-40B4-BE49-F238E27FC236}">
                <a16:creationId xmlns:a16="http://schemas.microsoft.com/office/drawing/2014/main" id="{9EC401E7-EBBF-7947-A48E-0EB90EB57F9B}"/>
              </a:ext>
            </a:extLst>
          </p:cNvPr>
          <p:cNvPicPr>
            <a:picLocks noChangeAspect="1"/>
          </p:cNvPicPr>
          <p:nvPr/>
        </p:nvPicPr>
        <p:blipFill>
          <a:blip r:embed="rId3"/>
          <a:stretch>
            <a:fillRect/>
          </a:stretch>
        </p:blipFill>
        <p:spPr>
          <a:xfrm>
            <a:off x="740410" y="2209800"/>
            <a:ext cx="4879340" cy="103632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C1A47-9B69-8847-B33B-B234C4D0DC34}"/>
                  </a:ext>
                </a:extLst>
              </p:cNvPr>
              <p:cNvSpPr txBox="1"/>
              <p:nvPr/>
            </p:nvSpPr>
            <p:spPr>
              <a:xfrm>
                <a:off x="1126490" y="4709160"/>
                <a:ext cx="2131060" cy="1000723"/>
              </a:xfrm>
              <a:prstGeom prst="rect">
                <a:avLst/>
              </a:prstGeom>
              <a:noFill/>
              <a:ln>
                <a:solidFill>
                  <a:schemeClr val="tx1"/>
                </a:solidFill>
              </a:ln>
            </p:spPr>
            <p:txBody>
              <a:bodyPr wrap="square" lIns="0" tIns="0" rIns="0" bIns="0" rtlCol="0">
                <a:spAutoFit/>
              </a:bodyPr>
              <a:lstStyle/>
              <a:p>
                <a:r>
                  <a:rPr lang="en-US" sz="2400" dirty="0">
                    <a:solidFill>
                      <a:srgbClr val="FF0000"/>
                    </a:solidFill>
                    <a:latin typeface="Cambria Math" panose="02040503050406030204" pitchFamily="18" charset="0"/>
                  </a:rPr>
                  <a:t>Voltage Divider:</a:t>
                </a:r>
              </a:p>
              <a:p>
                <a14:m>
                  <m:oMath xmlns:m="http://schemas.openxmlformats.org/officeDocument/2006/math">
                    <m:sSub>
                      <m:sSubPr>
                        <m:ctrlPr>
                          <a:rPr lang="en-US" sz="2400" b="1" i="1" dirty="0" smtClean="0">
                            <a:latin typeface="Cambria Math" panose="02040503050406030204" pitchFamily="18" charset="0"/>
                          </a:rPr>
                        </m:ctrlPr>
                      </m:sSubPr>
                      <m:e>
                        <m:r>
                          <a:rPr lang="en-US" sz="2400" b="1" i="1" dirty="0">
                            <a:latin typeface="Cambria Math" panose="02040503050406030204" pitchFamily="18" charset="0"/>
                          </a:rPr>
                          <m:t>𝑽</m:t>
                        </m:r>
                      </m:e>
                      <m:sub>
                        <m:r>
                          <a:rPr lang="en-US" sz="2400" b="1" i="1" dirty="0" smtClean="0">
                            <a:latin typeface="Cambria Math" panose="02040503050406030204" pitchFamily="18" charset="0"/>
                          </a:rPr>
                          <m:t>𝒋</m:t>
                        </m:r>
                      </m:sub>
                    </m:sSub>
                    <m:r>
                      <a:rPr lang="en-US" sz="2400" b="1" i="1" dirty="0">
                        <a:latin typeface="Cambria Math" panose="02040503050406030204" pitchFamily="18" charset="0"/>
                      </a:rPr>
                      <m:t> </m:t>
                    </m:r>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𝑗</m:t>
                            </m:r>
                          </m:sub>
                        </m:sSub>
                      </m:num>
                      <m:den>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𝑒𝑞</m:t>
                            </m:r>
                          </m:sub>
                        </m:sSub>
                      </m:den>
                    </m:f>
                    <m:r>
                      <a:rPr lang="en-US" sz="2400" b="0" i="1" dirty="0" smtClean="0">
                        <a:latin typeface="Cambria Math" panose="02040503050406030204" pitchFamily="18" charset="0"/>
                      </a:rPr>
                      <m:t> </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𝑽</m:t>
                        </m:r>
                      </m:e>
                      <m:sub>
                        <m:r>
                          <a:rPr lang="en-US" sz="2400" b="1" i="1" dirty="0">
                            <a:latin typeface="Cambria Math" panose="02040503050406030204" pitchFamily="18" charset="0"/>
                          </a:rPr>
                          <m:t>𝒔</m:t>
                        </m:r>
                      </m:sub>
                    </m:sSub>
                  </m:oMath>
                </a14:m>
                <a:endParaRPr lang="en-US" sz="2400" b="1" dirty="0"/>
              </a:p>
            </p:txBody>
          </p:sp>
        </mc:Choice>
        <mc:Fallback xmlns="">
          <p:sp>
            <p:nvSpPr>
              <p:cNvPr id="13" name="TextBox 12">
                <a:extLst>
                  <a:ext uri="{FF2B5EF4-FFF2-40B4-BE49-F238E27FC236}">
                    <a16:creationId xmlns:a16="http://schemas.microsoft.com/office/drawing/2014/main" id="{D36C1A47-9B69-8847-B33B-B234C4D0DC34}"/>
                  </a:ext>
                </a:extLst>
              </p:cNvPr>
              <p:cNvSpPr txBox="1">
                <a:spLocks noRot="1" noChangeAspect="1" noMove="1" noResize="1" noEditPoints="1" noAdjustHandles="1" noChangeArrowheads="1" noChangeShapeType="1" noTextEdit="1"/>
              </p:cNvSpPr>
              <p:nvPr/>
            </p:nvSpPr>
            <p:spPr>
              <a:xfrm>
                <a:off x="1126490" y="4709160"/>
                <a:ext cx="2131060" cy="1000723"/>
              </a:xfrm>
              <a:prstGeom prst="rect">
                <a:avLst/>
              </a:prstGeom>
              <a:blipFill>
                <a:blip r:embed="rId4"/>
                <a:stretch>
                  <a:fillRect l="-8824" t="-8642" r="-4706" b="-2469"/>
                </a:stretch>
              </a:blipFill>
              <a:ln>
                <a:solidFill>
                  <a:schemeClr val="tx1"/>
                </a:solid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3EB0E7B8-B0DC-EA4A-A243-C3CEBA1F2BBD}"/>
              </a:ext>
            </a:extLst>
          </p:cNvPr>
          <p:cNvPicPr>
            <a:picLocks noChangeAspect="1"/>
          </p:cNvPicPr>
          <p:nvPr/>
        </p:nvPicPr>
        <p:blipFill>
          <a:blip r:embed="rId5"/>
          <a:stretch>
            <a:fillRect/>
          </a:stretch>
        </p:blipFill>
        <p:spPr>
          <a:xfrm>
            <a:off x="7815580" y="4356100"/>
            <a:ext cx="2755900" cy="15748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262B8B6-D816-0F40-A0AF-8BC6C72E4DA2}"/>
                  </a:ext>
                </a:extLst>
              </p:cNvPr>
              <p:cNvSpPr/>
              <p:nvPr/>
            </p:nvSpPr>
            <p:spPr>
              <a:xfrm>
                <a:off x="3798762" y="4929118"/>
                <a:ext cx="3967817" cy="660630"/>
              </a:xfrm>
              <a:prstGeom prst="rect">
                <a:avLst/>
              </a:prstGeom>
            </p:spPr>
            <p:txBody>
              <a:bodyPr wrap="none">
                <a:spAutoFit/>
              </a:bodyPr>
              <a:lstStyle/>
              <a:p>
                <a14:m>
                  <m:oMath xmlns:m="http://schemas.openxmlformats.org/officeDocument/2006/math">
                    <m:sSub>
                      <m:sSubPr>
                        <m:ctrlPr>
                          <a:rPr lang="en-US" sz="2400" b="1" i="1" dirty="0" smtClean="0">
                            <a:latin typeface="Cambria Math" panose="02040503050406030204" pitchFamily="18" charset="0"/>
                          </a:rPr>
                        </m:ctrlPr>
                      </m:sSubPr>
                      <m:e>
                        <m:r>
                          <a:rPr lang="en-US" sz="2400" b="1" i="1" dirty="0">
                            <a:latin typeface="Cambria Math" panose="02040503050406030204" pitchFamily="18" charset="0"/>
                          </a:rPr>
                          <m:t>𝑽</m:t>
                        </m:r>
                      </m:e>
                      <m:sub>
                        <m:r>
                          <a:rPr lang="en-US" sz="2400" b="1" i="1" dirty="0" smtClean="0">
                            <a:latin typeface="Cambria Math" panose="02040503050406030204" pitchFamily="18" charset="0"/>
                          </a:rPr>
                          <m:t>𝟏</m:t>
                        </m:r>
                      </m:sub>
                    </m:sSub>
                    <m:r>
                      <a:rPr lang="en-US" sz="2400" b="1" i="1" dirty="0">
                        <a:latin typeface="Cambria Math" panose="02040503050406030204" pitchFamily="18" charset="0"/>
                      </a:rPr>
                      <m:t> </m:t>
                    </m:r>
                  </m:oMath>
                </a14:m>
                <a:r>
                  <a:rPr lang="en-US" sz="2400" dirty="0"/>
                  <a:t>= </a:t>
                </a:r>
                <a14:m>
                  <m:oMath xmlns:m="http://schemas.openxmlformats.org/officeDocument/2006/math">
                    <m:f>
                      <m:fPr>
                        <m:ctrlPr>
                          <a:rPr lang="en-US" sz="2400" i="1" dirty="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𝑍</m:t>
                            </m:r>
                          </m:e>
                          <m:sub>
                            <m:r>
                              <a:rPr lang="en-US" sz="2400" b="0" i="1" dirty="0" smtClean="0">
                                <a:latin typeface="Cambria Math" panose="02040503050406030204" pitchFamily="18" charset="0"/>
                              </a:rPr>
                              <m:t>1</m:t>
                            </m:r>
                          </m:sub>
                        </m:sSub>
                      </m:num>
                      <m:den>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𝑍</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r>
                              <a:rPr lang="en-US" sz="2400" i="1" dirty="0">
                                <a:latin typeface="Cambria Math" panose="02040503050406030204" pitchFamily="18" charset="0"/>
                              </a:rPr>
                              <m:t>𝑍</m:t>
                            </m:r>
                          </m:e>
                          <m:sub>
                            <m:r>
                              <a:rPr lang="en-US" sz="2400" b="0" i="1" dirty="0" smtClean="0">
                                <a:latin typeface="Cambria Math" panose="02040503050406030204" pitchFamily="18" charset="0"/>
                              </a:rPr>
                              <m:t>2</m:t>
                            </m:r>
                          </m:sub>
                        </m:sSub>
                      </m:den>
                    </m:f>
                    <m:r>
                      <a:rPr lang="en-US" sz="2400" b="1" i="1" dirty="0" smtClean="0">
                        <a:latin typeface="Cambria Math" panose="02040503050406030204" pitchFamily="18" charset="0"/>
                      </a:rPr>
                      <m:t>𝑽</m:t>
                    </m:r>
                    <m:r>
                      <a:rPr lang="en-US" sz="2400" b="1" i="1" dirty="0" smtClean="0">
                        <a:latin typeface="Cambria Math" panose="02040503050406030204" pitchFamily="18" charset="0"/>
                      </a:rPr>
                      <m:t>   &amp;   </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𝑽</m:t>
                        </m:r>
                      </m:e>
                      <m:sub>
                        <m:r>
                          <a:rPr lang="en-US" sz="2400" b="1" i="1" dirty="0" smtClean="0">
                            <a:latin typeface="Cambria Math" panose="02040503050406030204" pitchFamily="18" charset="0"/>
                          </a:rPr>
                          <m:t>𝟐</m:t>
                        </m:r>
                      </m:sub>
                    </m:sSub>
                    <m:r>
                      <a:rPr lang="en-US" sz="2400" b="1" i="1" dirty="0">
                        <a:latin typeface="Cambria Math" panose="02040503050406030204" pitchFamily="18" charset="0"/>
                      </a:rPr>
                      <m:t> </m:t>
                    </m:r>
                  </m:oMath>
                </a14:m>
                <a:r>
                  <a:rPr lang="en-US" sz="2400" dirty="0"/>
                  <a:t>= </a:t>
                </a:r>
                <a14:m>
                  <m:oMath xmlns:m="http://schemas.openxmlformats.org/officeDocument/2006/math">
                    <m:f>
                      <m:fPr>
                        <m:ctrlPr>
                          <a:rPr lang="en-US" sz="2400" i="1" dirty="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𝑍</m:t>
                            </m:r>
                          </m:e>
                          <m:sub>
                            <m:r>
                              <a:rPr lang="en-US" sz="2400" b="0" i="1" dirty="0" smtClean="0">
                                <a:latin typeface="Cambria Math" panose="02040503050406030204" pitchFamily="18" charset="0"/>
                              </a:rPr>
                              <m:t>2</m:t>
                            </m:r>
                          </m:sub>
                        </m:sSub>
                      </m:num>
                      <m:den>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𝑍</m:t>
                                </m:r>
                              </m:e>
                              <m:sub>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𝑍</m:t>
                            </m:r>
                          </m:e>
                          <m:sub>
                            <m:r>
                              <a:rPr lang="en-US" sz="2400" i="1" dirty="0">
                                <a:latin typeface="Cambria Math" panose="02040503050406030204" pitchFamily="18" charset="0"/>
                              </a:rPr>
                              <m:t>2</m:t>
                            </m:r>
                          </m:sub>
                        </m:sSub>
                      </m:den>
                    </m:f>
                    <m:r>
                      <a:rPr lang="en-US" sz="2400" b="1" i="1" dirty="0">
                        <a:latin typeface="Cambria Math" panose="02040503050406030204" pitchFamily="18" charset="0"/>
                      </a:rPr>
                      <m:t>𝑽</m:t>
                    </m:r>
                  </m:oMath>
                </a14:m>
                <a:endParaRPr lang="en-US" sz="2400" dirty="0"/>
              </a:p>
            </p:txBody>
          </p:sp>
        </mc:Choice>
        <mc:Fallback xmlns="">
          <p:sp>
            <p:nvSpPr>
              <p:cNvPr id="5" name="Rectangle 4">
                <a:extLst>
                  <a:ext uri="{FF2B5EF4-FFF2-40B4-BE49-F238E27FC236}">
                    <a16:creationId xmlns:a16="http://schemas.microsoft.com/office/drawing/2014/main" id="{2262B8B6-D816-0F40-A0AF-8BC6C72E4DA2}"/>
                  </a:ext>
                </a:extLst>
              </p:cNvPr>
              <p:cNvSpPr>
                <a:spLocks noRot="1" noChangeAspect="1" noMove="1" noResize="1" noEditPoints="1" noAdjustHandles="1" noChangeArrowheads="1" noChangeShapeType="1" noTextEdit="1"/>
              </p:cNvSpPr>
              <p:nvPr/>
            </p:nvSpPr>
            <p:spPr>
              <a:xfrm>
                <a:off x="3798762" y="4929118"/>
                <a:ext cx="3967817" cy="660630"/>
              </a:xfrm>
              <a:prstGeom prst="rect">
                <a:avLst/>
              </a:prstGeom>
              <a:blipFill>
                <a:blip r:embed="rId6"/>
                <a:stretch>
                  <a:fillRect b="-188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71C6944-4BDE-2443-B1AE-7057F118D927}"/>
              </a:ext>
            </a:extLst>
          </p:cNvPr>
          <p:cNvSpPr>
            <a:spLocks noGrp="1"/>
          </p:cNvSpPr>
          <p:nvPr>
            <p:ph type="sldNum" sz="quarter" idx="12"/>
          </p:nvPr>
        </p:nvSpPr>
        <p:spPr/>
        <p:txBody>
          <a:bodyPr/>
          <a:lstStyle/>
          <a:p>
            <a:fld id="{F33FCB0E-AFE6-8F4B-B9EB-BD4C96BB7C7B}" type="slidenum">
              <a:rPr lang="en-US" smtClean="0"/>
              <a:t>44</a:t>
            </a:fld>
            <a:endParaRPr lang="en-US"/>
          </a:p>
        </p:txBody>
      </p:sp>
    </p:spTree>
    <p:extLst>
      <p:ext uri="{BB962C8B-B14F-4D97-AF65-F5344CB8AC3E}">
        <p14:creationId xmlns:p14="http://schemas.microsoft.com/office/powerpoint/2010/main" val="2844519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9.6 Series, Parallel, and Delta-Wye </a:t>
            </a:r>
          </a:p>
          <a:p>
            <a:r>
              <a:rPr lang="en-US" dirty="0"/>
              <a:t>Example 9.8</a:t>
            </a:r>
          </a:p>
        </p:txBody>
      </p:sp>
      <p:pic>
        <p:nvPicPr>
          <p:cNvPr id="10" name="Picture 2" descr="A drawing shows an RLC circuit driven by a voltage source for example 9.8.The circuit shows a 90 ohm resistor and a 32mH inductor on the top wire, a 5 microF capacitor with voltage v on the right wire, and an independent voltage source, v sub s, on the left wire.">
            <a:extLst>
              <a:ext uri="{FF2B5EF4-FFF2-40B4-BE49-F238E27FC236}">
                <a16:creationId xmlns:a16="http://schemas.microsoft.com/office/drawing/2014/main" id="{B545E5E5-7336-8848-BB43-53C8847B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2175396"/>
            <a:ext cx="3242310" cy="1510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D6A9C4-81F8-A547-872E-0EAD44F25503}"/>
                  </a:ext>
                </a:extLst>
              </p:cNvPr>
              <p:cNvSpPr txBox="1"/>
              <p:nvPr/>
            </p:nvSpPr>
            <p:spPr>
              <a:xfrm>
                <a:off x="1013136" y="1897546"/>
                <a:ext cx="5755230" cy="3416320"/>
              </a:xfrm>
              <a:prstGeom prst="rect">
                <a:avLst/>
              </a:prstGeom>
              <a:noFill/>
            </p:spPr>
            <p:txBody>
              <a:bodyPr wrap="none" rtlCol="0">
                <a:spAutoFit/>
              </a:bodyPr>
              <a:lstStyle/>
              <a:p>
                <a:r>
                  <a:rPr lang="en-US" dirty="0">
                    <a:solidFill>
                      <a:srgbClr val="FF0000"/>
                    </a:solidFill>
                  </a:rPr>
                  <a:t>Example 9.8</a:t>
                </a:r>
              </a:p>
              <a:p>
                <a:r>
                  <a:rPr lang="en-US" dirty="0"/>
                  <a:t>A resistor,  an inductor, and a capacitor </a:t>
                </a:r>
              </a:p>
              <a:p>
                <a:r>
                  <a:rPr lang="en-US" dirty="0"/>
                  <a:t>are connected in series.</a:t>
                </a:r>
              </a:p>
              <a:p>
                <a:endParaRPr lang="en-US" dirty="0"/>
              </a:p>
              <a:p>
                <a:r>
                  <a:rPr lang="en-US" dirty="0"/>
                  <a:t>The voltage is: </a:t>
                </a:r>
              </a:p>
              <a:p>
                <a:endParaRPr lang="en-US" dirty="0"/>
              </a:p>
              <a:p>
                <a:r>
                  <a:rPr lang="en-US" dirty="0"/>
                  <a: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𝑠</m:t>
                        </m:r>
                      </m:sub>
                    </m:sSub>
                  </m:oMath>
                </a14:m>
                <a:r>
                  <a:rPr lang="pt" dirty="0">
                    <a:solidFill>
                      <a:srgbClr val="FF0000"/>
                    </a:solidFill>
                  </a:rPr>
                  <a:t>= 750Cos(5000</a:t>
                </a:r>
                <a14:m>
                  <m:oMath xmlns:m="http://schemas.openxmlformats.org/officeDocument/2006/math">
                    <m:r>
                      <a:rPr lang="en-US" i="1">
                        <a:solidFill>
                          <a:srgbClr val="FF0000"/>
                        </a:solidFill>
                        <a:latin typeface="Cambria Math" panose="02040503050406030204" pitchFamily="18" charset="0"/>
                      </a:rPr>
                      <m:t>𝑡</m:t>
                    </m:r>
                    <m:r>
                      <a:rPr lang="en-US">
                        <a:solidFill>
                          <a:srgbClr val="FF0000"/>
                        </a:solidFill>
                        <a:latin typeface="Cambria Math" panose="02040503050406030204" pitchFamily="18" charset="0"/>
                      </a:rPr>
                      <m:t>+</m:t>
                    </m:r>
                    <m:r>
                      <a:rPr lang="en-US" b="0" i="0" smtClean="0">
                        <a:solidFill>
                          <a:srgbClr val="FF0000"/>
                        </a:solidFill>
                        <a:latin typeface="Cambria Math" panose="02040503050406030204" pitchFamily="18" charset="0"/>
                      </a:rPr>
                      <m:t>30</m:t>
                    </m:r>
                    <m:r>
                      <a:rPr lang="en-US" b="0" i="1" smtClean="0">
                        <a:solidFill>
                          <a:srgbClr val="FF0000"/>
                        </a:solidFill>
                        <a:latin typeface="Cambria Math" panose="02040503050406030204" pitchFamily="18" charset="0"/>
                        <a:ea typeface="Cambria Math" panose="02040503050406030204" pitchFamily="18" charset="0"/>
                      </a:rPr>
                      <m:t>°</m:t>
                    </m:r>
                  </m:oMath>
                </a14:m>
                <a:r>
                  <a:rPr lang="pt" dirty="0">
                    <a:solidFill>
                      <a:srgbClr val="FF0000"/>
                    </a:solidFill>
                  </a:rPr>
                  <a:t>) V</a:t>
                </a:r>
              </a:p>
              <a:p>
                <a:endParaRPr lang="en-US" dirty="0"/>
              </a:p>
              <a:p>
                <a:pPr marL="342900" indent="-342900">
                  <a:buAutoNum type="alphaLcParenR"/>
                </a:pPr>
                <a:r>
                  <a:rPr lang="pt" dirty="0"/>
                  <a:t>Construct the freq-domain equivalent circuit. </a:t>
                </a:r>
              </a:p>
              <a:p>
                <a:pPr marL="342900" indent="-342900">
                  <a:buFontTx/>
                  <a:buAutoNum type="alphaLcParenR"/>
                </a:pPr>
                <a:r>
                  <a:rPr lang="en-US" dirty="0"/>
                  <a:t>Calculate the phasor voltage </a:t>
                </a:r>
                <a:r>
                  <a:rPr lang="en-US" b="1" dirty="0"/>
                  <a:t>V </a:t>
                </a:r>
                <a:r>
                  <a:rPr lang="en-US" dirty="0"/>
                  <a:t>across the capacitor</a:t>
                </a:r>
                <a:endParaRPr lang="en-US" b="1" dirty="0"/>
              </a:p>
              <a:p>
                <a:pPr marL="342900" indent="-342900">
                  <a:buAutoNum type="alphaLcParenR"/>
                </a:pPr>
                <a:r>
                  <a:rPr lang="en-US" dirty="0"/>
                  <a:t>Find the steady-state voltage </a:t>
                </a:r>
                <a14:m>
                  <m:oMath xmlns:m="http://schemas.openxmlformats.org/officeDocument/2006/math">
                    <m:r>
                      <a:rPr lang="en-US" i="1" dirty="0">
                        <a:latin typeface="Cambria Math" panose="02040503050406030204" pitchFamily="18" charset="0"/>
                      </a:rPr>
                      <m:t>𝑣</m:t>
                    </m:r>
                  </m:oMath>
                </a14:m>
                <a:r>
                  <a:rPr lang="en-US" dirty="0"/>
                  <a:t> using the Inverse phasor</a:t>
                </a:r>
              </a:p>
              <a:p>
                <a:r>
                  <a:rPr lang="en-US" dirty="0"/>
                  <a:t>       transform</a:t>
                </a:r>
              </a:p>
            </p:txBody>
          </p:sp>
        </mc:Choice>
        <mc:Fallback xmlns="">
          <p:sp>
            <p:nvSpPr>
              <p:cNvPr id="11" name="TextBox 10">
                <a:extLst>
                  <a:ext uri="{FF2B5EF4-FFF2-40B4-BE49-F238E27FC236}">
                    <a16:creationId xmlns:a16="http://schemas.microsoft.com/office/drawing/2014/main" id="{66D6A9C4-81F8-A547-872E-0EAD44F25503}"/>
                  </a:ext>
                </a:extLst>
              </p:cNvPr>
              <p:cNvSpPr txBox="1">
                <a:spLocks noRot="1" noChangeAspect="1" noMove="1" noResize="1" noEditPoints="1" noAdjustHandles="1" noChangeArrowheads="1" noChangeShapeType="1" noTextEdit="1"/>
              </p:cNvSpPr>
              <p:nvPr/>
            </p:nvSpPr>
            <p:spPr>
              <a:xfrm>
                <a:off x="1013136" y="1897546"/>
                <a:ext cx="5755230" cy="3416320"/>
              </a:xfrm>
              <a:prstGeom prst="rect">
                <a:avLst/>
              </a:prstGeom>
              <a:blipFill>
                <a:blip r:embed="rId3"/>
                <a:stretch>
                  <a:fillRect l="-883" t="-743" b="-1859"/>
                </a:stretch>
              </a:blipFill>
            </p:spPr>
            <p:txBody>
              <a:bodyPr/>
              <a:lstStyle/>
              <a:p>
                <a:r>
                  <a:rPr lang="en-CN">
                    <a:noFill/>
                  </a:rPr>
                  <a:t> </a:t>
                </a:r>
              </a:p>
            </p:txBody>
          </p:sp>
        </mc:Fallback>
      </mc:AlternateContent>
      <p:pic>
        <p:nvPicPr>
          <p:cNvPr id="6" name="Picture 2" descr="A drawing shows a frequency domain equivalent of the circuit shown in figure 9.17.The circuit shows a 90 ohm resistor and a j160 ohm inductor on the top wire, a minus j40 ohm capacitor with voltage V on the right wire, and an independent voltage source with voltage of 750-angled 30 degree V on the left wire. Two nodes, a and b, are marked on the top and bottom wires, close to the left wire.">
            <a:extLst>
              <a:ext uri="{FF2B5EF4-FFF2-40B4-BE49-F238E27FC236}">
                <a16:creationId xmlns:a16="http://schemas.microsoft.com/office/drawing/2014/main" id="{B0CF8594-D353-694F-A957-1FEDE10F7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79" y="4212182"/>
            <a:ext cx="4705351" cy="179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82F65D4F-12A0-4A42-96CA-518ED73B723B}"/>
              </a:ext>
            </a:extLst>
          </p:cNvPr>
          <p:cNvSpPr>
            <a:spLocks noGrp="1"/>
          </p:cNvSpPr>
          <p:nvPr>
            <p:ph type="sldNum" sz="quarter" idx="12"/>
          </p:nvPr>
        </p:nvSpPr>
        <p:spPr/>
        <p:txBody>
          <a:bodyPr/>
          <a:lstStyle/>
          <a:p>
            <a:fld id="{F33FCB0E-AFE6-8F4B-B9EB-BD4C96BB7C7B}" type="slidenum">
              <a:rPr lang="en-US" smtClean="0"/>
              <a:t>45</a:t>
            </a:fld>
            <a:endParaRPr lang="en-US"/>
          </a:p>
        </p:txBody>
      </p:sp>
      <p:pic>
        <p:nvPicPr>
          <p:cNvPr id="7" name="Picture 2" descr="A table lists impedance and reactance values for three circuit elements.Impedance and reactance values are shown for the three circuit elements, respectively, as follows.&#10;Resistor: R; blank&#10;Inductor: j omega L; omega L&#10;Capacitor: j (minus 1 over omega C); minus 1 over omega C">
            <a:extLst>
              <a:ext uri="{FF2B5EF4-FFF2-40B4-BE49-F238E27FC236}">
                <a16:creationId xmlns:a16="http://schemas.microsoft.com/office/drawing/2014/main" id="{9F3A72D7-8E44-4742-8443-A65786967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551" y="5371016"/>
            <a:ext cx="3672672" cy="14625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23109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9.6 Series, Parallel, and Delta-Wye Simplifications</a:t>
            </a:r>
          </a:p>
        </p:txBody>
      </p:sp>
      <p:pic>
        <p:nvPicPr>
          <p:cNvPr id="6" name="Picture 5">
            <a:extLst>
              <a:ext uri="{FF2B5EF4-FFF2-40B4-BE49-F238E27FC236}">
                <a16:creationId xmlns:a16="http://schemas.microsoft.com/office/drawing/2014/main" id="{A7DB0327-B16D-BC46-A683-0F27ADD3C658}"/>
              </a:ext>
            </a:extLst>
          </p:cNvPr>
          <p:cNvPicPr>
            <a:picLocks noChangeAspect="1"/>
          </p:cNvPicPr>
          <p:nvPr/>
        </p:nvPicPr>
        <p:blipFill>
          <a:blip r:embed="rId2"/>
          <a:stretch>
            <a:fillRect/>
          </a:stretch>
        </p:blipFill>
        <p:spPr>
          <a:xfrm>
            <a:off x="7011670" y="1858010"/>
            <a:ext cx="4660900" cy="2273300"/>
          </a:xfrm>
          <a:prstGeom prst="rect">
            <a:avLst/>
          </a:prstGeom>
        </p:spPr>
      </p:pic>
      <p:grpSp>
        <p:nvGrpSpPr>
          <p:cNvPr id="14" name="Group 13">
            <a:extLst>
              <a:ext uri="{FF2B5EF4-FFF2-40B4-BE49-F238E27FC236}">
                <a16:creationId xmlns:a16="http://schemas.microsoft.com/office/drawing/2014/main" id="{CA4362B0-6693-8641-AB97-05AE719D9EDC}"/>
              </a:ext>
            </a:extLst>
          </p:cNvPr>
          <p:cNvGrpSpPr/>
          <p:nvPr/>
        </p:nvGrpSpPr>
        <p:grpSpPr>
          <a:xfrm>
            <a:off x="948690" y="1995785"/>
            <a:ext cx="3138170" cy="1005225"/>
            <a:chOff x="4389120" y="3022600"/>
            <a:chExt cx="2818130" cy="812800"/>
          </a:xfrm>
        </p:grpSpPr>
        <p:pic>
          <p:nvPicPr>
            <p:cNvPr id="9" name="Picture 8">
              <a:extLst>
                <a:ext uri="{FF2B5EF4-FFF2-40B4-BE49-F238E27FC236}">
                  <a16:creationId xmlns:a16="http://schemas.microsoft.com/office/drawing/2014/main" id="{86CB7515-6EEB-0B4D-9D43-B46BC0CB405A}"/>
                </a:ext>
              </a:extLst>
            </p:cNvPr>
            <p:cNvPicPr>
              <a:picLocks noChangeAspect="1"/>
            </p:cNvPicPr>
            <p:nvPr/>
          </p:nvPicPr>
          <p:blipFill>
            <a:blip r:embed="rId3"/>
            <a:stretch>
              <a:fillRect/>
            </a:stretch>
          </p:blipFill>
          <p:spPr>
            <a:xfrm>
              <a:off x="4984750" y="3022600"/>
              <a:ext cx="2222500" cy="812800"/>
            </a:xfrm>
            <a:prstGeom prst="rect">
              <a:avLst/>
            </a:prstGeom>
          </p:spPr>
        </p:pic>
        <p:pic>
          <p:nvPicPr>
            <p:cNvPr id="12" name="Picture 11">
              <a:extLst>
                <a:ext uri="{FF2B5EF4-FFF2-40B4-BE49-F238E27FC236}">
                  <a16:creationId xmlns:a16="http://schemas.microsoft.com/office/drawing/2014/main" id="{61C3C7EB-DE92-7049-A37C-C6782C1AA56B}"/>
                </a:ext>
              </a:extLst>
            </p:cNvPr>
            <p:cNvPicPr>
              <a:picLocks noChangeAspect="1"/>
            </p:cNvPicPr>
            <p:nvPr/>
          </p:nvPicPr>
          <p:blipFill>
            <a:blip r:embed="rId4"/>
            <a:stretch>
              <a:fillRect/>
            </a:stretch>
          </p:blipFill>
          <p:spPr>
            <a:xfrm>
              <a:off x="4389120" y="3102610"/>
              <a:ext cx="533400" cy="698500"/>
            </a:xfrm>
            <a:prstGeom prst="rect">
              <a:avLst/>
            </a:prstGeom>
          </p:spPr>
        </p:pic>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C86D25-D10A-1E46-9CFD-E902844200F5}"/>
                  </a:ext>
                </a:extLst>
              </p:cNvPr>
              <p:cNvSpPr txBox="1"/>
              <p:nvPr/>
            </p:nvSpPr>
            <p:spPr>
              <a:xfrm>
                <a:off x="1141730" y="3958590"/>
                <a:ext cx="3898900" cy="890885"/>
              </a:xfrm>
              <a:prstGeom prst="rect">
                <a:avLst/>
              </a:prstGeom>
              <a:noFill/>
              <a:ln>
                <a:solidFill>
                  <a:schemeClr val="tx1"/>
                </a:solidFill>
              </a:ln>
            </p:spPr>
            <p:txBody>
              <a:bodyPr wrap="square" lIns="0" tIns="0" rIns="0" bIns="0" rtlCol="0">
                <a:spAutoFit/>
              </a:bodyPr>
              <a:lstStyle/>
              <a:p>
                <a:r>
                  <a:rPr lang="en-US" sz="2400" dirty="0">
                    <a:solidFill>
                      <a:srgbClr val="FF0000"/>
                    </a:solidFill>
                    <a:latin typeface="Cambria Math" panose="02040503050406030204" pitchFamily="18" charset="0"/>
                  </a:rPr>
                  <a:t> Admittance:</a:t>
                </a:r>
              </a:p>
              <a:p>
                <a14:m>
                  <m:oMath xmlns:m="http://schemas.openxmlformats.org/officeDocument/2006/math">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Y</m:t>
                    </m:r>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r>
                          <a:rPr lang="en-US" sz="2400" i="1" dirty="0" smtClean="0">
                            <a:latin typeface="Cambria Math" panose="02040503050406030204" pitchFamily="18" charset="0"/>
                          </a:rPr>
                          <m:t>1</m:t>
                        </m:r>
                      </m:num>
                      <m:den>
                        <m:r>
                          <a:rPr lang="en-US" sz="2400" i="1" dirty="0" smtClean="0">
                            <a:latin typeface="Cambria Math" panose="02040503050406030204" pitchFamily="18" charset="0"/>
                          </a:rPr>
                          <m:t>𝑍</m:t>
                        </m:r>
                      </m:den>
                    </m:f>
                    <m:r>
                      <a:rPr lang="en-US" sz="2400" b="0" i="1" dirty="0" smtClean="0">
                        <a:latin typeface="Cambria Math" panose="02040503050406030204" pitchFamily="18" charset="0"/>
                      </a:rPr>
                      <m:t>=</m:t>
                    </m:r>
                    <m:r>
                      <a:rPr lang="en-US" sz="2400" b="0" i="1" dirty="0" smtClean="0">
                        <a:latin typeface="Cambria Math" panose="02040503050406030204" pitchFamily="18" charset="0"/>
                      </a:rPr>
                      <m:t>𝐺</m:t>
                    </m:r>
                    <m:r>
                      <a:rPr lang="en-US" sz="2400" b="0" i="1" dirty="0" smtClean="0">
                        <a:latin typeface="Cambria Math" panose="02040503050406030204" pitchFamily="18" charset="0"/>
                      </a:rPr>
                      <m:t>+</m:t>
                    </m:r>
                    <m:r>
                      <a:rPr lang="en-US" sz="2400" b="0" i="1" dirty="0" smtClean="0">
                        <a:latin typeface="Cambria Math" panose="02040503050406030204" pitchFamily="18" charset="0"/>
                      </a:rPr>
                      <m:t>𝑗𝐵</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𝑖𝑛</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𝑆𝑖𝑒𝑚𝑒𝑛𝑠</m:t>
                    </m:r>
                    <m:r>
                      <a:rPr lang="en-US" sz="2400" b="0" i="1" dirty="0" smtClean="0">
                        <a:latin typeface="Cambria Math" panose="02040503050406030204" pitchFamily="18" charset="0"/>
                      </a:rPr>
                      <m:t>)</m:t>
                    </m:r>
                  </m:oMath>
                </a14:m>
                <a:endParaRPr lang="en-US" sz="2400" b="1" dirty="0"/>
              </a:p>
            </p:txBody>
          </p:sp>
        </mc:Choice>
        <mc:Fallback xmlns="">
          <p:sp>
            <p:nvSpPr>
              <p:cNvPr id="17" name="TextBox 16">
                <a:extLst>
                  <a:ext uri="{FF2B5EF4-FFF2-40B4-BE49-F238E27FC236}">
                    <a16:creationId xmlns:a16="http://schemas.microsoft.com/office/drawing/2014/main" id="{4BC86D25-D10A-1E46-9CFD-E902844200F5}"/>
                  </a:ext>
                </a:extLst>
              </p:cNvPr>
              <p:cNvSpPr txBox="1">
                <a:spLocks noRot="1" noChangeAspect="1" noMove="1" noResize="1" noEditPoints="1" noAdjustHandles="1" noChangeArrowheads="1" noChangeShapeType="1" noTextEdit="1"/>
              </p:cNvSpPr>
              <p:nvPr/>
            </p:nvSpPr>
            <p:spPr>
              <a:xfrm>
                <a:off x="1141730" y="3958590"/>
                <a:ext cx="3898900" cy="890885"/>
              </a:xfrm>
              <a:prstGeom prst="rect">
                <a:avLst/>
              </a:prstGeom>
              <a:blipFill>
                <a:blip r:embed="rId5"/>
                <a:stretch>
                  <a:fillRect l="-3883" t="-11268" b="-8451"/>
                </a:stretch>
              </a:blipFill>
              <a:ln>
                <a:solidFill>
                  <a:schemeClr val="tx1"/>
                </a:solid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9FA69C43-5148-6540-BAF6-594DA49D70D4}"/>
              </a:ext>
            </a:extLst>
          </p:cNvPr>
          <p:cNvPicPr>
            <a:picLocks noChangeAspect="1"/>
          </p:cNvPicPr>
          <p:nvPr/>
        </p:nvPicPr>
        <p:blipFill>
          <a:blip r:embed="rId6"/>
          <a:stretch>
            <a:fillRect/>
          </a:stretch>
        </p:blipFill>
        <p:spPr>
          <a:xfrm>
            <a:off x="908050" y="4941570"/>
            <a:ext cx="2832100" cy="723900"/>
          </a:xfrm>
          <a:prstGeom prst="rect">
            <a:avLst/>
          </a:prstGeom>
        </p:spPr>
      </p:pic>
      <p:sp>
        <p:nvSpPr>
          <p:cNvPr id="2" name="Slide Number Placeholder 1">
            <a:extLst>
              <a:ext uri="{FF2B5EF4-FFF2-40B4-BE49-F238E27FC236}">
                <a16:creationId xmlns:a16="http://schemas.microsoft.com/office/drawing/2014/main" id="{26ED6B27-1A2B-3D4C-B5E5-41DE302DC8DB}"/>
              </a:ext>
            </a:extLst>
          </p:cNvPr>
          <p:cNvSpPr>
            <a:spLocks noGrp="1"/>
          </p:cNvSpPr>
          <p:nvPr>
            <p:ph type="sldNum" sz="quarter" idx="12"/>
          </p:nvPr>
        </p:nvSpPr>
        <p:spPr/>
        <p:txBody>
          <a:bodyPr/>
          <a:lstStyle/>
          <a:p>
            <a:fld id="{F33FCB0E-AFE6-8F4B-B9EB-BD4C96BB7C7B}" type="slidenum">
              <a:rPr lang="en-US" smtClean="0"/>
              <a:t>46</a:t>
            </a:fld>
            <a:endParaRPr lang="en-US"/>
          </a:p>
        </p:txBody>
      </p:sp>
    </p:spTree>
    <p:extLst>
      <p:ext uri="{BB962C8B-B14F-4D97-AF65-F5344CB8AC3E}">
        <p14:creationId xmlns:p14="http://schemas.microsoft.com/office/powerpoint/2010/main" val="2756663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9.6 Series, Parallel, and Delta-Wye Simplifications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6C1A47-9B69-8847-B33B-B234C4D0DC34}"/>
                  </a:ext>
                </a:extLst>
              </p:cNvPr>
              <p:cNvSpPr txBox="1"/>
              <p:nvPr/>
            </p:nvSpPr>
            <p:spPr>
              <a:xfrm>
                <a:off x="1126490" y="2800350"/>
                <a:ext cx="2131060" cy="1000723"/>
              </a:xfrm>
              <a:prstGeom prst="rect">
                <a:avLst/>
              </a:prstGeom>
              <a:noFill/>
              <a:ln>
                <a:solidFill>
                  <a:schemeClr val="tx1"/>
                </a:solidFill>
              </a:ln>
            </p:spPr>
            <p:txBody>
              <a:bodyPr wrap="square" lIns="0" tIns="0" rIns="0" bIns="0" rtlCol="0">
                <a:spAutoFit/>
              </a:bodyPr>
              <a:lstStyle/>
              <a:p>
                <a:r>
                  <a:rPr lang="en-US" sz="2400" dirty="0">
                    <a:solidFill>
                      <a:srgbClr val="FF0000"/>
                    </a:solidFill>
                    <a:latin typeface="Cambria Math" panose="02040503050406030204" pitchFamily="18" charset="0"/>
                  </a:rPr>
                  <a:t>Current Divider:</a:t>
                </a:r>
              </a:p>
              <a:p>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 </m:t>
                        </m:r>
                        <m:r>
                          <a:rPr lang="en-US" sz="2400" b="1" i="1" dirty="0" smtClean="0">
                            <a:latin typeface="Cambria Math" panose="02040503050406030204" pitchFamily="18" charset="0"/>
                          </a:rPr>
                          <m:t>𝑰</m:t>
                        </m:r>
                      </m:e>
                      <m:sub>
                        <m:r>
                          <a:rPr lang="en-US" sz="2400" b="1" i="1" dirty="0" smtClean="0">
                            <a:latin typeface="Cambria Math" panose="02040503050406030204" pitchFamily="18" charset="0"/>
                          </a:rPr>
                          <m:t>𝒋</m:t>
                        </m:r>
                      </m:sub>
                    </m:sSub>
                    <m:r>
                      <a:rPr lang="en-US" sz="2400" b="1" i="1" dirty="0">
                        <a:latin typeface="Cambria Math" panose="02040503050406030204" pitchFamily="18" charset="0"/>
                      </a:rPr>
                      <m:t> </m:t>
                    </m:r>
                  </m:oMath>
                </a14:m>
                <a:r>
                  <a:rPr lang="en-US" sz="2400" dirty="0"/>
                  <a:t>= </a:t>
                </a:r>
                <a14:m>
                  <m:oMath xmlns:m="http://schemas.openxmlformats.org/officeDocument/2006/math">
                    <m:f>
                      <m:fPr>
                        <m:ctrlPr>
                          <a:rPr lang="en-US" sz="240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𝑒𝑞</m:t>
                            </m:r>
                          </m:sub>
                        </m:sSub>
                      </m:num>
                      <m:den>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𝑗</m:t>
                            </m:r>
                          </m:sub>
                        </m:sSub>
                      </m:den>
                    </m:f>
                    <m:r>
                      <a:rPr lang="en-US" sz="2400" b="0" i="1" dirty="0" smtClean="0">
                        <a:latin typeface="Cambria Math" panose="02040503050406030204" pitchFamily="18" charset="0"/>
                      </a:rPr>
                      <m:t> </m:t>
                    </m:r>
                    <m:sSub>
                      <m:sSubPr>
                        <m:ctrlPr>
                          <a:rPr lang="en-US" sz="2400" b="1" i="1" dirty="0">
                            <a:latin typeface="Cambria Math" panose="02040503050406030204" pitchFamily="18" charset="0"/>
                          </a:rPr>
                        </m:ctrlPr>
                      </m:sSubPr>
                      <m:e>
                        <m:r>
                          <a:rPr lang="en-US" sz="2400" b="1" i="1" dirty="0" smtClean="0">
                            <a:latin typeface="Cambria Math" panose="02040503050406030204" pitchFamily="18" charset="0"/>
                          </a:rPr>
                          <m:t>𝑰</m:t>
                        </m:r>
                      </m:e>
                      <m:sub>
                        <m:r>
                          <a:rPr lang="en-US" sz="2400" b="1" i="1" dirty="0">
                            <a:latin typeface="Cambria Math" panose="02040503050406030204" pitchFamily="18" charset="0"/>
                          </a:rPr>
                          <m:t>𝒔</m:t>
                        </m:r>
                      </m:sub>
                    </m:sSub>
                  </m:oMath>
                </a14:m>
                <a:endParaRPr lang="en-US" sz="2400" b="1" dirty="0"/>
              </a:p>
            </p:txBody>
          </p:sp>
        </mc:Choice>
        <mc:Fallback xmlns="">
          <p:sp>
            <p:nvSpPr>
              <p:cNvPr id="13" name="TextBox 12">
                <a:extLst>
                  <a:ext uri="{FF2B5EF4-FFF2-40B4-BE49-F238E27FC236}">
                    <a16:creationId xmlns:a16="http://schemas.microsoft.com/office/drawing/2014/main" id="{D36C1A47-9B69-8847-B33B-B234C4D0DC34}"/>
                  </a:ext>
                </a:extLst>
              </p:cNvPr>
              <p:cNvSpPr txBox="1">
                <a:spLocks noRot="1" noChangeAspect="1" noMove="1" noResize="1" noEditPoints="1" noAdjustHandles="1" noChangeArrowheads="1" noChangeShapeType="1" noTextEdit="1"/>
              </p:cNvSpPr>
              <p:nvPr/>
            </p:nvSpPr>
            <p:spPr>
              <a:xfrm>
                <a:off x="1126490" y="2800350"/>
                <a:ext cx="2131060" cy="1000723"/>
              </a:xfrm>
              <a:prstGeom prst="rect">
                <a:avLst/>
              </a:prstGeom>
              <a:blipFill>
                <a:blip r:embed="rId2"/>
                <a:stretch>
                  <a:fillRect l="-8824" t="-8750" r="-7059" b="-6250"/>
                </a:stretch>
              </a:blipFill>
              <a:ln>
                <a:solidFill>
                  <a:schemeClr val="tx1"/>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7F67701-F23F-304E-A274-17B8BFF2C8FA}"/>
              </a:ext>
            </a:extLst>
          </p:cNvPr>
          <p:cNvPicPr>
            <a:picLocks noChangeAspect="1"/>
          </p:cNvPicPr>
          <p:nvPr/>
        </p:nvPicPr>
        <p:blipFill>
          <a:blip r:embed="rId3"/>
          <a:stretch>
            <a:fillRect/>
          </a:stretch>
        </p:blipFill>
        <p:spPr>
          <a:xfrm>
            <a:off x="8484870" y="2470150"/>
            <a:ext cx="2971800" cy="1574800"/>
          </a:xfrm>
          <a:prstGeom prst="rect">
            <a:avLst/>
          </a:prstGeom>
        </p:spPr>
      </p:pic>
      <p:pic>
        <p:nvPicPr>
          <p:cNvPr id="16" name="Picture 15">
            <a:extLst>
              <a:ext uri="{FF2B5EF4-FFF2-40B4-BE49-F238E27FC236}">
                <a16:creationId xmlns:a16="http://schemas.microsoft.com/office/drawing/2014/main" id="{4370038F-1544-DD4E-8098-CDEDEACE0C81}"/>
              </a:ext>
            </a:extLst>
          </p:cNvPr>
          <p:cNvPicPr>
            <a:picLocks noChangeAspect="1"/>
          </p:cNvPicPr>
          <p:nvPr/>
        </p:nvPicPr>
        <p:blipFill>
          <a:blip r:embed="rId4"/>
          <a:stretch>
            <a:fillRect/>
          </a:stretch>
        </p:blipFill>
        <p:spPr>
          <a:xfrm>
            <a:off x="3728125" y="2573020"/>
            <a:ext cx="4568785" cy="1289050"/>
          </a:xfrm>
          <a:prstGeom prst="rect">
            <a:avLst/>
          </a:prstGeom>
        </p:spPr>
      </p:pic>
      <p:sp>
        <p:nvSpPr>
          <p:cNvPr id="2" name="Slide Number Placeholder 1">
            <a:extLst>
              <a:ext uri="{FF2B5EF4-FFF2-40B4-BE49-F238E27FC236}">
                <a16:creationId xmlns:a16="http://schemas.microsoft.com/office/drawing/2014/main" id="{463E867E-70DC-1B4F-8ADD-9273C6A1C0C4}"/>
              </a:ext>
            </a:extLst>
          </p:cNvPr>
          <p:cNvSpPr>
            <a:spLocks noGrp="1"/>
          </p:cNvSpPr>
          <p:nvPr>
            <p:ph type="sldNum" sz="quarter" idx="12"/>
          </p:nvPr>
        </p:nvSpPr>
        <p:spPr/>
        <p:txBody>
          <a:bodyPr/>
          <a:lstStyle/>
          <a:p>
            <a:fld id="{F33FCB0E-AFE6-8F4B-B9EB-BD4C96BB7C7B}" type="slidenum">
              <a:rPr lang="en-US" smtClean="0"/>
              <a:t>47</a:t>
            </a:fld>
            <a:endParaRPr lang="en-US"/>
          </a:p>
        </p:txBody>
      </p:sp>
    </p:spTree>
    <p:extLst>
      <p:ext uri="{BB962C8B-B14F-4D97-AF65-F5344CB8AC3E}">
        <p14:creationId xmlns:p14="http://schemas.microsoft.com/office/powerpoint/2010/main" val="2916530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9.6 Series, Parallel, and Delta-Wye </a:t>
            </a:r>
          </a:p>
          <a:p>
            <a:r>
              <a:rPr lang="en-US" dirty="0"/>
              <a:t>(Example 9.9)</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230306" y="1954696"/>
                <a:ext cx="4809265" cy="2862322"/>
              </a:xfrm>
              <a:prstGeom prst="rect">
                <a:avLst/>
              </a:prstGeom>
              <a:noFill/>
            </p:spPr>
            <p:txBody>
              <a:bodyPr wrap="none" rtlCol="0">
                <a:spAutoFit/>
              </a:bodyPr>
              <a:lstStyle/>
              <a:p>
                <a:r>
                  <a:rPr lang="en-US" dirty="0">
                    <a:solidFill>
                      <a:srgbClr val="FF0000"/>
                    </a:solidFill>
                  </a:rPr>
                  <a:t>Example 9.9</a:t>
                </a:r>
              </a:p>
              <a:p>
                <a:r>
                  <a:rPr lang="en-US" dirty="0"/>
                  <a:t>The current is: </a:t>
                </a:r>
              </a:p>
              <a:p>
                <a:endParaRPr lang="en-US" dirty="0"/>
              </a:p>
              <a:p>
                <a:r>
                  <a:rPr lang="en-US" dirty="0"/>
                  <a: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𝑖</m:t>
                        </m:r>
                      </m:e>
                      <m:sub>
                        <m:r>
                          <a:rPr lang="en-US" b="0" i="1" dirty="0" smtClean="0">
                            <a:latin typeface="Cambria Math" panose="02040503050406030204" pitchFamily="18" charset="0"/>
                          </a:rPr>
                          <m:t>𝑠</m:t>
                        </m:r>
                      </m:sub>
                    </m:sSub>
                  </m:oMath>
                </a14:m>
                <a:r>
                  <a:rPr lang="pt" dirty="0">
                    <a:solidFill>
                      <a:srgbClr val="FF0000"/>
                    </a:solidFill>
                  </a:rPr>
                  <a:t> = 8Cos 200,000</a:t>
                </a:r>
                <a14:m>
                  <m:oMath xmlns:m="http://schemas.openxmlformats.org/officeDocument/2006/math">
                    <m:r>
                      <a:rPr lang="en-US" i="1">
                        <a:solidFill>
                          <a:srgbClr val="FF0000"/>
                        </a:solidFill>
                        <a:latin typeface="Cambria Math" panose="02040503050406030204" pitchFamily="18" charset="0"/>
                      </a:rPr>
                      <m:t>𝑡</m:t>
                    </m:r>
                  </m:oMath>
                </a14:m>
                <a:r>
                  <a:rPr lang="pt" dirty="0">
                    <a:solidFill>
                      <a:srgbClr val="FF0000"/>
                    </a:solidFill>
                  </a:rPr>
                  <a:t> Amps</a:t>
                </a:r>
              </a:p>
              <a:p>
                <a:endParaRPr lang="en-US" dirty="0"/>
              </a:p>
              <a:p>
                <a:pPr marL="342900" indent="-342900">
                  <a:buAutoNum type="alphaLcParenR"/>
                </a:pPr>
                <a:r>
                  <a:rPr lang="pt" dirty="0"/>
                  <a:t>Construct the freq-domain equivalent circuit. </a:t>
                </a:r>
              </a:p>
              <a:p>
                <a:pPr marL="342900" indent="-342900">
                  <a:buAutoNum type="alphaLcParenR"/>
                </a:pPr>
                <a:r>
                  <a:rPr lang="pt" dirty="0"/>
                  <a:t>Find the equivalent </a:t>
                </a:r>
                <a:r>
                  <a:rPr lang="pt" dirty="0" err="1"/>
                  <a:t>admittance</a:t>
                </a:r>
                <a:r>
                  <a:rPr lang="pt" dirty="0"/>
                  <a:t> </a:t>
                </a:r>
              </a:p>
              <a:p>
                <a:pPr marL="342900" indent="-342900">
                  <a:buFontTx/>
                  <a:buAutoNum type="alphaLcParenR"/>
                </a:pPr>
                <a:r>
                  <a:rPr lang="en-US" dirty="0"/>
                  <a:t>Calculate the phasor voltage </a:t>
                </a:r>
                <a:r>
                  <a:rPr lang="en-US" b="1" dirty="0"/>
                  <a:t>V </a:t>
                </a:r>
              </a:p>
              <a:p>
                <a:pPr marL="342900" indent="-342900">
                  <a:buFontTx/>
                  <a:buAutoNum type="alphaLcParenR"/>
                </a:pPr>
                <a:r>
                  <a:rPr lang="en-US" dirty="0"/>
                  <a:t>Find the phasor current </a:t>
                </a:r>
                <a:r>
                  <a:rPr lang="en-US" b="1" i="1" dirty="0"/>
                  <a:t>I</a:t>
                </a:r>
              </a:p>
              <a:p>
                <a:pPr marL="342900" indent="-342900">
                  <a:buAutoNum type="alphaLcParenR"/>
                </a:pPr>
                <a:r>
                  <a:rPr lang="en-US" dirty="0"/>
                  <a:t>Find the steady-state voltage </a:t>
                </a:r>
                <a14:m>
                  <m:oMath xmlns:m="http://schemas.openxmlformats.org/officeDocument/2006/math">
                    <m:r>
                      <a:rPr lang="en-US" i="1" dirty="0">
                        <a:latin typeface="Cambria Math" panose="02040503050406030204" pitchFamily="18" charset="0"/>
                      </a:rPr>
                      <m:t>𝑣</m:t>
                    </m:r>
                  </m:oMath>
                </a14:m>
                <a:r>
                  <a:rPr lang="en-US" dirty="0"/>
                  <a:t> &amp; </a:t>
                </a:r>
                <a14:m>
                  <m:oMath xmlns:m="http://schemas.openxmlformats.org/officeDocument/2006/math">
                    <m:r>
                      <a:rPr lang="en-US" b="0" i="1" smtClean="0">
                        <a:latin typeface="Cambria Math" panose="02040503050406030204" pitchFamily="18" charset="0"/>
                      </a:rPr>
                      <m:t>𝑖</m:t>
                    </m:r>
                  </m:oMath>
                </a14:m>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230306" y="1954696"/>
                <a:ext cx="4809265" cy="2862322"/>
              </a:xfrm>
              <a:prstGeom prst="rect">
                <a:avLst/>
              </a:prstGeom>
              <a:blipFill>
                <a:blip r:embed="rId2"/>
                <a:stretch>
                  <a:fillRect l="-1055" t="-1333" r="-264" b="-2222"/>
                </a:stretch>
              </a:blipFill>
            </p:spPr>
            <p:txBody>
              <a:bodyPr/>
              <a:lstStyle/>
              <a:p>
                <a:r>
                  <a:rPr lang="en-CN">
                    <a:noFill/>
                  </a:rPr>
                  <a:t> </a:t>
                </a:r>
              </a:p>
            </p:txBody>
          </p:sp>
        </mc:Fallback>
      </mc:AlternateContent>
      <p:pic>
        <p:nvPicPr>
          <p:cNvPr id="11" name="Picture 2" descr="A drawing shows an RLC circuit driven by a current source for example 9.9.The circuit shows two parallel vertical cross wires connecting two pairs of nodes on the top and bottom wires. The left cross wire carries a 10 ohm resistor while the right cross wire carries a 6 ohm resistor and a 40 microH inductor, along with a downward current i. The right wire carries a 1 microF capacitor. The circuit is powered by an independent current source, i sub s with an upward current, located on the left wire. Voltage across the left wire is marked as ">
            <a:extLst>
              <a:ext uri="{FF2B5EF4-FFF2-40B4-BE49-F238E27FC236}">
                <a16:creationId xmlns:a16="http://schemas.microsoft.com/office/drawing/2014/main" id="{834447F2-E8A0-FD40-A068-F15016ABA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2011681"/>
            <a:ext cx="4731068" cy="1836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A drawing shows a frequency domain equivalent of the circuit shown in figure 9.20.The circuit shows two parallel vertical cross wires connecting two pairs of nodes on the top and bottom wires. The left cross wire carries a 10 ohm resistor while the right cross wire carries a 6 ohm resistor and a j8 ohm inductor, along with a downward current I. The right wire carries a minus j5 ohm capacitor. The circuit is powered by an independent current source located on the left wire, with an upward current 8 angled 0 degree A. Voltage across the left wire is marked as V.">
            <a:extLst>
              <a:ext uri="{FF2B5EF4-FFF2-40B4-BE49-F238E27FC236}">
                <a16:creationId xmlns:a16="http://schemas.microsoft.com/office/drawing/2014/main" id="{72B2E6D0-4B3D-FB4F-B822-2FFAC7BED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9" y="4103370"/>
            <a:ext cx="5446207" cy="1886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97B4D619-7946-A440-89E0-367ACF39ABD0}"/>
              </a:ext>
            </a:extLst>
          </p:cNvPr>
          <p:cNvSpPr>
            <a:spLocks noGrp="1"/>
          </p:cNvSpPr>
          <p:nvPr>
            <p:ph type="sldNum" sz="quarter" idx="12"/>
          </p:nvPr>
        </p:nvSpPr>
        <p:spPr/>
        <p:txBody>
          <a:bodyPr/>
          <a:lstStyle/>
          <a:p>
            <a:fld id="{F33FCB0E-AFE6-8F4B-B9EB-BD4C96BB7C7B}" type="slidenum">
              <a:rPr lang="en-US" smtClean="0"/>
              <a:t>48</a:t>
            </a:fld>
            <a:endParaRPr lang="en-US"/>
          </a:p>
        </p:txBody>
      </p:sp>
    </p:spTree>
    <p:extLst>
      <p:ext uri="{BB962C8B-B14F-4D97-AF65-F5344CB8AC3E}">
        <p14:creationId xmlns:p14="http://schemas.microsoft.com/office/powerpoint/2010/main" val="509273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9.6 Series, Parallel, and Delta-Wye </a:t>
            </a:r>
          </a:p>
          <a:p>
            <a:r>
              <a:rPr lang="en-US" dirty="0"/>
              <a:t>(Problem 9.32)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230306" y="1954696"/>
                <a:ext cx="3845412" cy="1803186"/>
              </a:xfrm>
              <a:prstGeom prst="rect">
                <a:avLst/>
              </a:prstGeom>
              <a:noFill/>
            </p:spPr>
            <p:txBody>
              <a:bodyPr wrap="none" rtlCol="0">
                <a:spAutoFit/>
              </a:bodyPr>
              <a:lstStyle/>
              <a:p>
                <a:r>
                  <a:rPr lang="en-US" dirty="0">
                    <a:solidFill>
                      <a:srgbClr val="FF0000"/>
                    </a:solidFill>
                  </a:rPr>
                  <a:t>Problem 9.32</a:t>
                </a:r>
              </a:p>
              <a:p>
                <a:r>
                  <a:rPr lang="en-US" dirty="0"/>
                  <a:t>The phasor current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𝑰</m:t>
                        </m:r>
                      </m:e>
                      <m:sub>
                        <m:r>
                          <a:rPr lang="en-US" b="1" i="1" dirty="0" smtClean="0">
                            <a:latin typeface="Cambria Math" panose="02040503050406030204" pitchFamily="18" charset="0"/>
                          </a:rPr>
                          <m:t>𝒃</m:t>
                        </m:r>
                      </m:sub>
                    </m:sSub>
                    <m:r>
                      <a:rPr lang="en-US" b="1" i="1" dirty="0">
                        <a:latin typeface="Cambria Math" panose="02040503050406030204" pitchFamily="18" charset="0"/>
                      </a:rPr>
                      <m:t> </m:t>
                    </m:r>
                  </m:oMath>
                </a14:m>
                <a:r>
                  <a:rPr lang="en-US" dirty="0"/>
                  <a:t>is: 25  0</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mA</m:t>
                    </m:r>
                  </m:oMath>
                </a14:m>
                <a:endParaRPr lang="en-US" dirty="0"/>
              </a:p>
              <a:p>
                <a:endParaRPr lang="en-US" dirty="0"/>
              </a:p>
              <a:p>
                <a:pPr marL="342900" indent="-342900">
                  <a:buAutoNum type="alphaLcParenR"/>
                </a:pPr>
                <a:r>
                  <a:rPr lang="pt" dirty="0"/>
                  <a:t>Find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𝑰</m:t>
                        </m:r>
                      </m:e>
                      <m:sub>
                        <m:r>
                          <a:rPr lang="en-US" b="1" i="1" dirty="0" smtClean="0">
                            <a:latin typeface="Cambria Math" panose="02040503050406030204" pitchFamily="18" charset="0"/>
                          </a:rPr>
                          <m:t>𝒂</m:t>
                        </m:r>
                      </m:sub>
                    </m:sSub>
                  </m:oMath>
                </a14:m>
                <a:r>
                  <a:rPr lang="pt"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𝑰</m:t>
                        </m:r>
                      </m:e>
                      <m:sub>
                        <m:r>
                          <a:rPr lang="en-US" b="1" i="1" dirty="0" smtClean="0">
                            <a:latin typeface="Cambria Math" panose="02040503050406030204" pitchFamily="18" charset="0"/>
                          </a:rPr>
                          <m:t>𝒄</m:t>
                        </m:r>
                      </m:sub>
                    </m:sSub>
                  </m:oMath>
                </a14:m>
                <a:r>
                  <a:rPr lang="pt"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𝑰</m:t>
                        </m:r>
                      </m:e>
                      <m:sub>
                        <m:r>
                          <a:rPr lang="en-US" b="1" i="1" dirty="0" smtClean="0">
                            <a:latin typeface="Cambria Math" panose="02040503050406030204" pitchFamily="18" charset="0"/>
                          </a:rPr>
                          <m:t>𝒈</m:t>
                        </m:r>
                      </m:sub>
                    </m:sSub>
                  </m:oMath>
                </a14:m>
                <a:endParaRPr lang="pt" dirty="0"/>
              </a:p>
              <a:p>
                <a:pPr marL="342900" indent="-342900">
                  <a:buAutoNum type="alphaLcParenR"/>
                </a:pPr>
                <a:r>
                  <a:rPr lang="en-US" dirty="0"/>
                  <a:t>I</a:t>
                </a:r>
                <a:r>
                  <a:rPr lang="pt" dirty="0" err="1"/>
                  <a:t>f</a:t>
                </a:r>
                <a:r>
                  <a:rPr lang="pt" dirty="0"/>
                  <a:t> </a:t>
                </a:r>
                <a:r>
                  <a:rPr lang="en-US" dirty="0"/>
                  <a:t>ω</a:t>
                </a:r>
                <a:r>
                  <a:rPr lang="pt" dirty="0"/>
                  <a:t> = 1500 </a:t>
                </a:r>
                <a:r>
                  <a:rPr lang="pt" dirty="0" err="1"/>
                  <a:t>rad</a:t>
                </a:r>
                <a:r>
                  <a:rPr lang="pt" dirty="0"/>
                  <a:t>/</a:t>
                </a:r>
                <a:r>
                  <a:rPr lang="pt" dirty="0" err="1"/>
                  <a:t>s</a:t>
                </a:r>
                <a:r>
                  <a:rPr lang="pt" dirty="0"/>
                  <a:t>, write expressions</a:t>
                </a:r>
              </a:p>
              <a:p>
                <a:r>
                  <a:rPr lang="pt" dirty="0"/>
                  <a: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b="0" i="1" dirty="0" smtClean="0">
                            <a:latin typeface="Cambria Math" panose="02040503050406030204" pitchFamily="18" charset="0"/>
                          </a:rPr>
                          <m:t>𝑎</m:t>
                        </m:r>
                      </m:sub>
                    </m:sSub>
                  </m:oMath>
                </a14:m>
                <a:r>
                  <a:rPr lang="pt" dirty="0"/>
                  <a:t>(t),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b="0" i="1" dirty="0" smtClean="0">
                            <a:latin typeface="Cambria Math" panose="02040503050406030204" pitchFamily="18" charset="0"/>
                          </a:rPr>
                          <m:t>𝑐</m:t>
                        </m:r>
                      </m:sub>
                    </m:sSub>
                  </m:oMath>
                </a14:m>
                <a:r>
                  <a:rPr lang="pt" dirty="0"/>
                  <a:t>(t)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b="0" i="1" dirty="0" smtClean="0">
                            <a:latin typeface="Cambria Math" panose="02040503050406030204" pitchFamily="18" charset="0"/>
                          </a:rPr>
                          <m:t>𝑔</m:t>
                        </m:r>
                      </m:sub>
                    </m:sSub>
                  </m:oMath>
                </a14:m>
                <a:r>
                  <a:rPr lang="pt" dirty="0"/>
                  <a:t>(t)</a:t>
                </a:r>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230306" y="1954696"/>
                <a:ext cx="3845412" cy="1803186"/>
              </a:xfrm>
              <a:prstGeom prst="rect">
                <a:avLst/>
              </a:prstGeom>
              <a:blipFill>
                <a:blip r:embed="rId2"/>
                <a:stretch>
                  <a:fillRect l="-1316" t="-1399" b="-279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E37421BF-541D-DD43-A24D-D8E0A60FD58C}"/>
              </a:ext>
            </a:extLst>
          </p:cNvPr>
          <p:cNvGrpSpPr/>
          <p:nvPr/>
        </p:nvGrpSpPr>
        <p:grpSpPr>
          <a:xfrm>
            <a:off x="3892791" y="2253496"/>
            <a:ext cx="319440" cy="278244"/>
            <a:chOff x="9393652" y="859426"/>
            <a:chExt cx="344708" cy="394330"/>
          </a:xfrm>
        </p:grpSpPr>
        <p:cxnSp>
          <p:nvCxnSpPr>
            <p:cNvPr id="6" name="Straight Connector 5">
              <a:extLst>
                <a:ext uri="{FF2B5EF4-FFF2-40B4-BE49-F238E27FC236}">
                  <a16:creationId xmlns:a16="http://schemas.microsoft.com/office/drawing/2014/main" id="{1D03BAE2-2B37-3042-8620-74D49DD3EF1E}"/>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596741-A325-434C-AC52-03DA545ADF92}"/>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pic>
        <p:nvPicPr>
          <p:cNvPr id="9" name="Picture 2" descr="A drawing shows an LCR circuit with two power sources and three unknown currents.The circuit shows two parallel vertical cross wires connecting two pairs of nodes on the top and bottom wires. The left cross wire carries a j250 ohm inductor and a 500 ohm resistor, with a downward current I sub a. The right cross wire carries a minus j1000 ohm capacitor and a 2000 ohm resistor, with a downward current I sub b. The right arm of the top wire carries a 1000 ohm resistor, with a rightward current I sub c. The circuit is powered by an independent current source, I sub g, with an upward current, located on the left wire, and a j50V independent voltage source with reverse polarity, located on the right wire.">
            <a:extLst>
              <a:ext uri="{FF2B5EF4-FFF2-40B4-BE49-F238E27FC236}">
                <a16:creationId xmlns:a16="http://schemas.microsoft.com/office/drawing/2014/main" id="{04A23BD5-3CC8-0841-B0A1-99518BF08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685" y="2205990"/>
            <a:ext cx="642851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4FE0D972-E814-B64E-A8CF-034827EC3CF3}"/>
              </a:ext>
            </a:extLst>
          </p:cNvPr>
          <p:cNvSpPr>
            <a:spLocks noGrp="1"/>
          </p:cNvSpPr>
          <p:nvPr>
            <p:ph type="sldNum" sz="quarter" idx="12"/>
          </p:nvPr>
        </p:nvSpPr>
        <p:spPr/>
        <p:txBody>
          <a:bodyPr/>
          <a:lstStyle/>
          <a:p>
            <a:fld id="{F33FCB0E-AFE6-8F4B-B9EB-BD4C96BB7C7B}" type="slidenum">
              <a:rPr lang="en-US" smtClean="0"/>
              <a:t>49</a:t>
            </a:fld>
            <a:endParaRPr lang="en-US"/>
          </a:p>
        </p:txBody>
      </p:sp>
    </p:spTree>
    <p:extLst>
      <p:ext uri="{BB962C8B-B14F-4D97-AF65-F5344CB8AC3E}">
        <p14:creationId xmlns:p14="http://schemas.microsoft.com/office/powerpoint/2010/main" val="186309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9.0 Degrees, Cycles &amp; Radians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71A1C2-A3E4-3143-A762-9D4AFB5EEDD5}"/>
                  </a:ext>
                </a:extLst>
              </p:cNvPr>
              <p:cNvSpPr txBox="1"/>
              <p:nvPr/>
            </p:nvSpPr>
            <p:spPr>
              <a:xfrm>
                <a:off x="129255" y="2019780"/>
                <a:ext cx="5027595" cy="4597797"/>
              </a:xfrm>
              <a:prstGeom prst="rect">
                <a:avLst/>
              </a:prstGeom>
              <a:noFill/>
            </p:spPr>
            <p:txBody>
              <a:bodyPr wrap="none" rtlCol="0">
                <a:spAutoFit/>
              </a:bodyPr>
              <a:lstStyle/>
              <a:p>
                <a:r>
                  <a:rPr lang="en-US" sz="2000" dirty="0"/>
                  <a:t>A circle is divided into 360 units called degrees</a:t>
                </a:r>
                <a:endParaRPr lang="en-US" sz="2000" b="0" i="1" dirty="0">
                  <a:solidFill>
                    <a:schemeClr val="tx1">
                      <a:lumMod val="75000"/>
                      <a:lumOff val="25000"/>
                    </a:schemeClr>
                  </a:solidFill>
                  <a:latin typeface="Cambria Math" panose="02040503050406030204" pitchFamily="18" charset="0"/>
                  <a:cs typeface="Times New Roman" panose="02020603050405020304" pitchFamily="18" charset="0"/>
                </a:endParaRPr>
              </a:p>
              <a:p>
                <a:r>
                  <a:rPr lang="en-US" sz="2000" i="1" dirty="0">
                    <a:solidFill>
                      <a:srgbClr val="FF0000"/>
                    </a:solidFill>
                    <a:latin typeface="Cambria Math" panose="02040503050406030204" pitchFamily="18" charset="0"/>
                    <a:cs typeface="Times New Roman" panose="02020603050405020304" pitchFamily="18" charset="0"/>
                  </a:rPr>
                  <a:t>1 full circle (or cycle) = 360 degrees</a:t>
                </a:r>
                <a:endParaRPr lang="en-US" sz="2000" b="0" i="1" dirty="0">
                  <a:solidFill>
                    <a:schemeClr val="tx1">
                      <a:lumMod val="75000"/>
                      <a:lumOff val="25000"/>
                    </a:schemeClr>
                  </a:solidFill>
                  <a:latin typeface="Cambria Math" panose="02040503050406030204" pitchFamily="18" charset="0"/>
                  <a:cs typeface="Times New Roman" panose="02020603050405020304" pitchFamily="18" charset="0"/>
                </a:endParaRPr>
              </a:p>
              <a:p>
                <a:endParaRPr lang="en-US" sz="1600" b="0" i="1" dirty="0">
                  <a:solidFill>
                    <a:schemeClr val="tx1">
                      <a:lumMod val="75000"/>
                      <a:lumOff val="25000"/>
                    </a:schemeClr>
                  </a:solidFill>
                  <a:latin typeface="Cambria Math" panose="02040503050406030204" pitchFamily="18" charset="0"/>
                  <a:cs typeface="Times New Roman" panose="02020603050405020304" pitchFamily="18" charset="0"/>
                </a:endParaRP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frequency = cycles per second (</a:t>
                </a:r>
                <a:r>
                  <a:rPr lang="en-US" sz="2000" b="1" i="1" dirty="0">
                    <a:solidFill>
                      <a:schemeClr val="tx1">
                        <a:lumMod val="75000"/>
                        <a:lumOff val="25000"/>
                      </a:schemeClr>
                    </a:solidFill>
                    <a:latin typeface="Times New Roman" panose="02020603050405020304" pitchFamily="18" charset="0"/>
                    <a:cs typeface="Times New Roman" panose="02020603050405020304" pitchFamily="18" charset="0"/>
                  </a:rPr>
                  <a:t>f, Hertz</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sz="2000" i="1" dirty="0">
                    <a:solidFill>
                      <a:srgbClr val="FF0000"/>
                    </a:solidFill>
                    <a:latin typeface="Times New Roman" panose="02020603050405020304" pitchFamily="18" charset="0"/>
                    <a:cs typeface="Times New Roman" panose="02020603050405020304" pitchFamily="18" charset="0"/>
                  </a:rPr>
                  <a:t>f*t = cycles</a:t>
                </a:r>
              </a:p>
              <a:p>
                <a:endParaRPr lang="en-US" sz="2000" b="0" i="1" dirty="0">
                  <a:solidFill>
                    <a:srgbClr val="FF0000"/>
                  </a:solidFill>
                  <a:latin typeface="Cambria Math" panose="02040503050406030204" pitchFamily="18" charset="0"/>
                  <a:cs typeface="Times New Roman" panose="02020603050405020304" pitchFamily="18" charset="0"/>
                </a:endParaRPr>
              </a:p>
              <a:p>
                <a:r>
                  <a:rPr lang="en-US" sz="2000" b="1" u="sng" dirty="0">
                    <a:solidFill>
                      <a:schemeClr val="tx1">
                        <a:lumMod val="75000"/>
                        <a:lumOff val="25000"/>
                      </a:schemeClr>
                    </a:solidFill>
                    <a:latin typeface="Cambria Math" panose="02040503050406030204" pitchFamily="18" charset="0"/>
                    <a:cs typeface="Times New Roman" panose="02020603050405020304" pitchFamily="18" charset="0"/>
                  </a:rPr>
                  <a:t>Given frequency = say, 10 Hz</a:t>
                </a:r>
              </a:p>
              <a:p>
                <a14:m>
                  <m:oMath xmlns:m="http://schemas.openxmlformats.org/officeDocument/2006/math">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𝑡𝑖𝑚𝑒</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(T) for 1 cycle     = </a:t>
                </a:r>
                <a14:m>
                  <m:oMath xmlns:m="http://schemas.openxmlformats.org/officeDocument/2006/math">
                    <m:f>
                      <m:fPr>
                        <m:ctrlPr>
                          <a:rPr lang="en-US" sz="2000" i="1" smtClean="0">
                            <a:solidFill>
                              <a:schemeClr val="tx1">
                                <a:lumMod val="75000"/>
                                <a:lumOff val="25000"/>
                              </a:schemeClr>
                            </a:solidFill>
                            <a:latin typeface="Cambria Math" panose="02040503050406030204" pitchFamily="18" charset="0"/>
                            <a:cs typeface="Times New Roman" panose="02020603050405020304" pitchFamily="18" charset="0"/>
                          </a:rPr>
                        </m:ctrlPr>
                      </m:fPr>
                      <m:num>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1</m:t>
                        </m:r>
                      </m:num>
                      <m:den>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10 </m:t>
                        </m:r>
                      </m:den>
                    </m:f>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 </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0.1 seconds</a:t>
                </a:r>
              </a:p>
              <a:p>
                <a:endParaRPr lang="en-US" sz="2000" i="1" dirty="0">
                  <a:solidFill>
                    <a:schemeClr val="tx1">
                      <a:lumMod val="75000"/>
                      <a:lumOff val="25000"/>
                    </a:schemeClr>
                  </a:solidFill>
                  <a:latin typeface="Times New Roman" panose="02020603050405020304" pitchFamily="18" charset="0"/>
                  <a:cs typeface="Times New Roman" panose="02020603050405020304" pitchFamily="18" charset="0"/>
                </a:endParaRPr>
              </a:p>
              <a:p>
                <a14:m>
                  <m:oMath xmlns:m="http://schemas.openxmlformats.org/officeDocument/2006/math">
                    <m:r>
                      <a:rPr lang="en-US" sz="2000" i="1">
                        <a:solidFill>
                          <a:schemeClr val="tx1">
                            <a:lumMod val="75000"/>
                            <a:lumOff val="25000"/>
                          </a:schemeClr>
                        </a:solidFill>
                        <a:latin typeface="Cambria Math" panose="02040503050406030204" pitchFamily="18" charset="0"/>
                        <a:cs typeface="Times New Roman" panose="02020603050405020304" pitchFamily="18" charset="0"/>
                      </a:rPr>
                      <m:t>𝑡𝑖𝑚𝑒</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for 20 cycles  = </a:t>
                </a:r>
                <a14:m>
                  <m:oMath xmlns:m="http://schemas.openxmlformats.org/officeDocument/2006/math">
                    <m:f>
                      <m:fPr>
                        <m:ctrlPr>
                          <a:rPr lang="en-US" sz="2000" i="1">
                            <a:solidFill>
                              <a:schemeClr val="tx1">
                                <a:lumMod val="75000"/>
                                <a:lumOff val="25000"/>
                              </a:schemeClr>
                            </a:solidFill>
                            <a:latin typeface="Cambria Math" panose="02040503050406030204" pitchFamily="18" charset="0"/>
                            <a:cs typeface="Times New Roman" panose="02020603050405020304" pitchFamily="18" charset="0"/>
                          </a:rPr>
                        </m:ctrlPr>
                      </m:fPr>
                      <m:num>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20</m:t>
                        </m:r>
                      </m:num>
                      <m:den>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10</m:t>
                        </m:r>
                        <m:r>
                          <a:rPr lang="en-US" sz="2000" i="1">
                            <a:solidFill>
                              <a:schemeClr val="tx1">
                                <a:lumMod val="75000"/>
                                <a:lumOff val="25000"/>
                              </a:schemeClr>
                            </a:solidFill>
                            <a:latin typeface="Cambria Math" panose="02040503050406030204" pitchFamily="18" charset="0"/>
                            <a:cs typeface="Times New Roman" panose="02020603050405020304" pitchFamily="18" charset="0"/>
                          </a:rPr>
                          <m:t> </m:t>
                        </m:r>
                      </m:den>
                    </m:f>
                    <m:r>
                      <a:rPr lang="en-US" sz="2000" i="1">
                        <a:solidFill>
                          <a:schemeClr val="tx1">
                            <a:lumMod val="75000"/>
                            <a:lumOff val="25000"/>
                          </a:schemeClr>
                        </a:solidFill>
                        <a:latin typeface="Cambria Math" panose="02040503050406030204" pitchFamily="18" charset="0"/>
                        <a:cs typeface="Times New Roman" panose="02020603050405020304" pitchFamily="18" charset="0"/>
                      </a:rPr>
                      <m:t> </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2 seconds</a:t>
                </a:r>
              </a:p>
              <a:p>
                <a:endParaRPr lang="en-US" sz="2000" i="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Cycles in 5 seconds = frequency * time</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 10 * 5</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 50 cycles</a:t>
                </a:r>
              </a:p>
            </p:txBody>
          </p:sp>
        </mc:Choice>
        <mc:Fallback xmlns="">
          <p:sp>
            <p:nvSpPr>
              <p:cNvPr id="11" name="TextBox 10">
                <a:extLst>
                  <a:ext uri="{FF2B5EF4-FFF2-40B4-BE49-F238E27FC236}">
                    <a16:creationId xmlns:a16="http://schemas.microsoft.com/office/drawing/2014/main" id="{BD71A1C2-A3E4-3143-A762-9D4AFB5EEDD5}"/>
                  </a:ext>
                </a:extLst>
              </p:cNvPr>
              <p:cNvSpPr txBox="1">
                <a:spLocks noRot="1" noChangeAspect="1" noMove="1" noResize="1" noEditPoints="1" noAdjustHandles="1" noChangeArrowheads="1" noChangeShapeType="1" noTextEdit="1"/>
              </p:cNvSpPr>
              <p:nvPr/>
            </p:nvSpPr>
            <p:spPr>
              <a:xfrm>
                <a:off x="129255" y="2019780"/>
                <a:ext cx="5027595" cy="4597797"/>
              </a:xfrm>
              <a:prstGeom prst="rect">
                <a:avLst/>
              </a:prstGeom>
              <a:blipFill>
                <a:blip r:embed="rId2"/>
                <a:stretch>
                  <a:fillRect l="-1263" t="-551" r="-253" b="-1653"/>
                </a:stretch>
              </a:blipFill>
            </p:spPr>
            <p:txBody>
              <a:bodyPr/>
              <a:lstStyle/>
              <a:p>
                <a:r>
                  <a:rPr lang="en-CN">
                    <a:noFill/>
                  </a:rPr>
                  <a:t> </a:t>
                </a:r>
              </a:p>
            </p:txBody>
          </p:sp>
        </mc:Fallback>
      </mc:AlternateContent>
      <p:grpSp>
        <p:nvGrpSpPr>
          <p:cNvPr id="47" name="Group 46">
            <a:extLst>
              <a:ext uri="{FF2B5EF4-FFF2-40B4-BE49-F238E27FC236}">
                <a16:creationId xmlns:a16="http://schemas.microsoft.com/office/drawing/2014/main" id="{611E4020-C894-2149-B76B-324A483BC06B}"/>
              </a:ext>
            </a:extLst>
          </p:cNvPr>
          <p:cNvGrpSpPr/>
          <p:nvPr/>
        </p:nvGrpSpPr>
        <p:grpSpPr>
          <a:xfrm>
            <a:off x="4417699" y="2817901"/>
            <a:ext cx="1925141" cy="1725715"/>
            <a:chOff x="1851660" y="2479531"/>
            <a:chExt cx="2649740" cy="2401079"/>
          </a:xfrm>
        </p:grpSpPr>
        <p:sp>
          <p:nvSpPr>
            <p:cNvPr id="7" name="Oval 6">
              <a:extLst>
                <a:ext uri="{FF2B5EF4-FFF2-40B4-BE49-F238E27FC236}">
                  <a16:creationId xmlns:a16="http://schemas.microsoft.com/office/drawing/2014/main" id="{1BB2B069-78AD-BF43-8AAC-5F851FBFBD4E}"/>
                </a:ext>
              </a:extLst>
            </p:cNvPr>
            <p:cNvSpPr/>
            <p:nvPr/>
          </p:nvSpPr>
          <p:spPr>
            <a:xfrm>
              <a:off x="1851660" y="2504440"/>
              <a:ext cx="2377440" cy="2376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5AA74EA-49FB-144A-B0E7-DB6DD026474F}"/>
                </a:ext>
              </a:extLst>
            </p:cNvPr>
            <p:cNvCxnSpPr>
              <a:cxnSpLocks/>
              <a:stCxn id="7" idx="6"/>
            </p:cNvCxnSpPr>
            <p:nvPr/>
          </p:nvCxnSpPr>
          <p:spPr>
            <a:xfrm flipH="1">
              <a:off x="2993052" y="3692525"/>
              <a:ext cx="1236048" cy="7436"/>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C5E64D6-FF8E-D94E-9419-626C720F38A1}"/>
                </a:ext>
              </a:extLst>
            </p:cNvPr>
            <p:cNvGrpSpPr/>
            <p:nvPr/>
          </p:nvGrpSpPr>
          <p:grpSpPr>
            <a:xfrm>
              <a:off x="3556000" y="2479531"/>
              <a:ext cx="584200" cy="695469"/>
              <a:chOff x="3556000" y="2479531"/>
              <a:chExt cx="584200" cy="695469"/>
            </a:xfrm>
          </p:grpSpPr>
          <p:sp>
            <p:nvSpPr>
              <p:cNvPr id="28" name="Arc 27">
                <a:extLst>
                  <a:ext uri="{FF2B5EF4-FFF2-40B4-BE49-F238E27FC236}">
                    <a16:creationId xmlns:a16="http://schemas.microsoft.com/office/drawing/2014/main" id="{638552C0-019A-304C-A769-0416B49A4D64}"/>
                  </a:ext>
                </a:extLst>
              </p:cNvPr>
              <p:cNvSpPr/>
              <p:nvPr/>
            </p:nvSpPr>
            <p:spPr>
              <a:xfrm rot="21290444">
                <a:off x="3556000" y="2504440"/>
                <a:ext cx="584200" cy="6705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A0A5B1E-05AB-5B43-BF2E-C6895AAB7DF8}"/>
                  </a:ext>
                </a:extLst>
              </p:cNvPr>
              <p:cNvCxnSpPr>
                <a:cxnSpLocks/>
                <a:stCxn id="28" idx="0"/>
              </p:cNvCxnSpPr>
              <p:nvPr/>
            </p:nvCxnSpPr>
            <p:spPr>
              <a:xfrm>
                <a:off x="3817950" y="2505798"/>
                <a:ext cx="45565" cy="34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4EC52E-A4FC-C646-A4BE-2613B2A361DD}"/>
                  </a:ext>
                </a:extLst>
              </p:cNvPr>
              <p:cNvCxnSpPr>
                <a:cxnSpLocks/>
                <a:stCxn id="28" idx="0"/>
              </p:cNvCxnSpPr>
              <p:nvPr/>
            </p:nvCxnSpPr>
            <p:spPr>
              <a:xfrm flipV="1">
                <a:off x="3817950" y="2479531"/>
                <a:ext cx="45565" cy="262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D7ECD90B-02AF-6645-AF19-16F849F3CC6D}"/>
                </a:ext>
              </a:extLst>
            </p:cNvPr>
            <p:cNvCxnSpPr>
              <a:cxnSpLocks/>
            </p:cNvCxnSpPr>
            <p:nvPr/>
          </p:nvCxnSpPr>
          <p:spPr>
            <a:xfrm flipH="1">
              <a:off x="2993052" y="2932771"/>
              <a:ext cx="969863" cy="76719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B85AC15-2598-1440-B60D-A0044D42A457}"/>
                    </a:ext>
                  </a:extLst>
                </p:cNvPr>
                <p:cNvSpPr txBox="1"/>
                <p:nvPr/>
              </p:nvSpPr>
              <p:spPr>
                <a:xfrm>
                  <a:off x="3393737" y="3358315"/>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2" name="TextBox 41">
                  <a:extLst>
                    <a:ext uri="{FF2B5EF4-FFF2-40B4-BE49-F238E27FC236}">
                      <a16:creationId xmlns:a16="http://schemas.microsoft.com/office/drawing/2014/main" id="{5B85AC15-2598-1440-B60D-A0044D42A457}"/>
                    </a:ext>
                  </a:extLst>
                </p:cNvPr>
                <p:cNvSpPr txBox="1">
                  <a:spLocks noRot="1" noChangeAspect="1" noMove="1" noResize="1" noEditPoints="1" noAdjustHandles="1" noChangeArrowheads="1" noChangeShapeType="1" noTextEdit="1"/>
                </p:cNvSpPr>
                <p:nvPr/>
              </p:nvSpPr>
              <p:spPr>
                <a:xfrm>
                  <a:off x="3393737" y="3358315"/>
                  <a:ext cx="189474" cy="276999"/>
                </a:xfrm>
                <a:prstGeom prst="rect">
                  <a:avLst/>
                </a:prstGeom>
                <a:blipFill>
                  <a:blip r:embed="rId3"/>
                  <a:stretch>
                    <a:fillRect l="-70000" r="-60000" b="-43750"/>
                  </a:stretch>
                </a:blipFill>
              </p:spPr>
              <p:txBody>
                <a:bodyPr/>
                <a:lstStyle/>
                <a:p>
                  <a:r>
                    <a:rPr lang="en-CN">
                      <a:noFill/>
                    </a:rPr>
                    <a:t> </a:t>
                  </a:r>
                </a:p>
              </p:txBody>
            </p:sp>
          </mc:Fallback>
        </mc:AlternateContent>
        <p:sp>
          <p:nvSpPr>
            <p:cNvPr id="43" name="TextBox 42">
              <a:extLst>
                <a:ext uri="{FF2B5EF4-FFF2-40B4-BE49-F238E27FC236}">
                  <a16:creationId xmlns:a16="http://schemas.microsoft.com/office/drawing/2014/main" id="{FDA33449-1A74-1048-8553-A74E8EE4C378}"/>
                </a:ext>
              </a:extLst>
            </p:cNvPr>
            <p:cNvSpPr txBox="1"/>
            <p:nvPr/>
          </p:nvSpPr>
          <p:spPr>
            <a:xfrm>
              <a:off x="4112639" y="2949058"/>
              <a:ext cx="388761" cy="513871"/>
            </a:xfrm>
            <a:prstGeom prst="rect">
              <a:avLst/>
            </a:prstGeom>
            <a:noFill/>
          </p:spPr>
          <p:txBody>
            <a:bodyPr wrap="none" rtlCol="0">
              <a:spAutoFit/>
            </a:bodyPr>
            <a:lstStyle/>
            <a:p>
              <a:r>
                <a:rPr lang="en-US" dirty="0"/>
                <a:t>c</a:t>
              </a:r>
            </a:p>
          </p:txBody>
        </p:sp>
        <p:sp>
          <p:nvSpPr>
            <p:cNvPr id="44" name="TextBox 43">
              <a:extLst>
                <a:ext uri="{FF2B5EF4-FFF2-40B4-BE49-F238E27FC236}">
                  <a16:creationId xmlns:a16="http://schemas.microsoft.com/office/drawing/2014/main" id="{A8D03859-F912-0049-AC03-6C7CC1694825}"/>
                </a:ext>
              </a:extLst>
            </p:cNvPr>
            <p:cNvSpPr txBox="1"/>
            <p:nvPr/>
          </p:nvSpPr>
          <p:spPr>
            <a:xfrm>
              <a:off x="3224176" y="2875025"/>
              <a:ext cx="364489" cy="513871"/>
            </a:xfrm>
            <a:prstGeom prst="rect">
              <a:avLst/>
            </a:prstGeom>
            <a:noFill/>
          </p:spPr>
          <p:txBody>
            <a:bodyPr wrap="none" rtlCol="0">
              <a:spAutoFit/>
            </a:bodyPr>
            <a:lstStyle/>
            <a:p>
              <a:r>
                <a:rPr lang="en-US" dirty="0"/>
                <a:t>r</a:t>
              </a: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7D28F7F-7AAC-184B-88E9-A03CE09DA3B9}"/>
                  </a:ext>
                </a:extLst>
              </p:cNvPr>
              <p:cNvSpPr txBox="1"/>
              <p:nvPr/>
            </p:nvSpPr>
            <p:spPr>
              <a:xfrm>
                <a:off x="6302481" y="1980011"/>
                <a:ext cx="5813515" cy="4659352"/>
              </a:xfrm>
              <a:prstGeom prst="rect">
                <a:avLst/>
              </a:prstGeom>
              <a:noFill/>
            </p:spPr>
            <p:txBody>
              <a:bodyPr wrap="none" rtlCol="0">
                <a:spAutoFit/>
              </a:bodyPr>
              <a:lstStyle/>
              <a:p>
                <a:r>
                  <a:rPr lang="en-US" sz="2000" dirty="0"/>
                  <a:t>A circle is divided into 6.283 (2*</a:t>
                </a:r>
                <a14:m>
                  <m:oMath xmlns:m="http://schemas.openxmlformats.org/officeDocument/2006/math">
                    <m:r>
                      <a:rPr lang="en-US"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oMath>
                </a14:m>
                <a:r>
                  <a:rPr lang="en-US" sz="2000" dirty="0"/>
                  <a:t> units called radians</a:t>
                </a:r>
              </a:p>
              <a:p>
                <a:r>
                  <a:rPr lang="en-US" sz="2000" b="0" i="1" dirty="0">
                    <a:solidFill>
                      <a:srgbClr val="FF0000"/>
                    </a:solidFill>
                    <a:latin typeface="Cambria Math" panose="02040503050406030204" pitchFamily="18" charset="0"/>
                    <a:cs typeface="Times New Roman" panose="02020603050405020304" pitchFamily="18" charset="0"/>
                  </a:rPr>
                  <a:t>1 rad</a:t>
                </a:r>
                <a:r>
                  <a:rPr lang="en-US" sz="2000" i="1" dirty="0">
                    <a:solidFill>
                      <a:srgbClr val="FF0000"/>
                    </a:solidFill>
                    <a:latin typeface="Cambria Math" panose="02040503050406030204" pitchFamily="18" charset="0"/>
                    <a:cs typeface="Times New Roman" panose="02020603050405020304" pitchFamily="18" charset="0"/>
                  </a:rPr>
                  <a:t>ian = 180/3.14 = 57.296 degrees</a:t>
                </a:r>
                <a:endParaRPr lang="en-US" sz="2000" b="0" i="1" dirty="0">
                  <a:solidFill>
                    <a:srgbClr val="FF0000"/>
                  </a:solidFill>
                  <a:latin typeface="Cambria Math" panose="02040503050406030204" pitchFamily="18" charset="0"/>
                  <a:cs typeface="Times New Roman" panose="02020603050405020304" pitchFamily="18" charset="0"/>
                </a:endParaRPr>
              </a:p>
              <a:p>
                <a:endParaRPr lang="en-US" sz="2000" b="0" i="1" dirty="0">
                  <a:solidFill>
                    <a:schemeClr val="tx1">
                      <a:lumMod val="75000"/>
                      <a:lumOff val="25000"/>
                    </a:schemeClr>
                  </a:solidFill>
                  <a:latin typeface="Cambria Math" panose="02040503050406030204" pitchFamily="18" charset="0"/>
                  <a:cs typeface="Times New Roman" panose="02020603050405020304" pitchFamily="18" charset="0"/>
                </a:endParaRPr>
              </a:p>
              <a:p>
                <a14:m>
                  <m:oMath xmlns:m="http://schemas.openxmlformats.org/officeDocument/2006/math">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𝐴𝑛𝑔𝑢𝑙𝑎𝑟</m:t>
                    </m:r>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 </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frequency = radians per second (</a:t>
                </a:r>
                <a:r>
                  <a:rPr lang="en-US" sz="2000" b="1" i="1" dirty="0">
                    <a:solidFill>
                      <a:schemeClr val="tx1">
                        <a:lumMod val="75000"/>
                        <a:lumOff val="25000"/>
                      </a:schemeClr>
                    </a:solidFill>
                    <a:latin typeface="Times New Roman" panose="02020603050405020304" pitchFamily="18" charset="0"/>
                    <a:cs typeface="Times New Roman" panose="02020603050405020304" pitchFamily="18" charset="0"/>
                  </a:rPr>
                  <a:t>ω</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sz="2000" i="1" dirty="0">
                    <a:solidFill>
                      <a:srgbClr val="FF0000"/>
                    </a:solidFill>
                    <a:latin typeface="Times New Roman" panose="02020603050405020304" pitchFamily="18" charset="0"/>
                    <a:cs typeface="Times New Roman" panose="02020603050405020304" pitchFamily="18" charset="0"/>
                  </a:rPr>
                  <a:t>ω*t = radians</a:t>
                </a:r>
              </a:p>
              <a:p>
                <a:endParaRPr lang="en-US" sz="2000" i="1" dirty="0">
                  <a:solidFill>
                    <a:srgbClr val="FF0000"/>
                  </a:solidFill>
                  <a:latin typeface="Cambria Math" panose="02040503050406030204" pitchFamily="18" charset="0"/>
                  <a:cs typeface="Times New Roman" panose="02020603050405020304" pitchFamily="18" charset="0"/>
                </a:endParaRPr>
              </a:p>
              <a:p>
                <a:r>
                  <a:rPr lang="en-US" sz="2000" b="1" u="sng" dirty="0">
                    <a:solidFill>
                      <a:schemeClr val="tx1">
                        <a:lumMod val="75000"/>
                        <a:lumOff val="25000"/>
                      </a:schemeClr>
                    </a:solidFill>
                    <a:latin typeface="Cambria Math" panose="02040503050406030204" pitchFamily="18" charset="0"/>
                    <a:cs typeface="Times New Roman" panose="02020603050405020304" pitchFamily="18" charset="0"/>
                  </a:rPr>
                  <a:t>Given angular frequency = say, 63 rad/sec</a:t>
                </a:r>
              </a:p>
              <a:p>
                <a14:m>
                  <m:oMath xmlns:m="http://schemas.openxmlformats.org/officeDocument/2006/math">
                    <m:r>
                      <a:rPr lang="en-US" sz="2000" i="1">
                        <a:solidFill>
                          <a:schemeClr val="tx1">
                            <a:lumMod val="75000"/>
                            <a:lumOff val="25000"/>
                          </a:schemeClr>
                        </a:solidFill>
                        <a:latin typeface="Cambria Math" panose="02040503050406030204" pitchFamily="18" charset="0"/>
                        <a:cs typeface="Times New Roman" panose="02020603050405020304" pitchFamily="18" charset="0"/>
                      </a:rPr>
                      <m:t>𝑡𝑖𝑚𝑒</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(T) for 1 radian     = </a:t>
                </a:r>
                <a14:m>
                  <m:oMath xmlns:m="http://schemas.openxmlformats.org/officeDocument/2006/math">
                    <m:f>
                      <m:fPr>
                        <m:ctrlPr>
                          <a:rPr lang="en-US" sz="2000" i="1">
                            <a:solidFill>
                              <a:schemeClr val="tx1">
                                <a:lumMod val="75000"/>
                                <a:lumOff val="25000"/>
                              </a:schemeClr>
                            </a:solidFill>
                            <a:latin typeface="Cambria Math" panose="02040503050406030204" pitchFamily="18" charset="0"/>
                            <a:cs typeface="Times New Roman" panose="02020603050405020304" pitchFamily="18" charset="0"/>
                          </a:rPr>
                        </m:ctrlPr>
                      </m:fPr>
                      <m:num>
                        <m:r>
                          <a:rPr lang="en-US" sz="2000" i="1">
                            <a:solidFill>
                              <a:schemeClr val="tx1">
                                <a:lumMod val="75000"/>
                                <a:lumOff val="25000"/>
                              </a:schemeClr>
                            </a:solidFill>
                            <a:latin typeface="Cambria Math" panose="02040503050406030204" pitchFamily="18" charset="0"/>
                            <a:cs typeface="Times New Roman" panose="02020603050405020304" pitchFamily="18" charset="0"/>
                          </a:rPr>
                          <m:t>1</m:t>
                        </m:r>
                      </m:num>
                      <m:den>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63</m:t>
                        </m:r>
                        <m:r>
                          <a:rPr lang="en-US" sz="2000" i="1">
                            <a:solidFill>
                              <a:schemeClr val="tx1">
                                <a:lumMod val="75000"/>
                                <a:lumOff val="25000"/>
                              </a:schemeClr>
                            </a:solidFill>
                            <a:latin typeface="Cambria Math" panose="02040503050406030204" pitchFamily="18" charset="0"/>
                            <a:cs typeface="Times New Roman" panose="02020603050405020304" pitchFamily="18" charset="0"/>
                          </a:rPr>
                          <m:t> </m:t>
                        </m:r>
                      </m:den>
                    </m:f>
                    <m:r>
                      <a:rPr lang="en-US" sz="2000" i="1">
                        <a:solidFill>
                          <a:schemeClr val="tx1">
                            <a:lumMod val="75000"/>
                            <a:lumOff val="25000"/>
                          </a:schemeClr>
                        </a:solidFill>
                        <a:latin typeface="Cambria Math" panose="02040503050406030204" pitchFamily="18" charset="0"/>
                        <a:cs typeface="Times New Roman" panose="02020603050405020304" pitchFamily="18" charset="0"/>
                      </a:rPr>
                      <m:t> </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0.016 seconds</a:t>
                </a:r>
              </a:p>
              <a:p>
                <a:endParaRPr lang="en-US" sz="2000" i="1" dirty="0">
                  <a:solidFill>
                    <a:schemeClr val="tx1">
                      <a:lumMod val="75000"/>
                      <a:lumOff val="25000"/>
                    </a:schemeClr>
                  </a:solidFill>
                  <a:latin typeface="Times New Roman" panose="02020603050405020304" pitchFamily="18" charset="0"/>
                  <a:cs typeface="Times New Roman" panose="02020603050405020304" pitchFamily="18" charset="0"/>
                </a:endParaRPr>
              </a:p>
              <a:p>
                <a14:m>
                  <m:oMath xmlns:m="http://schemas.openxmlformats.org/officeDocument/2006/math">
                    <m:r>
                      <a:rPr lang="en-US" sz="2000" i="1">
                        <a:solidFill>
                          <a:schemeClr val="tx1">
                            <a:lumMod val="75000"/>
                            <a:lumOff val="25000"/>
                          </a:schemeClr>
                        </a:solidFill>
                        <a:latin typeface="Cambria Math" panose="02040503050406030204" pitchFamily="18" charset="0"/>
                        <a:cs typeface="Times New Roman" panose="02020603050405020304" pitchFamily="18" charset="0"/>
                      </a:rPr>
                      <m:t>𝑡𝑖𝑚𝑒</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for 20 radians  = </a:t>
                </a:r>
                <a14:m>
                  <m:oMath xmlns:m="http://schemas.openxmlformats.org/officeDocument/2006/math">
                    <m:f>
                      <m:fPr>
                        <m:ctrlPr>
                          <a:rPr lang="en-US" sz="2000" i="1">
                            <a:solidFill>
                              <a:schemeClr val="tx1">
                                <a:lumMod val="75000"/>
                                <a:lumOff val="25000"/>
                              </a:schemeClr>
                            </a:solidFill>
                            <a:latin typeface="Cambria Math" panose="02040503050406030204" pitchFamily="18" charset="0"/>
                            <a:cs typeface="Times New Roman" panose="02020603050405020304" pitchFamily="18" charset="0"/>
                          </a:rPr>
                        </m:ctrlPr>
                      </m:fPr>
                      <m:num>
                        <m:r>
                          <a:rPr lang="en-US" sz="2000" i="1">
                            <a:solidFill>
                              <a:schemeClr val="tx1">
                                <a:lumMod val="75000"/>
                                <a:lumOff val="25000"/>
                              </a:schemeClr>
                            </a:solidFill>
                            <a:latin typeface="Cambria Math" panose="02040503050406030204" pitchFamily="18" charset="0"/>
                            <a:cs typeface="Times New Roman" panose="02020603050405020304" pitchFamily="18" charset="0"/>
                          </a:rPr>
                          <m:t>20</m:t>
                        </m:r>
                      </m:num>
                      <m:den>
                        <m:r>
                          <a:rPr lang="en-US" sz="2000" b="0" i="1" smtClean="0">
                            <a:solidFill>
                              <a:schemeClr val="tx1">
                                <a:lumMod val="75000"/>
                                <a:lumOff val="25000"/>
                              </a:schemeClr>
                            </a:solidFill>
                            <a:latin typeface="Cambria Math" panose="02040503050406030204" pitchFamily="18" charset="0"/>
                            <a:cs typeface="Times New Roman" panose="02020603050405020304" pitchFamily="18" charset="0"/>
                          </a:rPr>
                          <m:t>63</m:t>
                        </m:r>
                        <m:r>
                          <a:rPr lang="en-US" sz="2000" i="1">
                            <a:solidFill>
                              <a:schemeClr val="tx1">
                                <a:lumMod val="75000"/>
                                <a:lumOff val="25000"/>
                              </a:schemeClr>
                            </a:solidFill>
                            <a:latin typeface="Cambria Math" panose="02040503050406030204" pitchFamily="18" charset="0"/>
                            <a:cs typeface="Times New Roman" panose="02020603050405020304" pitchFamily="18" charset="0"/>
                          </a:rPr>
                          <m:t> </m:t>
                        </m:r>
                      </m:den>
                    </m:f>
                    <m:r>
                      <a:rPr lang="en-US" sz="2000" i="1">
                        <a:solidFill>
                          <a:schemeClr val="tx1">
                            <a:lumMod val="75000"/>
                            <a:lumOff val="25000"/>
                          </a:schemeClr>
                        </a:solidFill>
                        <a:latin typeface="Cambria Math" panose="02040503050406030204" pitchFamily="18" charset="0"/>
                        <a:cs typeface="Times New Roman" panose="02020603050405020304" pitchFamily="18" charset="0"/>
                      </a:rPr>
                      <m:t> </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0.32 seconds</a:t>
                </a:r>
              </a:p>
              <a:p>
                <a:endParaRPr lang="en-US" sz="2000" i="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Radians in 5 seconds = angular frequency * time</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 63 * 5</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 315 radians</a:t>
                </a:r>
              </a:p>
            </p:txBody>
          </p:sp>
        </mc:Choice>
        <mc:Fallback xmlns="">
          <p:sp>
            <p:nvSpPr>
              <p:cNvPr id="46" name="TextBox 45">
                <a:extLst>
                  <a:ext uri="{FF2B5EF4-FFF2-40B4-BE49-F238E27FC236}">
                    <a16:creationId xmlns:a16="http://schemas.microsoft.com/office/drawing/2014/main" id="{E7D28F7F-7AAC-184B-88E9-A03CE09DA3B9}"/>
                  </a:ext>
                </a:extLst>
              </p:cNvPr>
              <p:cNvSpPr txBox="1">
                <a:spLocks noRot="1" noChangeAspect="1" noMove="1" noResize="1" noEditPoints="1" noAdjustHandles="1" noChangeArrowheads="1" noChangeShapeType="1" noTextEdit="1"/>
              </p:cNvSpPr>
              <p:nvPr/>
            </p:nvSpPr>
            <p:spPr>
              <a:xfrm>
                <a:off x="6302481" y="1980011"/>
                <a:ext cx="5813515" cy="4659352"/>
              </a:xfrm>
              <a:prstGeom prst="rect">
                <a:avLst/>
              </a:prstGeom>
              <a:blipFill>
                <a:blip r:embed="rId4"/>
                <a:stretch>
                  <a:fillRect l="-1092" t="-820" b="-136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3BFDC2A-9E25-FE4A-B7DB-147C9DDEB344}"/>
                  </a:ext>
                </a:extLst>
              </p:cNvPr>
              <p:cNvSpPr/>
              <p:nvPr/>
            </p:nvSpPr>
            <p:spPr>
              <a:xfrm>
                <a:off x="3750743" y="6086512"/>
                <a:ext cx="3165738" cy="707886"/>
              </a:xfrm>
              <a:prstGeom prst="rect">
                <a:avLst/>
              </a:prstGeom>
              <a:ln>
                <a:solidFill>
                  <a:schemeClr val="accent1"/>
                </a:solidFill>
              </a:ln>
            </p:spPr>
            <p:txBody>
              <a:bodyPr wrap="none">
                <a:spAutoFit/>
              </a:bodyPr>
              <a:lstStyle/>
              <a:p>
                <a:pPr algn="ctr"/>
                <a:r>
                  <a:rPr lang="en-US" sz="2000" i="1" dirty="0">
                    <a:solidFill>
                      <a:srgbClr val="FF0000"/>
                    </a:solidFill>
                  </a:rPr>
                  <a:t>ω</a:t>
                </a:r>
                <a:r>
                  <a:rPr lang="en-US" sz="2000" dirty="0">
                    <a:solidFill>
                      <a:srgbClr val="FF0000"/>
                    </a:solidFill>
                  </a:rPr>
                  <a:t> = 2</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𝜋</m:t>
                    </m:r>
                    <m:r>
                      <a:rPr lang="en-US" sz="2000" i="1">
                        <a:solidFill>
                          <a:srgbClr val="FF0000"/>
                        </a:solidFill>
                        <a:latin typeface="Cambria Math" panose="02040503050406030204" pitchFamily="18" charset="0"/>
                        <a:ea typeface="Cambria Math" panose="02040503050406030204" pitchFamily="18" charset="0"/>
                      </a:rPr>
                      <m:t>𝑓</m:t>
                    </m:r>
                  </m:oMath>
                </a14:m>
                <a:r>
                  <a:rPr lang="en-US" sz="2000" dirty="0">
                    <a:solidFill>
                      <a:srgbClr val="FF0000"/>
                    </a:solidFill>
                  </a:rPr>
                  <a:t> </a:t>
                </a:r>
              </a:p>
              <a:p>
                <a:pPr algn="ctr"/>
                <a:r>
                  <a:rPr lang="en-US" sz="2000" dirty="0">
                    <a:solidFill>
                      <a:srgbClr val="FF0000"/>
                    </a:solidFill>
                  </a:rPr>
                  <a:t>If </a:t>
                </a:r>
                <a:r>
                  <a:rPr lang="en-US" sz="2000" i="1" dirty="0">
                    <a:solidFill>
                      <a:srgbClr val="FF0000"/>
                    </a:solidFill>
                  </a:rPr>
                  <a:t>f </a:t>
                </a:r>
                <a:r>
                  <a:rPr lang="en-US" sz="2000" dirty="0">
                    <a:solidFill>
                      <a:srgbClr val="FF0000"/>
                    </a:solidFill>
                  </a:rPr>
                  <a:t>= 10 Hz, </a:t>
                </a:r>
                <a:r>
                  <a:rPr lang="en-US" sz="2000" i="1" dirty="0">
                    <a:solidFill>
                      <a:srgbClr val="FF0000"/>
                    </a:solidFill>
                  </a:rPr>
                  <a:t>ω</a:t>
                </a:r>
                <a:r>
                  <a:rPr lang="en-US" sz="2000" dirty="0">
                    <a:solidFill>
                      <a:srgbClr val="FF0000"/>
                    </a:solidFill>
                  </a:rPr>
                  <a:t> = ~63 rad/sec </a:t>
                </a:r>
                <a:endParaRPr lang="en-US" sz="2000" dirty="0"/>
              </a:p>
            </p:txBody>
          </p:sp>
        </mc:Choice>
        <mc:Fallback xmlns="">
          <p:sp>
            <p:nvSpPr>
              <p:cNvPr id="4" name="Rectangle 3">
                <a:extLst>
                  <a:ext uri="{FF2B5EF4-FFF2-40B4-BE49-F238E27FC236}">
                    <a16:creationId xmlns:a16="http://schemas.microsoft.com/office/drawing/2014/main" id="{93BFDC2A-9E25-FE4A-B7DB-147C9DDEB344}"/>
                  </a:ext>
                </a:extLst>
              </p:cNvPr>
              <p:cNvSpPr>
                <a:spLocks noRot="1" noChangeAspect="1" noMove="1" noResize="1" noEditPoints="1" noAdjustHandles="1" noChangeArrowheads="1" noChangeShapeType="1" noTextEdit="1"/>
              </p:cNvSpPr>
              <p:nvPr/>
            </p:nvSpPr>
            <p:spPr>
              <a:xfrm>
                <a:off x="3750743" y="6086512"/>
                <a:ext cx="3165738" cy="707886"/>
              </a:xfrm>
              <a:prstGeom prst="rect">
                <a:avLst/>
              </a:prstGeom>
              <a:blipFill>
                <a:blip r:embed="rId5"/>
                <a:stretch>
                  <a:fillRect l="-398" t="-3509" r="-398" b="-12281"/>
                </a:stretch>
              </a:blipFill>
              <a:ln>
                <a:solidFill>
                  <a:schemeClr val="accent1"/>
                </a:solidFill>
              </a:ln>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C738AAAE-699B-B545-9639-5D5FB1A65ADD}"/>
              </a:ext>
            </a:extLst>
          </p:cNvPr>
          <p:cNvSpPr>
            <a:spLocks noGrp="1"/>
          </p:cNvSpPr>
          <p:nvPr>
            <p:ph type="sldNum" sz="quarter" idx="12"/>
          </p:nvPr>
        </p:nvSpPr>
        <p:spPr/>
        <p:txBody>
          <a:bodyPr/>
          <a:lstStyle/>
          <a:p>
            <a:fld id="{F33FCB0E-AFE6-8F4B-B9EB-BD4C96BB7C7B}" type="slidenum">
              <a:rPr lang="en-US" smtClean="0"/>
              <a:t>5</a:t>
            </a:fld>
            <a:endParaRPr lang="en-US"/>
          </a:p>
        </p:txBody>
      </p:sp>
    </p:spTree>
    <p:extLst>
      <p:ext uri="{BB962C8B-B14F-4D97-AF65-F5344CB8AC3E}">
        <p14:creationId xmlns:p14="http://schemas.microsoft.com/office/powerpoint/2010/main" val="4078832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9.7 Source Transformations, Thevenin &amp; Norton Equivalents</a:t>
            </a:r>
          </a:p>
        </p:txBody>
      </p:sp>
      <p:pic>
        <p:nvPicPr>
          <p:cNvPr id="5" name="Picture 2" descr="A drawing shows a source transformation equivalent circuit in the frequency domain.The drawing shows two circuits with a voltage source and a current source. The left circuit shows an independent voltage source V sub s on the left wire, an impedance Z sub s on the top wire, and two open terminals, a and b, in place of the right wire. The value of V sub s is shown as equal to Z sub s multiplied by I sub s. &#10;The circuit on the right shows an independent current source I sub s on the left wire, an impedance Z sub s on a parallel cross wire, and two open terminals, a and b, in place of the right wire. Value of I sub s is shown as equal to V sub s over Z sub s.">
            <a:extLst>
              <a:ext uri="{FF2B5EF4-FFF2-40B4-BE49-F238E27FC236}">
                <a16:creationId xmlns:a16="http://schemas.microsoft.com/office/drawing/2014/main" id="{841C81CC-DC25-1546-B9C5-74BD370CB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547" y="2068830"/>
            <a:ext cx="595838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A drawing shows a frequency-domain version of a Thevenin equivalent circuit.The drawing shows two boxes where the left box contains two internal terminals, a and b, along with the following text: Frequency-domain linear circuit; may contain both independent and dependent sources. An arrow points from the box on the left to the box on the right, which contains a circuit with an independent voltage source, V sub Th on the left wire, an impedance Z sub Th on the top wire, and two open terminals, a and b, in place of the right wire.">
            <a:extLst>
              <a:ext uri="{FF2B5EF4-FFF2-40B4-BE49-F238E27FC236}">
                <a16:creationId xmlns:a16="http://schemas.microsoft.com/office/drawing/2014/main" id="{D74787DB-3019-A247-8F77-A5BC55462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56" y="4297680"/>
            <a:ext cx="479032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A drawing shows a frequency-domain version of a Norton equivalent circuit.&#10;The drawing shows two boxes where the left box contains two internal terminals, a and b, along with the following text: Frequency-domain linear circuit; may contain both independent and dependent sources. An arrow points from the box on the left to the box on the right, which contains a circuit with an independent current source I sub N on the left wire, an impedance Z sub N on a parallel cross wire, and two open terminals, a and b, in place of the right wire.">
            <a:extLst>
              <a:ext uri="{FF2B5EF4-FFF2-40B4-BE49-F238E27FC236}">
                <a16:creationId xmlns:a16="http://schemas.microsoft.com/office/drawing/2014/main" id="{BA97BFEB-B9E3-0F4D-AEA0-65BDA55B2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410" y="4286250"/>
            <a:ext cx="538398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0867FE3E-209F-B749-B9CF-62915BE852DD}"/>
              </a:ext>
            </a:extLst>
          </p:cNvPr>
          <p:cNvSpPr>
            <a:spLocks noGrp="1"/>
          </p:cNvSpPr>
          <p:nvPr>
            <p:ph type="sldNum" sz="quarter" idx="12"/>
          </p:nvPr>
        </p:nvSpPr>
        <p:spPr/>
        <p:txBody>
          <a:bodyPr/>
          <a:lstStyle/>
          <a:p>
            <a:fld id="{F33FCB0E-AFE6-8F4B-B9EB-BD4C96BB7C7B}" type="slidenum">
              <a:rPr lang="en-US" smtClean="0"/>
              <a:t>50</a:t>
            </a:fld>
            <a:endParaRPr lang="en-US"/>
          </a:p>
        </p:txBody>
      </p:sp>
    </p:spTree>
    <p:extLst>
      <p:ext uri="{BB962C8B-B14F-4D97-AF65-F5344CB8AC3E}">
        <p14:creationId xmlns:p14="http://schemas.microsoft.com/office/powerpoint/2010/main" val="4257967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9.7 Source Transformations, Thevenin &amp; Norton Equivalents</a:t>
            </a:r>
          </a:p>
          <a:p>
            <a:r>
              <a:rPr lang="en-US" dirty="0"/>
              <a:t>(Example 9.11)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6670986" y="1863256"/>
                <a:ext cx="4857164" cy="923330"/>
              </a:xfrm>
              <a:prstGeom prst="rect">
                <a:avLst/>
              </a:prstGeom>
              <a:noFill/>
            </p:spPr>
            <p:txBody>
              <a:bodyPr wrap="none" rtlCol="0">
                <a:spAutoFit/>
              </a:bodyPr>
              <a:lstStyle/>
              <a:p>
                <a:r>
                  <a:rPr lang="en-US" dirty="0">
                    <a:solidFill>
                      <a:srgbClr val="FF0000"/>
                    </a:solidFill>
                  </a:rPr>
                  <a:t>Example 9.11</a:t>
                </a:r>
              </a:p>
              <a:p>
                <a:r>
                  <a:rPr lang="en-US" dirty="0"/>
                  <a:t>Use a series of source transformations to find the </a:t>
                </a:r>
              </a:p>
              <a:p>
                <a:r>
                  <a:rPr lang="en-US" dirty="0"/>
                  <a:t>phasor voltage </a:t>
                </a:r>
                <a14:m>
                  <m:oMath xmlns:m="http://schemas.openxmlformats.org/officeDocument/2006/math">
                    <m:sSub>
                      <m:sSubPr>
                        <m:ctrlPr>
                          <a:rPr lang="en-US" b="1" i="1" dirty="0">
                            <a:latin typeface="Cambria Math" panose="02040503050406030204" pitchFamily="18" charset="0"/>
                          </a:rPr>
                        </m:ctrlPr>
                      </m:sSubPr>
                      <m:e>
                        <m:r>
                          <a:rPr lang="en-US" b="1" i="0" dirty="0" smtClean="0">
                            <a:latin typeface="Cambria Math" panose="02040503050406030204" pitchFamily="18" charset="0"/>
                          </a:rPr>
                          <m:t>𝐕</m:t>
                        </m:r>
                      </m:e>
                      <m:sub>
                        <m:r>
                          <a:rPr lang="en-US" b="1" i="0" dirty="0" smtClean="0">
                            <a:latin typeface="Cambria Math" panose="02040503050406030204" pitchFamily="18" charset="0"/>
                          </a:rPr>
                          <m:t>𝐨</m:t>
                        </m:r>
                      </m:sub>
                    </m:sSub>
                  </m:oMath>
                </a14:m>
                <a:endParaRPr lang="en-US" b="1"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6670986" y="1863256"/>
                <a:ext cx="4857164" cy="923330"/>
              </a:xfrm>
              <a:prstGeom prst="rect">
                <a:avLst/>
              </a:prstGeom>
              <a:blipFill>
                <a:blip r:embed="rId2"/>
                <a:stretch>
                  <a:fillRect l="-781" t="-2740" b="-9589"/>
                </a:stretch>
              </a:blipFill>
            </p:spPr>
            <p:txBody>
              <a:bodyPr/>
              <a:lstStyle/>
              <a:p>
                <a:r>
                  <a:rPr lang="en-US">
                    <a:noFill/>
                  </a:rPr>
                  <a:t> </a:t>
                </a:r>
              </a:p>
            </p:txBody>
          </p:sp>
        </mc:Fallback>
      </mc:AlternateContent>
      <p:pic>
        <p:nvPicPr>
          <p:cNvPr id="5" name="Picture 2" descr="A drawing shows an LCR circuit with four resistors, two capacitors, two inductors, and a voltage source.The circuit shows two parallel vertical cross wires connecting two pairs of nodes on the top and bottom wires. The left cross wire carries a 9 ohm resistor and a minus j3 ohm capacitor. The right cross wire carries a 10 ohm resistor and a minus j19 ohm capacitor. The top arm carries a 1 ohm resistor and j3 ohm inductor on the left arm, and a 0.2 ohm resistor and a j0.6 ohm inductor on the middle arm. The right wire is removed and the two open terminals on the top and bottom wires have voltage across them marked as V sub 0. An independent voltage source with voltage of 40 angled 0 degree V is located on the left wire.">
            <a:extLst>
              <a:ext uri="{FF2B5EF4-FFF2-40B4-BE49-F238E27FC236}">
                <a16:creationId xmlns:a16="http://schemas.microsoft.com/office/drawing/2014/main" id="{F29BF66E-9E55-A44E-B7CE-7633AB537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3" y="1897380"/>
            <a:ext cx="41814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A drawing shows the second step of source transformation in reducing the circuit shown in figure 9.29.The circuit shows a vertical cross wire connecting two nodes on the top and bottom wires. A 10 ohm resistor and a minus j19 ohm capacitor are located on this cross wire. The right wire is removed and the two open terminals on the top and bottom wires have voltage across them marked as V sub 0. &#10;The left arm of the top wire carries a 1.8 ohm resistor, a j2.4 ohm inductor with a rightward current I sub 0, a 0.2 ohm resistor, and a j0.6 ohm inductor. The circuit is powered by an independent voltage source on the left wire, with voltage of 36 minus j12 V.">
            <a:extLst>
              <a:ext uri="{FF2B5EF4-FFF2-40B4-BE49-F238E27FC236}">
                <a16:creationId xmlns:a16="http://schemas.microsoft.com/office/drawing/2014/main" id="{090C84DB-02CB-314F-B82B-B08C9C109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85" y="4526280"/>
            <a:ext cx="3676650"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A drawing shows the first step of source transformation in reducing the circuit shown in figure 9.29.&#10;The circuit shows three parallel vertical cross wires connecting three pairs of nodes on the top and bottom wires. The middle cross wire carries a 9 ohm resistor and a minus j3 ohm capacitor. The right cross wire carries a 10 ohm resistor and a minus j19 ohm capacitor. The top arm carries a 0.2 ohm resistor and a j0.6 ohm inductor on its third arm. The right wire is removed and two open terminals on the top and bottom wire have voltage across them marked as V sub 0. &#10;An independent current source with an upward current 4 minus j12 A is located on the left wire. The left cross wire shows a 1 ohm resistor and a j3 ohm inductor.">
            <a:extLst>
              <a:ext uri="{FF2B5EF4-FFF2-40B4-BE49-F238E27FC236}">
                <a16:creationId xmlns:a16="http://schemas.microsoft.com/office/drawing/2014/main" id="{91EDA71C-A27D-1F48-859C-1991BB8E6A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903" y="2868930"/>
            <a:ext cx="37623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8E2FFD8B-7E79-CC4A-934E-639178752C12}"/>
              </a:ext>
            </a:extLst>
          </p:cNvPr>
          <p:cNvSpPr>
            <a:spLocks noGrp="1"/>
          </p:cNvSpPr>
          <p:nvPr>
            <p:ph type="sldNum" sz="quarter" idx="12"/>
          </p:nvPr>
        </p:nvSpPr>
        <p:spPr/>
        <p:txBody>
          <a:bodyPr/>
          <a:lstStyle/>
          <a:p>
            <a:fld id="{F33FCB0E-AFE6-8F4B-B9EB-BD4C96BB7C7B}" type="slidenum">
              <a:rPr lang="en-US" smtClean="0"/>
              <a:t>51</a:t>
            </a:fld>
            <a:endParaRPr lang="en-US"/>
          </a:p>
        </p:txBody>
      </p:sp>
    </p:spTree>
    <p:extLst>
      <p:ext uri="{BB962C8B-B14F-4D97-AF65-F5344CB8AC3E}">
        <p14:creationId xmlns:p14="http://schemas.microsoft.com/office/powerpoint/2010/main" val="3917307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9.7 Source Transformations, Thevenin &amp; Norton </a:t>
            </a:r>
          </a:p>
          <a:p>
            <a:r>
              <a:rPr lang="en-US" dirty="0"/>
              <a:t>Equivalents</a:t>
            </a:r>
          </a:p>
          <a:p>
            <a:r>
              <a:rPr lang="en-US" dirty="0"/>
              <a:t>(Problem 9.50)</a:t>
            </a:r>
          </a:p>
        </p:txBody>
      </p:sp>
      <p:sp>
        <p:nvSpPr>
          <p:cNvPr id="10" name="TextBox 9">
            <a:extLst>
              <a:ext uri="{FF2B5EF4-FFF2-40B4-BE49-F238E27FC236}">
                <a16:creationId xmlns:a16="http://schemas.microsoft.com/office/drawing/2014/main" id="{E24EE2DB-E5E2-404F-9310-62BEA0719B4B}"/>
              </a:ext>
            </a:extLst>
          </p:cNvPr>
          <p:cNvSpPr txBox="1"/>
          <p:nvPr/>
        </p:nvSpPr>
        <p:spPr>
          <a:xfrm>
            <a:off x="1230306" y="1954696"/>
            <a:ext cx="4062843" cy="923330"/>
          </a:xfrm>
          <a:prstGeom prst="rect">
            <a:avLst/>
          </a:prstGeom>
          <a:noFill/>
        </p:spPr>
        <p:txBody>
          <a:bodyPr wrap="none" rtlCol="0">
            <a:spAutoFit/>
          </a:bodyPr>
          <a:lstStyle/>
          <a:p>
            <a:r>
              <a:rPr lang="en-US" dirty="0">
                <a:solidFill>
                  <a:srgbClr val="FF0000"/>
                </a:solidFill>
              </a:rPr>
              <a:t>Problem 9.50</a:t>
            </a:r>
          </a:p>
          <a:p>
            <a:r>
              <a:rPr lang="en-US" dirty="0"/>
              <a:t>Find the Thevenin equivalent circuit with </a:t>
            </a:r>
          </a:p>
          <a:p>
            <a:r>
              <a:rPr lang="en-US" dirty="0"/>
              <a:t>respect to terminals a, b.</a:t>
            </a:r>
          </a:p>
        </p:txBody>
      </p:sp>
      <p:pic>
        <p:nvPicPr>
          <p:cNvPr id="9" name="Picture 2" descr="A drawing shows an LCR circuit powered by two power sources.The circuit shows two parallel vertical cross wires connecting two pairs of nodes on the top and bottom wires. A 0.03V sub o independent current source with an upward current is located on the left cross wire, while a minus j100 ohm capacitor with voltage V sub o is located on the right cross wire. The left arm of the top wire carries a 20 ohm resistor and a j10 ohm inductor, while the middle arm carries a 50 ohm resistor. The circuit is powered by an independent voltage source on the left wire, marked as 250 angled 0 degree V. The right wire is removed and two nodes on the top and bottom wires to the right are marked as a and b.">
            <a:extLst>
              <a:ext uri="{FF2B5EF4-FFF2-40B4-BE49-F238E27FC236}">
                <a16:creationId xmlns:a16="http://schemas.microsoft.com/office/drawing/2014/main" id="{BDD12622-54C4-654C-8D74-3A22C14D6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455" y="3154680"/>
            <a:ext cx="63340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D8D103BB-2FAB-DE41-8147-D0CDB5A7166F}"/>
              </a:ext>
            </a:extLst>
          </p:cNvPr>
          <p:cNvSpPr>
            <a:spLocks noGrp="1"/>
          </p:cNvSpPr>
          <p:nvPr>
            <p:ph type="sldNum" sz="quarter" idx="12"/>
          </p:nvPr>
        </p:nvSpPr>
        <p:spPr/>
        <p:txBody>
          <a:bodyPr/>
          <a:lstStyle/>
          <a:p>
            <a:fld id="{F33FCB0E-AFE6-8F4B-B9EB-BD4C96BB7C7B}" type="slidenum">
              <a:rPr lang="en-US" smtClean="0"/>
              <a:t>52</a:t>
            </a:fld>
            <a:endParaRPr lang="en-US"/>
          </a:p>
        </p:txBody>
      </p:sp>
    </p:spTree>
    <p:extLst>
      <p:ext uri="{BB962C8B-B14F-4D97-AF65-F5344CB8AC3E}">
        <p14:creationId xmlns:p14="http://schemas.microsoft.com/office/powerpoint/2010/main" val="3009121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9.7 Source Transformations, Thevenin &amp; Norton </a:t>
            </a:r>
          </a:p>
          <a:p>
            <a:r>
              <a:rPr lang="en-US" dirty="0"/>
              <a:t>Equivalents</a:t>
            </a:r>
          </a:p>
          <a:p>
            <a:r>
              <a:rPr lang="en-US" dirty="0"/>
              <a:t>(Interesting problem)</a:t>
            </a:r>
          </a:p>
        </p:txBody>
      </p:sp>
      <p:sp>
        <p:nvSpPr>
          <p:cNvPr id="2" name="Slide Number Placeholder 1">
            <a:extLst>
              <a:ext uri="{FF2B5EF4-FFF2-40B4-BE49-F238E27FC236}">
                <a16:creationId xmlns:a16="http://schemas.microsoft.com/office/drawing/2014/main" id="{D8D103BB-2FAB-DE41-8147-D0CDB5A7166F}"/>
              </a:ext>
            </a:extLst>
          </p:cNvPr>
          <p:cNvSpPr>
            <a:spLocks noGrp="1"/>
          </p:cNvSpPr>
          <p:nvPr>
            <p:ph type="sldNum" sz="quarter" idx="12"/>
          </p:nvPr>
        </p:nvSpPr>
        <p:spPr/>
        <p:txBody>
          <a:bodyPr/>
          <a:lstStyle/>
          <a:p>
            <a:fld id="{F33FCB0E-AFE6-8F4B-B9EB-BD4C96BB7C7B}" type="slidenum">
              <a:rPr lang="en-US" smtClean="0"/>
              <a:t>53</a:t>
            </a:fld>
            <a:endParaRPr lang="en-US"/>
          </a:p>
        </p:txBody>
      </p:sp>
      <p:pic>
        <p:nvPicPr>
          <p:cNvPr id="3" name="Picture 2">
            <a:extLst>
              <a:ext uri="{FF2B5EF4-FFF2-40B4-BE49-F238E27FC236}">
                <a16:creationId xmlns:a16="http://schemas.microsoft.com/office/drawing/2014/main" id="{D08E0B6A-40DF-7344-A002-63DE6511B765}"/>
              </a:ext>
            </a:extLst>
          </p:cNvPr>
          <p:cNvPicPr>
            <a:picLocks noChangeAspect="1"/>
          </p:cNvPicPr>
          <p:nvPr/>
        </p:nvPicPr>
        <p:blipFill>
          <a:blip r:embed="rId2"/>
          <a:stretch>
            <a:fillRect/>
          </a:stretch>
        </p:blipFill>
        <p:spPr>
          <a:xfrm>
            <a:off x="4034790" y="1818640"/>
            <a:ext cx="4191000" cy="2146300"/>
          </a:xfrm>
          <a:prstGeom prst="rect">
            <a:avLst/>
          </a:prstGeom>
        </p:spPr>
      </p:pic>
      <p:sp>
        <p:nvSpPr>
          <p:cNvPr id="4" name="TextBox 3">
            <a:extLst>
              <a:ext uri="{FF2B5EF4-FFF2-40B4-BE49-F238E27FC236}">
                <a16:creationId xmlns:a16="http://schemas.microsoft.com/office/drawing/2014/main" id="{6A32BD52-F4A8-C343-AB35-122CBDB08537}"/>
              </a:ext>
            </a:extLst>
          </p:cNvPr>
          <p:cNvSpPr txBox="1"/>
          <p:nvPr/>
        </p:nvSpPr>
        <p:spPr>
          <a:xfrm>
            <a:off x="902970" y="1931670"/>
            <a:ext cx="3131819" cy="1200329"/>
          </a:xfrm>
          <a:prstGeom prst="rect">
            <a:avLst/>
          </a:prstGeom>
          <a:noFill/>
          <a:ln>
            <a:solidFill>
              <a:schemeClr val="accent1">
                <a:shade val="50000"/>
              </a:schemeClr>
            </a:solidFill>
          </a:ln>
        </p:spPr>
        <p:txBody>
          <a:bodyPr wrap="square" rtlCol="0">
            <a:spAutoFit/>
          </a:bodyPr>
          <a:lstStyle/>
          <a:p>
            <a:r>
              <a:rPr lang="en-CN" dirty="0">
                <a:solidFill>
                  <a:srgbClr val="FF0000"/>
                </a:solidFill>
              </a:rPr>
              <a:t>Interesting problem:</a:t>
            </a:r>
          </a:p>
          <a:p>
            <a:r>
              <a:rPr lang="en-CN" dirty="0"/>
              <a:t>Obtain the Thevenin equivalent of the circuit as seen at terminals a &amp; b</a:t>
            </a:r>
          </a:p>
        </p:txBody>
      </p:sp>
      <p:pic>
        <p:nvPicPr>
          <p:cNvPr id="5" name="Picture 4">
            <a:extLst>
              <a:ext uri="{FF2B5EF4-FFF2-40B4-BE49-F238E27FC236}">
                <a16:creationId xmlns:a16="http://schemas.microsoft.com/office/drawing/2014/main" id="{97A26F89-6E6B-714C-93D9-6C289255ED51}"/>
              </a:ext>
            </a:extLst>
          </p:cNvPr>
          <p:cNvPicPr>
            <a:picLocks noChangeAspect="1"/>
          </p:cNvPicPr>
          <p:nvPr/>
        </p:nvPicPr>
        <p:blipFill>
          <a:blip r:embed="rId3"/>
          <a:stretch>
            <a:fillRect/>
          </a:stretch>
        </p:blipFill>
        <p:spPr>
          <a:xfrm>
            <a:off x="8019402" y="2040967"/>
            <a:ext cx="3956065" cy="2134828"/>
          </a:xfrm>
          <a:prstGeom prst="rect">
            <a:avLst/>
          </a:prstGeom>
        </p:spPr>
      </p:pic>
      <p:pic>
        <p:nvPicPr>
          <p:cNvPr id="6" name="Picture 5">
            <a:extLst>
              <a:ext uri="{FF2B5EF4-FFF2-40B4-BE49-F238E27FC236}">
                <a16:creationId xmlns:a16="http://schemas.microsoft.com/office/drawing/2014/main" id="{9D32ACB3-D2E6-F248-BD60-C1137460B01E}"/>
              </a:ext>
            </a:extLst>
          </p:cNvPr>
          <p:cNvPicPr>
            <a:picLocks noChangeAspect="1"/>
          </p:cNvPicPr>
          <p:nvPr/>
        </p:nvPicPr>
        <p:blipFill>
          <a:blip r:embed="rId4"/>
          <a:stretch>
            <a:fillRect/>
          </a:stretch>
        </p:blipFill>
        <p:spPr>
          <a:xfrm>
            <a:off x="7995182" y="4430825"/>
            <a:ext cx="4179038" cy="22906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02D136-3978-244D-8315-8816C9C4655E}"/>
                  </a:ext>
                </a:extLst>
              </p:cNvPr>
              <p:cNvSpPr txBox="1"/>
              <p:nvPr/>
            </p:nvSpPr>
            <p:spPr>
              <a:xfrm>
                <a:off x="446832" y="4440604"/>
                <a:ext cx="2457019" cy="646331"/>
              </a:xfrm>
              <a:prstGeom prst="rect">
                <a:avLst/>
              </a:prstGeom>
              <a:noFill/>
            </p:spPr>
            <p:txBody>
              <a:bodyPr wrap="none" rtlCol="0">
                <a:spAutoFit/>
              </a:bodyPr>
              <a:lstStyle/>
              <a:p>
                <a14:m>
                  <m:oMath xmlns:m="http://schemas.openxmlformats.org/officeDocument/2006/math">
                    <m:sSub>
                      <m:sSubPr>
                        <m:ctrlPr>
                          <a:rPr lang="en-CN"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𝑍</m:t>
                        </m:r>
                      </m:e>
                      <m:sub>
                        <m:r>
                          <a:rPr lang="en-US" b="0" i="1" smtClean="0">
                            <a:solidFill>
                              <a:srgbClr val="0070C0"/>
                            </a:solidFill>
                            <a:latin typeface="Cambria Math" panose="02040503050406030204" pitchFamily="18" charset="0"/>
                          </a:rPr>
                          <m:t>𝑇h</m:t>
                        </m:r>
                      </m:sub>
                    </m:sSub>
                  </m:oMath>
                </a14:m>
                <a:r>
                  <a:rPr lang="en-CN" dirty="0"/>
                  <a:t>= (8||-j6) + (4||j12) </a:t>
                </a:r>
              </a:p>
              <a:p>
                <a:r>
                  <a:rPr lang="en-CN" dirty="0"/>
                  <a:t>       = 6.48 - j2.64 Ohms</a:t>
                </a:r>
              </a:p>
            </p:txBody>
          </p:sp>
        </mc:Choice>
        <mc:Fallback xmlns="">
          <p:sp>
            <p:nvSpPr>
              <p:cNvPr id="11" name="TextBox 10">
                <a:extLst>
                  <a:ext uri="{FF2B5EF4-FFF2-40B4-BE49-F238E27FC236}">
                    <a16:creationId xmlns:a16="http://schemas.microsoft.com/office/drawing/2014/main" id="{E802D136-3978-244D-8315-8816C9C4655E}"/>
                  </a:ext>
                </a:extLst>
              </p:cNvPr>
              <p:cNvSpPr txBox="1">
                <a:spLocks noRot="1" noChangeAspect="1" noMove="1" noResize="1" noEditPoints="1" noAdjustHandles="1" noChangeArrowheads="1" noChangeShapeType="1" noTextEdit="1"/>
              </p:cNvSpPr>
              <p:nvPr/>
            </p:nvSpPr>
            <p:spPr>
              <a:xfrm>
                <a:off x="446832" y="4440604"/>
                <a:ext cx="2457019" cy="646331"/>
              </a:xfrm>
              <a:prstGeom prst="rect">
                <a:avLst/>
              </a:prstGeom>
              <a:blipFill>
                <a:blip r:embed="rId5"/>
                <a:stretch>
                  <a:fillRect t="-3922" r="-1036" b="-13725"/>
                </a:stretch>
              </a:blipFill>
            </p:spPr>
            <p:txBody>
              <a:bodyPr/>
              <a:lstStyle/>
              <a:p>
                <a:r>
                  <a:rPr lang="en-CN">
                    <a:noFill/>
                  </a:rPr>
                  <a:t> </a:t>
                </a:r>
              </a:p>
            </p:txBody>
          </p:sp>
        </mc:Fallback>
      </mc:AlternateContent>
      <p:pic>
        <p:nvPicPr>
          <p:cNvPr id="12" name="Picture 11">
            <a:extLst>
              <a:ext uri="{FF2B5EF4-FFF2-40B4-BE49-F238E27FC236}">
                <a16:creationId xmlns:a16="http://schemas.microsoft.com/office/drawing/2014/main" id="{75253516-E56B-154A-833A-BD7F2D3CF4D0}"/>
              </a:ext>
            </a:extLst>
          </p:cNvPr>
          <p:cNvPicPr>
            <a:picLocks noChangeAspect="1"/>
          </p:cNvPicPr>
          <p:nvPr/>
        </p:nvPicPr>
        <p:blipFill>
          <a:blip r:embed="rId6"/>
          <a:stretch>
            <a:fillRect/>
          </a:stretch>
        </p:blipFill>
        <p:spPr>
          <a:xfrm>
            <a:off x="3439158" y="3927707"/>
            <a:ext cx="3707621" cy="747163"/>
          </a:xfrm>
          <a:prstGeom prst="rect">
            <a:avLst/>
          </a:prstGeom>
        </p:spPr>
      </p:pic>
      <p:pic>
        <p:nvPicPr>
          <p:cNvPr id="13" name="Picture 12">
            <a:extLst>
              <a:ext uri="{FF2B5EF4-FFF2-40B4-BE49-F238E27FC236}">
                <a16:creationId xmlns:a16="http://schemas.microsoft.com/office/drawing/2014/main" id="{D5B03911-A29D-1343-AACA-30ACC9A03D4B}"/>
              </a:ext>
            </a:extLst>
          </p:cNvPr>
          <p:cNvPicPr>
            <a:picLocks noChangeAspect="1"/>
          </p:cNvPicPr>
          <p:nvPr/>
        </p:nvPicPr>
        <p:blipFill>
          <a:blip r:embed="rId7"/>
          <a:stretch>
            <a:fillRect/>
          </a:stretch>
        </p:blipFill>
        <p:spPr>
          <a:xfrm>
            <a:off x="3493769" y="4587968"/>
            <a:ext cx="2581169" cy="566962"/>
          </a:xfrm>
          <a:prstGeom prst="rect">
            <a:avLst/>
          </a:prstGeom>
        </p:spPr>
      </p:pic>
      <p:pic>
        <p:nvPicPr>
          <p:cNvPr id="14" name="Picture 13">
            <a:extLst>
              <a:ext uri="{FF2B5EF4-FFF2-40B4-BE49-F238E27FC236}">
                <a16:creationId xmlns:a16="http://schemas.microsoft.com/office/drawing/2014/main" id="{38E881E4-DE16-A94D-8108-5AF29CD8CB27}"/>
              </a:ext>
            </a:extLst>
          </p:cNvPr>
          <p:cNvPicPr>
            <a:picLocks noChangeAspect="1"/>
          </p:cNvPicPr>
          <p:nvPr/>
        </p:nvPicPr>
        <p:blipFill>
          <a:blip r:embed="rId8"/>
          <a:stretch>
            <a:fillRect/>
          </a:stretch>
        </p:blipFill>
        <p:spPr>
          <a:xfrm>
            <a:off x="3185425" y="4923347"/>
            <a:ext cx="4780015" cy="1895283"/>
          </a:xfrm>
          <a:prstGeom prst="rect">
            <a:avLst/>
          </a:prstGeom>
        </p:spPr>
      </p:pic>
      <p:cxnSp>
        <p:nvCxnSpPr>
          <p:cNvPr id="17" name="Straight Connector 16">
            <a:extLst>
              <a:ext uri="{FF2B5EF4-FFF2-40B4-BE49-F238E27FC236}">
                <a16:creationId xmlns:a16="http://schemas.microsoft.com/office/drawing/2014/main" id="{9E9AAE15-5394-FE4D-B0C6-C64DE872BC39}"/>
              </a:ext>
            </a:extLst>
          </p:cNvPr>
          <p:cNvCxnSpPr/>
          <p:nvPr/>
        </p:nvCxnSpPr>
        <p:spPr>
          <a:xfrm>
            <a:off x="8012430" y="1931670"/>
            <a:ext cx="0" cy="4841240"/>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55B3640-704E-E542-AD0F-CC733703DDAC}"/>
                  </a:ext>
                </a:extLst>
              </p:cNvPr>
              <p:cNvSpPr/>
              <p:nvPr/>
            </p:nvSpPr>
            <p:spPr>
              <a:xfrm>
                <a:off x="3551873" y="6190099"/>
                <a:ext cx="5816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N"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i="1">
                              <a:solidFill>
                                <a:srgbClr val="0070C0"/>
                              </a:solidFill>
                              <a:latin typeface="Cambria Math" panose="02040503050406030204" pitchFamily="18" charset="0"/>
                            </a:rPr>
                            <m:t>𝑇h</m:t>
                          </m:r>
                        </m:sub>
                      </m:sSub>
                    </m:oMath>
                  </m:oMathPara>
                </a14:m>
                <a:endParaRPr lang="en-CN" dirty="0"/>
              </a:p>
            </p:txBody>
          </p:sp>
        </mc:Choice>
        <mc:Fallback xmlns="">
          <p:sp>
            <p:nvSpPr>
              <p:cNvPr id="18" name="Rectangle 17">
                <a:extLst>
                  <a:ext uri="{FF2B5EF4-FFF2-40B4-BE49-F238E27FC236}">
                    <a16:creationId xmlns:a16="http://schemas.microsoft.com/office/drawing/2014/main" id="{655B3640-704E-E542-AD0F-CC733703DDAC}"/>
                  </a:ext>
                </a:extLst>
              </p:cNvPr>
              <p:cNvSpPr>
                <a:spLocks noRot="1" noChangeAspect="1" noMove="1" noResize="1" noEditPoints="1" noAdjustHandles="1" noChangeArrowheads="1" noChangeShapeType="1" noTextEdit="1"/>
              </p:cNvSpPr>
              <p:nvPr/>
            </p:nvSpPr>
            <p:spPr>
              <a:xfrm>
                <a:off x="3551873" y="6190099"/>
                <a:ext cx="581633" cy="369332"/>
              </a:xfrm>
              <a:prstGeom prst="rect">
                <a:avLst/>
              </a:prstGeom>
              <a:blipFill>
                <a:blip r:embed="rId9"/>
                <a:stretch>
                  <a:fillRect/>
                </a:stretch>
              </a:blipFill>
            </p:spPr>
            <p:txBody>
              <a:bodyPr/>
              <a:lstStyle/>
              <a:p>
                <a:r>
                  <a:rPr lang="en-CN">
                    <a:noFill/>
                  </a:rPr>
                  <a:t> </a:t>
                </a:r>
              </a:p>
            </p:txBody>
          </p:sp>
        </mc:Fallback>
      </mc:AlternateContent>
      <p:sp>
        <p:nvSpPr>
          <p:cNvPr id="19" name="TextBox 18">
            <a:extLst>
              <a:ext uri="{FF2B5EF4-FFF2-40B4-BE49-F238E27FC236}">
                <a16:creationId xmlns:a16="http://schemas.microsoft.com/office/drawing/2014/main" id="{A551B2E0-F5D1-AA42-B91F-8A3B8C69F5CB}"/>
              </a:ext>
            </a:extLst>
          </p:cNvPr>
          <p:cNvSpPr txBox="1"/>
          <p:nvPr/>
        </p:nvSpPr>
        <p:spPr>
          <a:xfrm>
            <a:off x="5947410" y="4600694"/>
            <a:ext cx="2123915" cy="369332"/>
          </a:xfrm>
          <a:prstGeom prst="rect">
            <a:avLst/>
          </a:prstGeom>
          <a:noFill/>
        </p:spPr>
        <p:txBody>
          <a:bodyPr wrap="none" rtlCol="0">
            <a:spAutoFit/>
          </a:bodyPr>
          <a:lstStyle/>
          <a:p>
            <a:r>
              <a:rPr lang="en-CN" dirty="0"/>
              <a:t>(KVL around </a:t>
            </a:r>
            <a:r>
              <a:rPr lang="en-CN" i="1" dirty="0"/>
              <a:t>e</a:t>
            </a:r>
            <a:r>
              <a:rPr lang="en-CN" dirty="0"/>
              <a:t>a</a:t>
            </a:r>
            <a:r>
              <a:rPr lang="en-CN" i="1" dirty="0"/>
              <a:t>bcde)</a:t>
            </a:r>
          </a:p>
        </p:txBody>
      </p:sp>
      <p:sp>
        <p:nvSpPr>
          <p:cNvPr id="20" name="TextBox 19">
            <a:extLst>
              <a:ext uri="{FF2B5EF4-FFF2-40B4-BE49-F238E27FC236}">
                <a16:creationId xmlns:a16="http://schemas.microsoft.com/office/drawing/2014/main" id="{304471DB-547B-5340-906B-5FE00E6E8B26}"/>
              </a:ext>
            </a:extLst>
          </p:cNvPr>
          <p:cNvSpPr txBox="1"/>
          <p:nvPr/>
        </p:nvSpPr>
        <p:spPr>
          <a:xfrm>
            <a:off x="10881370" y="4636770"/>
            <a:ext cx="437232" cy="369332"/>
          </a:xfrm>
          <a:prstGeom prst="rect">
            <a:avLst/>
          </a:prstGeom>
          <a:noFill/>
        </p:spPr>
        <p:txBody>
          <a:bodyPr wrap="square" rtlCol="0">
            <a:spAutoFit/>
          </a:bodyPr>
          <a:lstStyle/>
          <a:p>
            <a:r>
              <a:rPr lang="en-CN" dirty="0"/>
              <a:t>+</a:t>
            </a:r>
          </a:p>
        </p:txBody>
      </p:sp>
      <p:sp>
        <p:nvSpPr>
          <p:cNvPr id="21" name="TextBox 20">
            <a:extLst>
              <a:ext uri="{FF2B5EF4-FFF2-40B4-BE49-F238E27FC236}">
                <a16:creationId xmlns:a16="http://schemas.microsoft.com/office/drawing/2014/main" id="{5030FD60-AB81-6F47-B09B-61306CDD3247}"/>
              </a:ext>
            </a:extLst>
          </p:cNvPr>
          <p:cNvSpPr txBox="1"/>
          <p:nvPr/>
        </p:nvSpPr>
        <p:spPr>
          <a:xfrm>
            <a:off x="10896610" y="5052060"/>
            <a:ext cx="437232" cy="369332"/>
          </a:xfrm>
          <a:prstGeom prst="rect">
            <a:avLst/>
          </a:prstGeom>
          <a:noFill/>
        </p:spPr>
        <p:txBody>
          <a:bodyPr wrap="square" rtlCol="0">
            <a:spAutoFit/>
          </a:bodyPr>
          <a:lstStyle/>
          <a:p>
            <a:r>
              <a:rPr lang="en-CN" dirty="0"/>
              <a:t>-</a:t>
            </a:r>
          </a:p>
        </p:txBody>
      </p:sp>
      <p:sp>
        <p:nvSpPr>
          <p:cNvPr id="22" name="TextBox 21">
            <a:extLst>
              <a:ext uri="{FF2B5EF4-FFF2-40B4-BE49-F238E27FC236}">
                <a16:creationId xmlns:a16="http://schemas.microsoft.com/office/drawing/2014/main" id="{C6C817A6-5542-7047-9F72-45C2328CE5D0}"/>
              </a:ext>
            </a:extLst>
          </p:cNvPr>
          <p:cNvSpPr txBox="1"/>
          <p:nvPr/>
        </p:nvSpPr>
        <p:spPr>
          <a:xfrm>
            <a:off x="9776470" y="4640580"/>
            <a:ext cx="437232" cy="369332"/>
          </a:xfrm>
          <a:prstGeom prst="rect">
            <a:avLst/>
          </a:prstGeom>
          <a:noFill/>
        </p:spPr>
        <p:txBody>
          <a:bodyPr wrap="square" rtlCol="0">
            <a:spAutoFit/>
          </a:bodyPr>
          <a:lstStyle/>
          <a:p>
            <a:r>
              <a:rPr lang="en-CN" dirty="0"/>
              <a:t>+</a:t>
            </a:r>
          </a:p>
        </p:txBody>
      </p:sp>
      <p:sp>
        <p:nvSpPr>
          <p:cNvPr id="23" name="TextBox 22">
            <a:extLst>
              <a:ext uri="{FF2B5EF4-FFF2-40B4-BE49-F238E27FC236}">
                <a16:creationId xmlns:a16="http://schemas.microsoft.com/office/drawing/2014/main" id="{61D319BE-AF86-4A48-8BFE-FB6B3D09A1FE}"/>
              </a:ext>
            </a:extLst>
          </p:cNvPr>
          <p:cNvSpPr txBox="1"/>
          <p:nvPr/>
        </p:nvSpPr>
        <p:spPr>
          <a:xfrm>
            <a:off x="9791710" y="5055870"/>
            <a:ext cx="437232" cy="369332"/>
          </a:xfrm>
          <a:prstGeom prst="rect">
            <a:avLst/>
          </a:prstGeom>
          <a:noFill/>
        </p:spPr>
        <p:txBody>
          <a:bodyPr wrap="square" rtlCol="0">
            <a:spAutoFit/>
          </a:bodyPr>
          <a:lstStyle/>
          <a:p>
            <a:r>
              <a:rPr lang="en-CN" dirty="0"/>
              <a:t>-</a:t>
            </a:r>
          </a:p>
        </p:txBody>
      </p:sp>
      <p:cxnSp>
        <p:nvCxnSpPr>
          <p:cNvPr id="25" name="Straight Connector 24">
            <a:extLst>
              <a:ext uri="{FF2B5EF4-FFF2-40B4-BE49-F238E27FC236}">
                <a16:creationId xmlns:a16="http://schemas.microsoft.com/office/drawing/2014/main" id="{11FB212D-2522-4348-BA4A-4B1BADCFF937}"/>
              </a:ext>
            </a:extLst>
          </p:cNvPr>
          <p:cNvCxnSpPr>
            <a:cxnSpLocks/>
          </p:cNvCxnSpPr>
          <p:nvPr/>
        </p:nvCxnSpPr>
        <p:spPr>
          <a:xfrm>
            <a:off x="446832" y="3942080"/>
            <a:ext cx="7565598" cy="2286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588709-E2AD-E741-B655-923AF8A3EB8E}"/>
              </a:ext>
            </a:extLst>
          </p:cNvPr>
          <p:cNvSpPr txBox="1"/>
          <p:nvPr/>
        </p:nvSpPr>
        <p:spPr>
          <a:xfrm>
            <a:off x="446832" y="4071272"/>
            <a:ext cx="1023037" cy="369332"/>
          </a:xfrm>
          <a:prstGeom prst="rect">
            <a:avLst/>
          </a:prstGeom>
          <a:noFill/>
        </p:spPr>
        <p:txBody>
          <a:bodyPr wrap="none" rtlCol="0">
            <a:spAutoFit/>
          </a:bodyPr>
          <a:lstStyle/>
          <a:p>
            <a:r>
              <a:rPr lang="en-CN" dirty="0">
                <a:solidFill>
                  <a:srgbClr val="FF0000"/>
                </a:solidFill>
              </a:rPr>
              <a:t>Solution:</a:t>
            </a:r>
          </a:p>
        </p:txBody>
      </p:sp>
    </p:spTree>
    <p:extLst>
      <p:ext uri="{BB962C8B-B14F-4D97-AF65-F5344CB8AC3E}">
        <p14:creationId xmlns:p14="http://schemas.microsoft.com/office/powerpoint/2010/main" val="1172668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9.7 Source Transformations, Thevenin &amp; Norton </a:t>
            </a:r>
          </a:p>
          <a:p>
            <a:r>
              <a:rPr lang="en-US" dirty="0"/>
              <a:t>Equivalents</a:t>
            </a:r>
          </a:p>
          <a:p>
            <a:r>
              <a:rPr lang="en-US" dirty="0"/>
              <a:t>(Problem 9.48)</a:t>
            </a:r>
          </a:p>
        </p:txBody>
      </p:sp>
      <p:sp>
        <p:nvSpPr>
          <p:cNvPr id="10" name="TextBox 9">
            <a:extLst>
              <a:ext uri="{FF2B5EF4-FFF2-40B4-BE49-F238E27FC236}">
                <a16:creationId xmlns:a16="http://schemas.microsoft.com/office/drawing/2014/main" id="{E24EE2DB-E5E2-404F-9310-62BEA0719B4B}"/>
              </a:ext>
            </a:extLst>
          </p:cNvPr>
          <p:cNvSpPr txBox="1"/>
          <p:nvPr/>
        </p:nvSpPr>
        <p:spPr>
          <a:xfrm>
            <a:off x="1230306" y="1954696"/>
            <a:ext cx="5112618" cy="923330"/>
          </a:xfrm>
          <a:prstGeom prst="rect">
            <a:avLst/>
          </a:prstGeom>
          <a:noFill/>
        </p:spPr>
        <p:txBody>
          <a:bodyPr wrap="none" rtlCol="0">
            <a:spAutoFit/>
          </a:bodyPr>
          <a:lstStyle/>
          <a:p>
            <a:r>
              <a:rPr lang="en-US" dirty="0">
                <a:solidFill>
                  <a:srgbClr val="FF0000"/>
                </a:solidFill>
              </a:rPr>
              <a:t>Problem 9.48</a:t>
            </a:r>
          </a:p>
          <a:p>
            <a:r>
              <a:rPr lang="en-US" dirty="0"/>
              <a:t>Find the Norton Equivalent with respect to terminals</a:t>
            </a:r>
          </a:p>
          <a:p>
            <a:r>
              <a:rPr lang="en-US" dirty="0"/>
              <a:t>a &amp; b in the circuit. </a:t>
            </a:r>
          </a:p>
        </p:txBody>
      </p:sp>
      <p:pic>
        <p:nvPicPr>
          <p:cNvPr id="4" name="Picture 2" descr="A drawing shows an RC circuit powered by two voltage sources.The circuit shows a vertical cross wire connecting two nodes on the top and bottom wires, carrying a minus j10 ohm capacitor with resistance marked as 1 ohm. The left arm of the top wire carries a 10 ohm resistor, with voltage marked as V sub x, while the right arm carries a dependent voltage source, 5V sub x, with reverse polarity. The left wire carries an independent voltage source with voltage marked as (minus 40 plus j40)V. The right wire is removed and two open terminals on the top and bottom wire to the right are marked as a and b.">
            <a:extLst>
              <a:ext uri="{FF2B5EF4-FFF2-40B4-BE49-F238E27FC236}">
                <a16:creationId xmlns:a16="http://schemas.microsoft.com/office/drawing/2014/main" id="{70E8FE54-B251-F94B-80BF-FD0595DB7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998" y="2343150"/>
            <a:ext cx="5007686"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84F947FB-1657-C946-B855-E2E4F8A46118}"/>
              </a:ext>
            </a:extLst>
          </p:cNvPr>
          <p:cNvSpPr>
            <a:spLocks noGrp="1"/>
          </p:cNvSpPr>
          <p:nvPr>
            <p:ph type="sldNum" sz="quarter" idx="12"/>
          </p:nvPr>
        </p:nvSpPr>
        <p:spPr/>
        <p:txBody>
          <a:bodyPr/>
          <a:lstStyle/>
          <a:p>
            <a:fld id="{F33FCB0E-AFE6-8F4B-B9EB-BD4C96BB7C7B}" type="slidenum">
              <a:rPr lang="en-US" smtClean="0"/>
              <a:t>54</a:t>
            </a:fld>
            <a:endParaRPr lang="en-US"/>
          </a:p>
        </p:txBody>
      </p:sp>
    </p:spTree>
    <p:extLst>
      <p:ext uri="{BB962C8B-B14F-4D97-AF65-F5344CB8AC3E}">
        <p14:creationId xmlns:p14="http://schemas.microsoft.com/office/powerpoint/2010/main" val="532942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Week 7 - 9</a:t>
            </a:r>
            <a:br>
              <a:rPr lang="en-US" dirty="0"/>
            </a:br>
            <a:r>
              <a:rPr lang="en-US" dirty="0"/>
              <a:t>Chapter 9 (Sinusoidal Steady-State Analysis)</a:t>
            </a:r>
          </a:p>
        </p:txBody>
      </p:sp>
      <p:sp>
        <p:nvSpPr>
          <p:cNvPr id="3" name="Content Placeholder 2">
            <a:extLst>
              <a:ext uri="{FF2B5EF4-FFF2-40B4-BE49-F238E27FC236}">
                <a16:creationId xmlns:a16="http://schemas.microsoft.com/office/drawing/2014/main" id="{36BDB369-2EEF-134C-86CD-38F954A35EB1}"/>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solidFill>
                  <a:schemeClr val="bg1">
                    <a:lumMod val="65000"/>
                  </a:schemeClr>
                </a:solidFill>
              </a:rPr>
              <a:t>The Sinusoidal Source</a:t>
            </a:r>
          </a:p>
          <a:p>
            <a:pPr marL="514350" indent="-514350">
              <a:buFont typeface="+mj-lt"/>
              <a:buAutoNum type="arabicPeriod"/>
            </a:pPr>
            <a:r>
              <a:rPr lang="en-US" dirty="0">
                <a:solidFill>
                  <a:schemeClr val="bg1">
                    <a:lumMod val="65000"/>
                  </a:schemeClr>
                </a:solidFill>
              </a:rPr>
              <a:t>The Sinusoidal Response</a:t>
            </a:r>
          </a:p>
          <a:p>
            <a:pPr marL="514350" indent="-514350">
              <a:buFont typeface="+mj-lt"/>
              <a:buAutoNum type="arabicPeriod"/>
            </a:pPr>
            <a:r>
              <a:rPr lang="en-US" dirty="0">
                <a:solidFill>
                  <a:schemeClr val="bg1">
                    <a:lumMod val="65000"/>
                  </a:schemeClr>
                </a:solidFill>
              </a:rPr>
              <a:t>The Phasor</a:t>
            </a:r>
          </a:p>
          <a:p>
            <a:pPr marL="514350" indent="-514350">
              <a:buFont typeface="+mj-lt"/>
              <a:buAutoNum type="arabicPeriod"/>
            </a:pPr>
            <a:r>
              <a:rPr lang="en-US" dirty="0">
                <a:solidFill>
                  <a:schemeClr val="bg1">
                    <a:lumMod val="65000"/>
                  </a:schemeClr>
                </a:solidFill>
              </a:rPr>
              <a:t>Passive Circuit Elements in the Frequency Domain</a:t>
            </a:r>
          </a:p>
          <a:p>
            <a:pPr marL="514350" indent="-514350">
              <a:buFont typeface="+mj-lt"/>
              <a:buAutoNum type="arabicPeriod"/>
            </a:pPr>
            <a:r>
              <a:rPr lang="en-US" dirty="0">
                <a:solidFill>
                  <a:schemeClr val="bg1">
                    <a:lumMod val="65000"/>
                  </a:schemeClr>
                </a:solidFill>
              </a:rPr>
              <a:t>KCL and KVL in the Frequency Domain</a:t>
            </a:r>
          </a:p>
          <a:p>
            <a:pPr marL="514350" indent="-514350">
              <a:buFont typeface="+mj-lt"/>
              <a:buAutoNum type="arabicPeriod"/>
            </a:pPr>
            <a:r>
              <a:rPr lang="en-US" dirty="0">
                <a:solidFill>
                  <a:schemeClr val="bg1">
                    <a:lumMod val="65000"/>
                  </a:schemeClr>
                </a:solidFill>
              </a:rPr>
              <a:t>Series, Parallel, and Delta-Wye Simplifications</a:t>
            </a:r>
          </a:p>
          <a:p>
            <a:pPr marL="514350" indent="-514350">
              <a:buFont typeface="+mj-lt"/>
              <a:buAutoNum type="arabicPeriod"/>
            </a:pPr>
            <a:r>
              <a:rPr lang="en-US" dirty="0">
                <a:solidFill>
                  <a:schemeClr val="bg1">
                    <a:lumMod val="65000"/>
                  </a:schemeClr>
                </a:solidFill>
              </a:rPr>
              <a:t>Source Transformations, Thevenin-Norton Equivalent Circuits</a:t>
            </a:r>
          </a:p>
          <a:p>
            <a:pPr marL="514350" indent="-514350">
              <a:buFont typeface="+mj-lt"/>
              <a:buAutoNum type="arabicPeriod"/>
            </a:pPr>
            <a:r>
              <a:rPr lang="en-US" dirty="0">
                <a:solidFill>
                  <a:srgbClr val="00B0F0"/>
                </a:solidFill>
              </a:rPr>
              <a:t>The Node-Voltage Method</a:t>
            </a:r>
          </a:p>
          <a:p>
            <a:pPr marL="514350" indent="-514350">
              <a:buFont typeface="+mj-lt"/>
              <a:buAutoNum type="arabicPeriod"/>
            </a:pPr>
            <a:r>
              <a:rPr lang="en-US" dirty="0">
                <a:solidFill>
                  <a:srgbClr val="00B0F0"/>
                </a:solidFill>
              </a:rPr>
              <a:t>The Mesh-Current Method</a:t>
            </a:r>
          </a:p>
          <a:p>
            <a:pPr marL="0" indent="0">
              <a:buNone/>
            </a:pPr>
            <a:r>
              <a:rPr lang="en-US" dirty="0">
                <a:solidFill>
                  <a:srgbClr val="00B0F0"/>
                </a:solidFill>
              </a:rPr>
              <a:t>9.X     Superposition</a:t>
            </a:r>
          </a:p>
          <a:p>
            <a:pPr marL="514350" indent="-514350">
              <a:buFont typeface="+mj-lt"/>
              <a:buAutoNum type="arabicPeriod" startAt="10"/>
            </a:pPr>
            <a:r>
              <a:rPr lang="en-US" dirty="0">
                <a:solidFill>
                  <a:srgbClr val="00B0F0"/>
                </a:solidFill>
              </a:rPr>
              <a:t>The Transformer</a:t>
            </a:r>
          </a:p>
          <a:p>
            <a:pPr marL="514350" indent="-514350">
              <a:buFont typeface="+mj-lt"/>
              <a:buAutoNum type="arabicPeriod" startAt="10"/>
            </a:pPr>
            <a:r>
              <a:rPr lang="en-US" dirty="0">
                <a:solidFill>
                  <a:srgbClr val="00B0F0"/>
                </a:solidFill>
              </a:rPr>
              <a:t>The Ideal Transformer</a:t>
            </a:r>
          </a:p>
          <a:p>
            <a:pPr marL="514350" indent="-514350">
              <a:buFont typeface="+mj-lt"/>
              <a:buAutoNum type="arabicPeriod" startAt="10"/>
            </a:pPr>
            <a:r>
              <a:rPr lang="en-US" dirty="0">
                <a:solidFill>
                  <a:srgbClr val="00B0F0"/>
                </a:solidFill>
              </a:rPr>
              <a:t>Phasor Diagrams</a:t>
            </a:r>
          </a:p>
          <a:p>
            <a:pPr marL="0" indent="0">
              <a:buNone/>
            </a:pPr>
            <a:endParaRPr lang="en-US" dirty="0"/>
          </a:p>
        </p:txBody>
      </p:sp>
      <p:sp>
        <p:nvSpPr>
          <p:cNvPr id="4" name="Slide Number Placeholder 3">
            <a:extLst>
              <a:ext uri="{FF2B5EF4-FFF2-40B4-BE49-F238E27FC236}">
                <a16:creationId xmlns:a16="http://schemas.microsoft.com/office/drawing/2014/main" id="{1E286AD7-3467-7F42-8A3A-D28BFD642003}"/>
              </a:ext>
            </a:extLst>
          </p:cNvPr>
          <p:cNvSpPr>
            <a:spLocks noGrp="1"/>
          </p:cNvSpPr>
          <p:nvPr>
            <p:ph type="sldNum" sz="quarter" idx="12"/>
          </p:nvPr>
        </p:nvSpPr>
        <p:spPr/>
        <p:txBody>
          <a:bodyPr/>
          <a:lstStyle/>
          <a:p>
            <a:fld id="{F33FCB0E-AFE6-8F4B-B9EB-BD4C96BB7C7B}" type="slidenum">
              <a:rPr lang="en-US" smtClean="0"/>
              <a:t>55</a:t>
            </a:fld>
            <a:endParaRPr lang="en-US"/>
          </a:p>
        </p:txBody>
      </p:sp>
    </p:spTree>
    <p:extLst>
      <p:ext uri="{BB962C8B-B14F-4D97-AF65-F5344CB8AC3E}">
        <p14:creationId xmlns:p14="http://schemas.microsoft.com/office/powerpoint/2010/main" val="2696770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9.8 The Node-Voltage Method</a:t>
            </a:r>
          </a:p>
          <a:p>
            <a:r>
              <a:rPr lang="en-US" dirty="0"/>
              <a:t>Example 9.13</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047426" y="1954696"/>
                <a:ext cx="2546210" cy="1754326"/>
              </a:xfrm>
              <a:prstGeom prst="rect">
                <a:avLst/>
              </a:prstGeom>
              <a:noFill/>
            </p:spPr>
            <p:txBody>
              <a:bodyPr wrap="none" rtlCol="0">
                <a:spAutoFit/>
              </a:bodyPr>
              <a:lstStyle/>
              <a:p>
                <a:r>
                  <a:rPr lang="en-US" dirty="0">
                    <a:solidFill>
                      <a:srgbClr val="FF0000"/>
                    </a:solidFill>
                  </a:rPr>
                  <a:t>Example 9.13</a:t>
                </a:r>
              </a:p>
              <a:p>
                <a:r>
                  <a:rPr lang="en-US" dirty="0"/>
                  <a:t>The current source is</a:t>
                </a:r>
              </a:p>
              <a:p>
                <a:endParaRPr lang="en-US"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i="1" dirty="0">
                            <a:latin typeface="Cambria Math" panose="02040503050406030204" pitchFamily="18" charset="0"/>
                          </a:rPr>
                          <m:t>𝑠</m:t>
                        </m:r>
                      </m:sub>
                    </m:sSub>
                  </m:oMath>
                </a14:m>
                <a:r>
                  <a:rPr lang="pt" dirty="0">
                    <a:solidFill>
                      <a:srgbClr val="FF0000"/>
                    </a:solidFill>
                  </a:rPr>
                  <a:t> = 10.6 cos(500t) Amps</a:t>
                </a:r>
                <a:r>
                  <a:rPr lang="en-US" dirty="0"/>
                  <a:t> </a:t>
                </a:r>
              </a:p>
              <a:p>
                <a:endParaRPr lang="en-US" dirty="0"/>
              </a:p>
              <a:p>
                <a:r>
                  <a:rPr lang="en-US" dirty="0"/>
                  <a:t>Find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i="1" dirty="0">
                            <a:latin typeface="Cambria Math" panose="02040503050406030204" pitchFamily="18" charset="0"/>
                          </a:rPr>
                          <m:t>𝑎</m:t>
                        </m:r>
                      </m:sub>
                    </m:sSub>
                  </m:oMath>
                </a14:m>
                <a:r>
                  <a:rPr lang="pt" dirty="0"/>
                  <a:t>(t),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b="0" i="1" dirty="0" smtClean="0">
                            <a:latin typeface="Cambria Math" panose="02040503050406030204" pitchFamily="18" charset="0"/>
                          </a:rPr>
                          <m:t>𝑏</m:t>
                        </m:r>
                      </m:sub>
                    </m:sSub>
                  </m:oMath>
                </a14:m>
                <a:r>
                  <a:rPr lang="pt" dirty="0"/>
                  <a:t>(t)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𝑖</m:t>
                        </m:r>
                      </m:e>
                      <m:sub>
                        <m:r>
                          <a:rPr lang="en-US" b="0" i="1" dirty="0" smtClean="0">
                            <a:latin typeface="Cambria Math" panose="02040503050406030204" pitchFamily="18" charset="0"/>
                          </a:rPr>
                          <m:t>𝑐</m:t>
                        </m:r>
                      </m:sub>
                    </m:sSub>
                  </m:oMath>
                </a14:m>
                <a:r>
                  <a:rPr lang="pt" dirty="0"/>
                  <a:t>(t)</a:t>
                </a:r>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047426" y="1954696"/>
                <a:ext cx="2546210" cy="1754326"/>
              </a:xfrm>
              <a:prstGeom prst="rect">
                <a:avLst/>
              </a:prstGeom>
              <a:blipFill>
                <a:blip r:embed="rId2"/>
                <a:stretch>
                  <a:fillRect l="-1485" t="-1439" b="-4317"/>
                </a:stretch>
              </a:blipFill>
            </p:spPr>
            <p:txBody>
              <a:bodyPr/>
              <a:lstStyle/>
              <a:p>
                <a:r>
                  <a:rPr lang="en-US">
                    <a:noFill/>
                  </a:rPr>
                  <a:t> </a:t>
                </a:r>
              </a:p>
            </p:txBody>
          </p:sp>
        </mc:Fallback>
      </mc:AlternateContent>
      <p:pic>
        <p:nvPicPr>
          <p:cNvPr id="5" name="Picture 2" descr="A drawing shows an LCR circuit with two power sources.The circuit shows two parallel vertical cross wires connecting two pairs of nodes on the top and bottom wires. A 10 ohm resistor with a downward current i sub a is located on the left cross wire, while a 400 microF capacitor with a downward current i sub c is located on the right cross wire. The top wire carries a 1 ohm resistor, with a rightward current i sub x, and a 4 mH inductor on the middle arm, and a 5 ohm resistor with a rightward current I sub b on the right arm. The circuit is powered by an independent current source with an upward current i sub s on the left wire, and a dependent voltage source, 20 i sub x, on the right wire.">
            <a:extLst>
              <a:ext uri="{FF2B5EF4-FFF2-40B4-BE49-F238E27FC236}">
                <a16:creationId xmlns:a16="http://schemas.microsoft.com/office/drawing/2014/main" id="{26357831-632E-8048-85FC-A917C52B4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330" y="1897380"/>
            <a:ext cx="4319780" cy="146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A drawing shows the circuit in figure 9.36 transformed into a frequency domain.The circuit shows two parallel vertical cross wires connecting two pairs of nodes on the top and bottom wires. A 10 ohm resistor with a downward current I sub a is located on the left cross wire, while a minus j5 ohm capacitor with a downward current I sub c is located on the right cross wire. The top wire carries a 1 ohm resistor with a rightward current I sub x and a j2 ohm inductor on the middle arm, and a 5 ohm resistor with a rightward current I sub b on the right arm. The circuit is powered by an independent current source with an upward current 10.6 angled 0 degree A on the left wire and a dependent voltage source, 20 I sub x, on the right wire.">
            <a:extLst>
              <a:ext uri="{FF2B5EF4-FFF2-40B4-BE49-F238E27FC236}">
                <a16:creationId xmlns:a16="http://schemas.microsoft.com/office/drawing/2014/main" id="{C12F28DF-1F8D-FB40-98F1-BFCD6E1AC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130" y="3299294"/>
            <a:ext cx="4983480" cy="157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A drawing shows the circuit from figure 9.37, with node voltages defined.The circuit shows two parallel vertical cross wires connecting two pairs of nodes on the top and bottom wires. The two nodes on the top wire are labeled as 1 and 2, while the left node on the bottom wire is marked as the reference node. A 10 ohm resistor with voltage V sub 1 is located on the left cross wire, while a minus j5 ohm capacitor with voltage V sub 2 is located on the right cross wire. The top wire carries a 1 ohm resistor and a j2 ohm inductor on the middle arm, with a rightward current I sub x, and a 5 ohm resistor on the right arm. The circuit is powered by an independent current source with an upward current, 10.6 angled 0 degree A, on the left wire and a dependent voltage source, 20 I sub x, on the right wire.">
            <a:extLst>
              <a:ext uri="{FF2B5EF4-FFF2-40B4-BE49-F238E27FC236}">
                <a16:creationId xmlns:a16="http://schemas.microsoft.com/office/drawing/2014/main" id="{C4CB0E1C-AA2C-9E46-9684-F9F9B48359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592" y="4850713"/>
            <a:ext cx="4983480" cy="1865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E9C02F52-BA8C-134B-9E96-02DAB359A8DA}"/>
              </a:ext>
            </a:extLst>
          </p:cNvPr>
          <p:cNvSpPr>
            <a:spLocks noGrp="1"/>
          </p:cNvSpPr>
          <p:nvPr>
            <p:ph type="sldNum" sz="quarter" idx="12"/>
          </p:nvPr>
        </p:nvSpPr>
        <p:spPr/>
        <p:txBody>
          <a:bodyPr/>
          <a:lstStyle/>
          <a:p>
            <a:fld id="{F33FCB0E-AFE6-8F4B-B9EB-BD4C96BB7C7B}" type="slidenum">
              <a:rPr lang="en-US" smtClean="0"/>
              <a:t>56</a:t>
            </a:fld>
            <a:endParaRPr lang="en-US"/>
          </a:p>
        </p:txBody>
      </p:sp>
    </p:spTree>
    <p:extLst>
      <p:ext uri="{BB962C8B-B14F-4D97-AF65-F5344CB8AC3E}">
        <p14:creationId xmlns:p14="http://schemas.microsoft.com/office/powerpoint/2010/main" val="1597371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9.8 The Node-Voltage Method</a:t>
            </a:r>
          </a:p>
          <a:p>
            <a:r>
              <a:rPr lang="en-US" dirty="0"/>
              <a:t>Problem 9.57</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047426" y="1954696"/>
                <a:ext cx="1437701" cy="923330"/>
              </a:xfrm>
              <a:prstGeom prst="rect">
                <a:avLst/>
              </a:prstGeom>
              <a:noFill/>
            </p:spPr>
            <p:txBody>
              <a:bodyPr wrap="none" rtlCol="0">
                <a:spAutoFit/>
              </a:bodyPr>
              <a:lstStyle/>
              <a:p>
                <a:r>
                  <a:rPr lang="en-US" dirty="0">
                    <a:solidFill>
                      <a:srgbClr val="FF0000"/>
                    </a:solidFill>
                  </a:rPr>
                  <a:t>Problem 9.57</a:t>
                </a:r>
              </a:p>
              <a:p>
                <a:endParaRPr lang="en-US" dirty="0"/>
              </a:p>
              <a:p>
                <a:r>
                  <a:rPr lang="en-US" dirty="0"/>
                  <a:t>Find </a:t>
                </a:r>
                <a14:m>
                  <m:oMath xmlns:m="http://schemas.openxmlformats.org/officeDocument/2006/math">
                    <m:sSub>
                      <m:sSubPr>
                        <m:ctrlPr>
                          <a:rPr lang="en-US" b="1" i="1" dirty="0">
                            <a:latin typeface="Cambria Math" panose="02040503050406030204" pitchFamily="18" charset="0"/>
                          </a:rPr>
                        </m:ctrlPr>
                      </m:sSubPr>
                      <m:e>
                        <m:r>
                          <a:rPr lang="en-US" b="1" i="1" dirty="0" smtClean="0">
                            <a:latin typeface="Cambria Math" panose="02040503050406030204" pitchFamily="18" charset="0"/>
                          </a:rPr>
                          <m:t>𝑽</m:t>
                        </m:r>
                      </m:e>
                      <m:sub>
                        <m:r>
                          <a:rPr lang="en-US" b="1" i="1" dirty="0" smtClean="0">
                            <a:latin typeface="Cambria Math" panose="02040503050406030204" pitchFamily="18" charset="0"/>
                          </a:rPr>
                          <m:t>𝒐</m:t>
                        </m:r>
                      </m:sub>
                    </m:sSub>
                  </m:oMath>
                </a14:m>
                <a:r>
                  <a:rPr lang="pt"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𝑰</m:t>
                        </m:r>
                      </m:e>
                      <m:sub>
                        <m:r>
                          <a:rPr lang="en-US" b="1" i="1" dirty="0" smtClean="0">
                            <a:latin typeface="Cambria Math" panose="02040503050406030204" pitchFamily="18" charset="0"/>
                          </a:rPr>
                          <m:t>𝒐</m:t>
                        </m:r>
                      </m:sub>
                    </m:sSub>
                  </m:oMath>
                </a14:m>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047426" y="1954696"/>
                <a:ext cx="1437701" cy="923330"/>
              </a:xfrm>
              <a:prstGeom prst="rect">
                <a:avLst/>
              </a:prstGeom>
              <a:blipFill>
                <a:blip r:embed="rId2"/>
                <a:stretch>
                  <a:fillRect l="-2609" t="-2703" r="-1739" b="-8108"/>
                </a:stretch>
              </a:blipFill>
            </p:spPr>
            <p:txBody>
              <a:bodyPr/>
              <a:lstStyle/>
              <a:p>
                <a:r>
                  <a:rPr lang="en-US">
                    <a:noFill/>
                  </a:rPr>
                  <a:t> </a:t>
                </a:r>
              </a:p>
            </p:txBody>
          </p:sp>
        </mc:Fallback>
      </mc:AlternateContent>
      <p:pic>
        <p:nvPicPr>
          <p:cNvPr id="9" name="Picture 2" descr="A drawing shows two connected LCR circuits powered by three power sources.The circuit on the left shows a vertical cross wire connecting two nodes on the top and bottom wires, carrying a 40 ohm resistor. The right arm of the top wire carries a j20 ohm inductor with a rightward current I sub 0. The circuit is powered by an independent current source on the left wire with an upward current, 25 angled 0 degree mA, and a dependent voltage source on the right wire, V sub 0 over 8.&#10;&#10;The circuit on the right shows a vertical cross wire connecting two nodes on the top and bottom wires, and carrying a 50 ohm resistor. A minus j25 ohm capacitor with voltage V sub o is located on the right wire. A dependent current source with a downward current 16I sub 0 is located on the left wire. The two circuits are linked at their bottom wires.">
            <a:extLst>
              <a:ext uri="{FF2B5EF4-FFF2-40B4-BE49-F238E27FC236}">
                <a16:creationId xmlns:a16="http://schemas.microsoft.com/office/drawing/2014/main" id="{1E3878AD-91B7-5B41-932B-9C8DD26B5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089" y="2091690"/>
            <a:ext cx="6334484"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7CD63D46-A3DE-B34A-9ABC-AD61F3CE8344}"/>
              </a:ext>
            </a:extLst>
          </p:cNvPr>
          <p:cNvSpPr>
            <a:spLocks noGrp="1"/>
          </p:cNvSpPr>
          <p:nvPr>
            <p:ph type="sldNum" sz="quarter" idx="12"/>
          </p:nvPr>
        </p:nvSpPr>
        <p:spPr/>
        <p:txBody>
          <a:bodyPr/>
          <a:lstStyle/>
          <a:p>
            <a:fld id="{F33FCB0E-AFE6-8F4B-B9EB-BD4C96BB7C7B}" type="slidenum">
              <a:rPr lang="en-US" smtClean="0"/>
              <a:t>57</a:t>
            </a:fld>
            <a:endParaRPr lang="en-US"/>
          </a:p>
        </p:txBody>
      </p:sp>
    </p:spTree>
    <p:extLst>
      <p:ext uri="{BB962C8B-B14F-4D97-AF65-F5344CB8AC3E}">
        <p14:creationId xmlns:p14="http://schemas.microsoft.com/office/powerpoint/2010/main" val="1067942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9.8 The Node-Voltage Method</a:t>
            </a:r>
          </a:p>
          <a:p>
            <a:r>
              <a:rPr lang="en-US" dirty="0"/>
              <a:t>Problem – Supernode!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047426" y="1954696"/>
                <a:ext cx="2178289" cy="923330"/>
              </a:xfrm>
              <a:prstGeom prst="rect">
                <a:avLst/>
              </a:prstGeom>
              <a:noFill/>
            </p:spPr>
            <p:txBody>
              <a:bodyPr wrap="none" rtlCol="0">
                <a:spAutoFit/>
              </a:bodyPr>
              <a:lstStyle/>
              <a:p>
                <a:r>
                  <a:rPr lang="en-US" dirty="0">
                    <a:solidFill>
                      <a:srgbClr val="FF0000"/>
                    </a:solidFill>
                  </a:rPr>
                  <a:t>Problem - Supernode</a:t>
                </a:r>
              </a:p>
              <a:p>
                <a:endParaRPr lang="en-US" dirty="0"/>
              </a:p>
              <a:p>
                <a:r>
                  <a:rPr lang="en-US" dirty="0"/>
                  <a:t>Find </a:t>
                </a:r>
                <a14:m>
                  <m:oMath xmlns:m="http://schemas.openxmlformats.org/officeDocument/2006/math">
                    <m:sSub>
                      <m:sSubPr>
                        <m:ctrlPr>
                          <a:rPr lang="en-US" b="1" i="1" dirty="0">
                            <a:latin typeface="Cambria Math" panose="02040503050406030204" pitchFamily="18" charset="0"/>
                          </a:rPr>
                        </m:ctrlPr>
                      </m:sSubPr>
                      <m:e>
                        <m:r>
                          <a:rPr lang="en-US" b="1" i="1" dirty="0" smtClean="0">
                            <a:latin typeface="Cambria Math" panose="02040503050406030204" pitchFamily="18" charset="0"/>
                          </a:rPr>
                          <m:t>𝑽</m:t>
                        </m:r>
                      </m:e>
                      <m:sub>
                        <m:r>
                          <a:rPr lang="en-US" b="1" i="1" dirty="0" smtClean="0">
                            <a:latin typeface="Cambria Math" panose="02040503050406030204" pitchFamily="18" charset="0"/>
                          </a:rPr>
                          <m:t>𝟏</m:t>
                        </m:r>
                      </m:sub>
                    </m:sSub>
                    <m:r>
                      <a:rPr lang="en-US" b="1" i="1" dirty="0" smtClean="0">
                        <a:latin typeface="Cambria Math" panose="02040503050406030204" pitchFamily="18" charset="0"/>
                      </a:rPr>
                      <m:t> &amp; </m:t>
                    </m:r>
                    <m:sSub>
                      <m:sSubPr>
                        <m:ctrlPr>
                          <a:rPr lang="en-US" b="1" i="1" dirty="0">
                            <a:latin typeface="Cambria Math" panose="02040503050406030204" pitchFamily="18" charset="0"/>
                          </a:rPr>
                        </m:ctrlPr>
                      </m:sSubPr>
                      <m:e>
                        <m:r>
                          <a:rPr lang="en-US" b="1" i="1" dirty="0">
                            <a:latin typeface="Cambria Math" panose="02040503050406030204" pitchFamily="18" charset="0"/>
                          </a:rPr>
                          <m:t>𝑽</m:t>
                        </m:r>
                      </m:e>
                      <m:sub>
                        <m:r>
                          <a:rPr lang="en-US" b="1" i="1" dirty="0" smtClean="0">
                            <a:latin typeface="Cambria Math" panose="02040503050406030204" pitchFamily="18" charset="0"/>
                          </a:rPr>
                          <m:t>𝟐</m:t>
                        </m:r>
                      </m:sub>
                    </m:sSub>
                  </m:oMath>
                </a14:m>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047426" y="1954696"/>
                <a:ext cx="2178289" cy="923330"/>
              </a:xfrm>
              <a:prstGeom prst="rect">
                <a:avLst/>
              </a:prstGeom>
              <a:blipFill>
                <a:blip r:embed="rId2"/>
                <a:stretch>
                  <a:fillRect l="-1734" t="-2703" r="-1156" b="-8108"/>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8A899D1A-CB84-F442-B551-45FF5C3069A2}"/>
              </a:ext>
            </a:extLst>
          </p:cNvPr>
          <p:cNvPicPr>
            <a:picLocks noChangeAspect="1"/>
          </p:cNvPicPr>
          <p:nvPr/>
        </p:nvPicPr>
        <p:blipFill>
          <a:blip r:embed="rId3"/>
          <a:stretch>
            <a:fillRect/>
          </a:stretch>
        </p:blipFill>
        <p:spPr>
          <a:xfrm>
            <a:off x="5497830" y="2035046"/>
            <a:ext cx="5994400" cy="1988314"/>
          </a:xfrm>
          <a:prstGeom prst="rect">
            <a:avLst/>
          </a:prstGeom>
        </p:spPr>
      </p:pic>
      <p:sp>
        <p:nvSpPr>
          <p:cNvPr id="3" name="Slide Number Placeholder 2">
            <a:extLst>
              <a:ext uri="{FF2B5EF4-FFF2-40B4-BE49-F238E27FC236}">
                <a16:creationId xmlns:a16="http://schemas.microsoft.com/office/drawing/2014/main" id="{120647C2-4B03-1E48-A21C-42FFCFD8CE14}"/>
              </a:ext>
            </a:extLst>
          </p:cNvPr>
          <p:cNvSpPr>
            <a:spLocks noGrp="1"/>
          </p:cNvSpPr>
          <p:nvPr>
            <p:ph type="sldNum" sz="quarter" idx="12"/>
          </p:nvPr>
        </p:nvSpPr>
        <p:spPr/>
        <p:txBody>
          <a:bodyPr/>
          <a:lstStyle/>
          <a:p>
            <a:fld id="{F33FCB0E-AFE6-8F4B-B9EB-BD4C96BB7C7B}" type="slidenum">
              <a:rPr lang="en-US" smtClean="0"/>
              <a:t>58</a:t>
            </a:fld>
            <a:endParaRPr lang="en-US"/>
          </a:p>
        </p:txBody>
      </p:sp>
    </p:spTree>
    <p:extLst>
      <p:ext uri="{BB962C8B-B14F-4D97-AF65-F5344CB8AC3E}">
        <p14:creationId xmlns:p14="http://schemas.microsoft.com/office/powerpoint/2010/main" val="57722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9.9 The Mesh Current Method</a:t>
            </a:r>
          </a:p>
          <a:p>
            <a:r>
              <a:rPr lang="en-US" dirty="0"/>
              <a:t>Example 9.14</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047426" y="1954696"/>
                <a:ext cx="1631985" cy="923330"/>
              </a:xfrm>
              <a:prstGeom prst="rect">
                <a:avLst/>
              </a:prstGeom>
              <a:noFill/>
            </p:spPr>
            <p:txBody>
              <a:bodyPr wrap="none" rtlCol="0">
                <a:spAutoFit/>
              </a:bodyPr>
              <a:lstStyle/>
              <a:p>
                <a:r>
                  <a:rPr lang="en-US" dirty="0">
                    <a:solidFill>
                      <a:srgbClr val="FF0000"/>
                    </a:solidFill>
                  </a:rPr>
                  <a:t>Example 9.14:</a:t>
                </a:r>
              </a:p>
              <a:p>
                <a:endParaRPr lang="en-US" dirty="0"/>
              </a:p>
              <a:p>
                <a:r>
                  <a:rPr lang="en-US" dirty="0"/>
                  <a:t>Find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𝑽</m:t>
                        </m:r>
                      </m:e>
                      <m:sub>
                        <m:r>
                          <a:rPr lang="en-US" b="1" i="1" dirty="0" smtClean="0">
                            <a:latin typeface="Cambria Math" panose="02040503050406030204" pitchFamily="18" charset="0"/>
                          </a:rPr>
                          <m:t>𝟏</m:t>
                        </m:r>
                      </m:sub>
                    </m:sSub>
                  </m:oMath>
                </a14:m>
                <a:r>
                  <a:rPr lang="pt" dirty="0"/>
                  <a:t>  </a:t>
                </a:r>
                <a14:m>
                  <m:oMath xmlns:m="http://schemas.openxmlformats.org/officeDocument/2006/math">
                    <m:sSub>
                      <m:sSubPr>
                        <m:ctrlPr>
                          <a:rPr lang="en-US" b="1" i="1" dirty="0">
                            <a:latin typeface="Cambria Math" panose="02040503050406030204" pitchFamily="18" charset="0"/>
                          </a:rPr>
                        </m:ctrlPr>
                      </m:sSubPr>
                      <m:e>
                        <m:r>
                          <a:rPr lang="en-US" b="1" i="1" dirty="0" smtClean="0">
                            <a:latin typeface="Cambria Math" panose="02040503050406030204" pitchFamily="18" charset="0"/>
                          </a:rPr>
                          <m:t>𝑽</m:t>
                        </m:r>
                      </m:e>
                      <m:sub>
                        <m:r>
                          <a:rPr lang="en-US" b="1" i="1" dirty="0" smtClean="0">
                            <a:latin typeface="Cambria Math" panose="02040503050406030204" pitchFamily="18" charset="0"/>
                          </a:rPr>
                          <m:t>𝟐</m:t>
                        </m:r>
                      </m:sub>
                    </m:sSub>
                  </m:oMath>
                </a14:m>
                <a:r>
                  <a:rPr lang="en-US" dirty="0"/>
                  <a:t>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𝑽</m:t>
                        </m:r>
                      </m:e>
                      <m:sub>
                        <m:r>
                          <a:rPr lang="en-US" b="1" i="1" dirty="0" smtClean="0">
                            <a:latin typeface="Cambria Math" panose="02040503050406030204" pitchFamily="18" charset="0"/>
                          </a:rPr>
                          <m:t>𝟑</m:t>
                        </m:r>
                      </m:sub>
                    </m:sSub>
                  </m:oMath>
                </a14:m>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047426" y="1954696"/>
                <a:ext cx="1631985" cy="923330"/>
              </a:xfrm>
              <a:prstGeom prst="rect">
                <a:avLst/>
              </a:prstGeom>
              <a:blipFill>
                <a:blip r:embed="rId2"/>
                <a:stretch>
                  <a:fillRect l="-2308" t="-2703" b="-8108"/>
                </a:stretch>
              </a:blipFill>
            </p:spPr>
            <p:txBody>
              <a:bodyPr/>
              <a:lstStyle/>
              <a:p>
                <a:r>
                  <a:rPr lang="en-US">
                    <a:noFill/>
                  </a:rPr>
                  <a:t> </a:t>
                </a:r>
              </a:p>
            </p:txBody>
          </p:sp>
        </mc:Fallback>
      </mc:AlternateContent>
      <p:pic>
        <p:nvPicPr>
          <p:cNvPr id="5" name="Picture 2" descr="A drawing shows an LCR circuit powered by two power sources.The circuit shows a vertical cross wire connecting two nodes on the top and bottom wires. A 12 ohm resistor and a minus j16 ohm capacitor are located on this cross wire. Voltage across the capacitor is marked as V2 while a downward current, I sub x, flows through it.&#10;The left arm of the top wire carries a 1 ohm resistor and a j2 ohm inductor, while the right arm carries a 1 ohm resistor and a j3 ohm inductor. The respective voltages across the left and right arms of the top wire are marked as V1 and V3. The circuit is powered by an independent voltage source, 150 angled 0 degree V, located on the left wire, and a dependent voltage source, 39I sub x, located on the right wire">
            <a:extLst>
              <a:ext uri="{FF2B5EF4-FFF2-40B4-BE49-F238E27FC236}">
                <a16:creationId xmlns:a16="http://schemas.microsoft.com/office/drawing/2014/main" id="{F4AD9209-9505-C845-8E4E-AA24252F0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49" y="1908810"/>
            <a:ext cx="3799621" cy="2214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A drawing shows a circuit where mesh currents are used to solve the circuit from figure 9.39.The circuit shows a vertical cross wire connecting two nodes on the top and bottom wires. A 12 ohm resistor and a minus j16 ohm capacitor are located on this cross wire. A downward current, I sub x, flows through the resistor.&#10;The left arm of the top wire carries a 1 ohm resistor and a j2 ohm inductor, while the right arm carries a 1 ohm resistor and a j3 ohm inductor. The circuit is powered by an independent voltage source, 150 angled 0 degree V, located on the left wire, and a dependent voltage source, 39 I sub x, located on the right wire. Two currents, I1 and I2, are shown in the left and right mesh respectively, as two clockwise curving arrows.">
            <a:extLst>
              <a:ext uri="{FF2B5EF4-FFF2-40B4-BE49-F238E27FC236}">
                <a16:creationId xmlns:a16="http://schemas.microsoft.com/office/drawing/2014/main" id="{EE131BC8-A98E-5342-99E2-DF6566FD3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259" y="4572000"/>
            <a:ext cx="3799621" cy="21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B6104824-21FB-C84D-AD71-12A0E19B381A}"/>
              </a:ext>
            </a:extLst>
          </p:cNvPr>
          <p:cNvSpPr>
            <a:spLocks noGrp="1"/>
          </p:cNvSpPr>
          <p:nvPr>
            <p:ph type="sldNum" sz="quarter" idx="12"/>
          </p:nvPr>
        </p:nvSpPr>
        <p:spPr/>
        <p:txBody>
          <a:bodyPr/>
          <a:lstStyle/>
          <a:p>
            <a:fld id="{F33FCB0E-AFE6-8F4B-B9EB-BD4C96BB7C7B}" type="slidenum">
              <a:rPr lang="en-US" smtClean="0"/>
              <a:t>59</a:t>
            </a:fld>
            <a:endParaRPr lang="en-US"/>
          </a:p>
        </p:txBody>
      </p:sp>
    </p:spTree>
    <p:extLst>
      <p:ext uri="{BB962C8B-B14F-4D97-AF65-F5344CB8AC3E}">
        <p14:creationId xmlns:p14="http://schemas.microsoft.com/office/powerpoint/2010/main" val="228178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11E4020-C894-2149-B76B-324A483BC06B}"/>
              </a:ext>
            </a:extLst>
          </p:cNvPr>
          <p:cNvGrpSpPr/>
          <p:nvPr/>
        </p:nvGrpSpPr>
        <p:grpSpPr>
          <a:xfrm>
            <a:off x="1059923" y="2509575"/>
            <a:ext cx="2377440" cy="2401079"/>
            <a:chOff x="1851660" y="2479531"/>
            <a:chExt cx="2377440" cy="2401079"/>
          </a:xfrm>
        </p:grpSpPr>
        <p:sp>
          <p:nvSpPr>
            <p:cNvPr id="7" name="Oval 6">
              <a:extLst>
                <a:ext uri="{FF2B5EF4-FFF2-40B4-BE49-F238E27FC236}">
                  <a16:creationId xmlns:a16="http://schemas.microsoft.com/office/drawing/2014/main" id="{1BB2B069-78AD-BF43-8AAC-5F851FBFBD4E}"/>
                </a:ext>
              </a:extLst>
            </p:cNvPr>
            <p:cNvSpPr/>
            <p:nvPr/>
          </p:nvSpPr>
          <p:spPr>
            <a:xfrm>
              <a:off x="1851660" y="2504440"/>
              <a:ext cx="2377440" cy="2376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5AA74EA-49FB-144A-B0E7-DB6DD026474F}"/>
                </a:ext>
              </a:extLst>
            </p:cNvPr>
            <p:cNvCxnSpPr>
              <a:cxnSpLocks/>
              <a:stCxn id="7" idx="6"/>
            </p:cNvCxnSpPr>
            <p:nvPr/>
          </p:nvCxnSpPr>
          <p:spPr>
            <a:xfrm flipH="1">
              <a:off x="2993052" y="3692525"/>
              <a:ext cx="1236048" cy="7436"/>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C5E64D6-FF8E-D94E-9419-626C720F38A1}"/>
                </a:ext>
              </a:extLst>
            </p:cNvPr>
            <p:cNvGrpSpPr/>
            <p:nvPr/>
          </p:nvGrpSpPr>
          <p:grpSpPr>
            <a:xfrm>
              <a:off x="3556000" y="2479531"/>
              <a:ext cx="584200" cy="695469"/>
              <a:chOff x="3556000" y="2479531"/>
              <a:chExt cx="584200" cy="695469"/>
            </a:xfrm>
          </p:grpSpPr>
          <p:sp>
            <p:nvSpPr>
              <p:cNvPr id="28" name="Arc 27">
                <a:extLst>
                  <a:ext uri="{FF2B5EF4-FFF2-40B4-BE49-F238E27FC236}">
                    <a16:creationId xmlns:a16="http://schemas.microsoft.com/office/drawing/2014/main" id="{638552C0-019A-304C-A769-0416B49A4D64}"/>
                  </a:ext>
                </a:extLst>
              </p:cNvPr>
              <p:cNvSpPr/>
              <p:nvPr/>
            </p:nvSpPr>
            <p:spPr>
              <a:xfrm rot="21290444">
                <a:off x="3556000" y="2504440"/>
                <a:ext cx="584200" cy="6705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A0A5B1E-05AB-5B43-BF2E-C6895AAB7DF8}"/>
                  </a:ext>
                </a:extLst>
              </p:cNvPr>
              <p:cNvCxnSpPr>
                <a:cxnSpLocks/>
                <a:stCxn id="28" idx="0"/>
              </p:cNvCxnSpPr>
              <p:nvPr/>
            </p:nvCxnSpPr>
            <p:spPr>
              <a:xfrm>
                <a:off x="3817950" y="2505798"/>
                <a:ext cx="45565" cy="34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4EC52E-A4FC-C646-A4BE-2613B2A361DD}"/>
                  </a:ext>
                </a:extLst>
              </p:cNvPr>
              <p:cNvCxnSpPr>
                <a:cxnSpLocks/>
                <a:stCxn id="28" idx="0"/>
              </p:cNvCxnSpPr>
              <p:nvPr/>
            </p:nvCxnSpPr>
            <p:spPr>
              <a:xfrm flipV="1">
                <a:off x="3817950" y="2479531"/>
                <a:ext cx="45565" cy="262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D7ECD90B-02AF-6645-AF19-16F849F3CC6D}"/>
                </a:ext>
              </a:extLst>
            </p:cNvPr>
            <p:cNvCxnSpPr>
              <a:cxnSpLocks/>
            </p:cNvCxnSpPr>
            <p:nvPr/>
          </p:nvCxnSpPr>
          <p:spPr>
            <a:xfrm flipH="1">
              <a:off x="2993052" y="2932771"/>
              <a:ext cx="969863" cy="76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F11DCC-99EC-D646-8CF6-BB0E9D827175}"/>
                </a:ext>
              </a:extLst>
            </p:cNvPr>
            <p:cNvCxnSpPr/>
            <p:nvPr/>
          </p:nvCxnSpPr>
          <p:spPr>
            <a:xfrm>
              <a:off x="3962915" y="2932771"/>
              <a:ext cx="0" cy="76719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B85AC15-2598-1440-B60D-A0044D42A457}"/>
                    </a:ext>
                  </a:extLst>
                </p:cNvPr>
                <p:cNvSpPr txBox="1"/>
                <p:nvPr/>
              </p:nvSpPr>
              <p:spPr>
                <a:xfrm>
                  <a:off x="3306337" y="3428996"/>
                  <a:ext cx="2693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5B85AC15-2598-1440-B60D-A0044D42A457}"/>
                    </a:ext>
                  </a:extLst>
                </p:cNvPr>
                <p:cNvSpPr txBox="1">
                  <a:spLocks noRot="1" noChangeAspect="1" noMove="1" noResize="1" noEditPoints="1" noAdjustHandles="1" noChangeArrowheads="1" noChangeShapeType="1" noTextEdit="1"/>
                </p:cNvSpPr>
                <p:nvPr/>
              </p:nvSpPr>
              <p:spPr>
                <a:xfrm>
                  <a:off x="3306337" y="3428996"/>
                  <a:ext cx="269304" cy="276999"/>
                </a:xfrm>
                <a:prstGeom prst="rect">
                  <a:avLst/>
                </a:prstGeom>
                <a:blipFill>
                  <a:blip r:embed="rId2"/>
                  <a:stretch>
                    <a:fillRect l="-23810" r="-19048" b="-4545"/>
                  </a:stretch>
                </a:blipFill>
              </p:spPr>
              <p:txBody>
                <a:bodyPr/>
                <a:lstStyle/>
                <a:p>
                  <a:r>
                    <a:rPr lang="en-CN">
                      <a:noFill/>
                    </a:rPr>
                    <a:t> </a:t>
                  </a:r>
                </a:p>
              </p:txBody>
            </p:sp>
          </mc:Fallback>
        </mc:AlternateContent>
        <p:sp>
          <p:nvSpPr>
            <p:cNvPr id="43" name="TextBox 42">
              <a:extLst>
                <a:ext uri="{FF2B5EF4-FFF2-40B4-BE49-F238E27FC236}">
                  <a16:creationId xmlns:a16="http://schemas.microsoft.com/office/drawing/2014/main" id="{FDA33449-1A74-1048-8553-A74E8EE4C378}"/>
                </a:ext>
              </a:extLst>
            </p:cNvPr>
            <p:cNvSpPr txBox="1"/>
            <p:nvPr/>
          </p:nvSpPr>
          <p:spPr>
            <a:xfrm>
              <a:off x="3908119" y="3155800"/>
              <a:ext cx="295274" cy="369332"/>
            </a:xfrm>
            <a:prstGeom prst="rect">
              <a:avLst/>
            </a:prstGeom>
            <a:noFill/>
          </p:spPr>
          <p:txBody>
            <a:bodyPr wrap="none" rtlCol="0">
              <a:spAutoFit/>
            </a:bodyPr>
            <a:lstStyle/>
            <a:p>
              <a:r>
                <a:rPr lang="en-US" dirty="0"/>
                <a:t>a</a:t>
              </a:r>
            </a:p>
          </p:txBody>
        </p:sp>
        <p:sp>
          <p:nvSpPr>
            <p:cNvPr id="44" name="TextBox 43">
              <a:extLst>
                <a:ext uri="{FF2B5EF4-FFF2-40B4-BE49-F238E27FC236}">
                  <a16:creationId xmlns:a16="http://schemas.microsoft.com/office/drawing/2014/main" id="{A8D03859-F912-0049-AC03-6C7CC1694825}"/>
                </a:ext>
              </a:extLst>
            </p:cNvPr>
            <p:cNvSpPr txBox="1"/>
            <p:nvPr/>
          </p:nvSpPr>
          <p:spPr>
            <a:xfrm>
              <a:off x="3224176" y="3051726"/>
              <a:ext cx="264816" cy="369332"/>
            </a:xfrm>
            <a:prstGeom prst="rect">
              <a:avLst/>
            </a:prstGeom>
            <a:noFill/>
          </p:spPr>
          <p:txBody>
            <a:bodyPr wrap="none" rtlCol="0">
              <a:spAutoFit/>
            </a:bodyPr>
            <a:lstStyle/>
            <a:p>
              <a:r>
                <a:rPr lang="en-US" dirty="0"/>
                <a:t>r</a:t>
              </a:r>
            </a:p>
          </p:txBody>
        </p:sp>
      </p:grpSp>
      <p:pic>
        <p:nvPicPr>
          <p:cNvPr id="13" name="Picture 12">
            <a:extLst>
              <a:ext uri="{FF2B5EF4-FFF2-40B4-BE49-F238E27FC236}">
                <a16:creationId xmlns:a16="http://schemas.microsoft.com/office/drawing/2014/main" id="{C620DF1D-1346-E843-A111-68FCBFFE7AB3}"/>
              </a:ext>
            </a:extLst>
          </p:cNvPr>
          <p:cNvPicPr>
            <a:picLocks noChangeAspect="1"/>
          </p:cNvPicPr>
          <p:nvPr/>
        </p:nvPicPr>
        <p:blipFill>
          <a:blip r:embed="rId3"/>
          <a:stretch>
            <a:fillRect/>
          </a:stretch>
        </p:blipFill>
        <p:spPr>
          <a:xfrm>
            <a:off x="3847272" y="2413232"/>
            <a:ext cx="4355819" cy="2789686"/>
          </a:xfrm>
          <a:prstGeom prst="rect">
            <a:avLst/>
          </a:prstGeom>
        </p:spPr>
      </p:pic>
      <p:cxnSp>
        <p:nvCxnSpPr>
          <p:cNvPr id="104" name="Straight Connector 103">
            <a:extLst>
              <a:ext uri="{FF2B5EF4-FFF2-40B4-BE49-F238E27FC236}">
                <a16:creationId xmlns:a16="http://schemas.microsoft.com/office/drawing/2014/main" id="{743246A1-5931-A945-9422-505EE493E3AC}"/>
              </a:ext>
            </a:extLst>
          </p:cNvPr>
          <p:cNvCxnSpPr>
            <a:cxnSpLocks/>
          </p:cNvCxnSpPr>
          <p:nvPr/>
        </p:nvCxnSpPr>
        <p:spPr>
          <a:xfrm>
            <a:off x="6074942" y="3532752"/>
            <a:ext cx="0" cy="45695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6B75FDF-0648-CD45-8F38-668EC13984F0}"/>
              </a:ext>
            </a:extLst>
          </p:cNvPr>
          <p:cNvSpPr txBox="1"/>
          <p:nvPr/>
        </p:nvSpPr>
        <p:spPr>
          <a:xfrm>
            <a:off x="5717885" y="3330110"/>
            <a:ext cx="832279" cy="369332"/>
          </a:xfrm>
          <a:prstGeom prst="rect">
            <a:avLst/>
          </a:prstGeom>
          <a:noFill/>
        </p:spPr>
        <p:txBody>
          <a:bodyPr wrap="none" rtlCol="0">
            <a:spAutoFit/>
          </a:bodyPr>
          <a:lstStyle/>
          <a:p>
            <a:r>
              <a:rPr lang="en-US" dirty="0"/>
              <a:t>0.5 sec</a:t>
            </a:r>
          </a:p>
        </p:txBody>
      </p:sp>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5AB90D7F-1DD8-BA4C-97FB-E314D4E94728}"/>
                  </a:ext>
                </a:extLst>
              </p:cNvPr>
              <p:cNvSpPr/>
              <p:nvPr/>
            </p:nvSpPr>
            <p:spPr>
              <a:xfrm>
                <a:off x="1416709" y="4012567"/>
                <a:ext cx="1392817" cy="923330"/>
              </a:xfrm>
              <a:prstGeom prst="rect">
                <a:avLst/>
              </a:prstGeom>
            </p:spPr>
            <p:txBody>
              <a:bodyPr wrap="none">
                <a:spAutoFit/>
              </a:bodyPr>
              <a:lstStyle/>
              <a:p>
                <a:r>
                  <a:rPr lang="en-US" dirty="0"/>
                  <a:t>a</a:t>
                </a:r>
                <a14:m>
                  <m:oMath xmlns:m="http://schemas.openxmlformats.org/officeDocument/2006/math">
                    <m:r>
                      <a:rPr lang="en-US" i="1" smtClean="0">
                        <a:latin typeface="Cambria Math" panose="02040503050406030204" pitchFamily="18" charset="0"/>
                      </a:rPr>
                      <m:t> </m:t>
                    </m:r>
                  </m:oMath>
                </a14:m>
                <a:r>
                  <a:rPr lang="pt" dirty="0"/>
                  <a:t>= </a:t>
                </a:r>
                <a14:m>
                  <m:oMath xmlns:m="http://schemas.openxmlformats.org/officeDocument/2006/math">
                    <m:r>
                      <a:rPr lang="en-US" b="0" i="1" smtClean="0">
                        <a:latin typeface="Cambria Math" panose="02040503050406030204" pitchFamily="18" charset="0"/>
                      </a:rPr>
                      <m:t>𝑟</m:t>
                    </m:r>
                  </m:oMath>
                </a14:m>
                <a:r>
                  <a:rPr lang="pt" dirty="0"/>
                  <a:t> Sin(</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rPr>
                      <m:t>)</m:t>
                    </m:r>
                  </m:oMath>
                </a14:m>
                <a:endParaRPr lang="en-US" dirty="0"/>
              </a:p>
              <a:p>
                <a:r>
                  <a:rPr lang="en-US" dirty="0"/>
                  <a:t>a</a:t>
                </a:r>
                <a14:m>
                  <m:oMath xmlns:m="http://schemas.openxmlformats.org/officeDocument/2006/math">
                    <m:r>
                      <a:rPr lang="en-US" i="1">
                        <a:latin typeface="Cambria Math" panose="02040503050406030204" pitchFamily="18" charset="0"/>
                      </a:rPr>
                      <m:t> </m:t>
                    </m:r>
                  </m:oMath>
                </a14:m>
                <a:r>
                  <a:rPr lang="pt" dirty="0"/>
                  <a:t>= </a:t>
                </a:r>
                <a14:m>
                  <m:oMath xmlns:m="http://schemas.openxmlformats.org/officeDocument/2006/math">
                    <m:r>
                      <a:rPr lang="en-US" b="0" i="1" smtClean="0">
                        <a:latin typeface="Cambria Math" panose="02040503050406030204" pitchFamily="18" charset="0"/>
                      </a:rPr>
                      <m:t>𝑟</m:t>
                    </m:r>
                  </m:oMath>
                </a14:m>
                <a:r>
                  <a:rPr lang="pt" dirty="0"/>
                  <a:t> Sin(</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m:t>
                    </m:r>
                  </m:oMath>
                </a14:m>
                <a:endParaRPr lang="en-US" dirty="0"/>
              </a:p>
              <a:p>
                <a:endParaRPr lang="en-US" dirty="0"/>
              </a:p>
            </p:txBody>
          </p:sp>
        </mc:Choice>
        <mc:Fallback xmlns="">
          <p:sp>
            <p:nvSpPr>
              <p:cNvPr id="115" name="Rectangle 114">
                <a:extLst>
                  <a:ext uri="{FF2B5EF4-FFF2-40B4-BE49-F238E27FC236}">
                    <a16:creationId xmlns:a16="http://schemas.microsoft.com/office/drawing/2014/main" id="{5AB90D7F-1DD8-BA4C-97FB-E314D4E94728}"/>
                  </a:ext>
                </a:extLst>
              </p:cNvPr>
              <p:cNvSpPr>
                <a:spLocks noRot="1" noChangeAspect="1" noMove="1" noResize="1" noEditPoints="1" noAdjustHandles="1" noChangeArrowheads="1" noChangeShapeType="1" noTextEdit="1"/>
              </p:cNvSpPr>
              <p:nvPr/>
            </p:nvSpPr>
            <p:spPr>
              <a:xfrm>
                <a:off x="1416709" y="4012567"/>
                <a:ext cx="1392817" cy="923330"/>
              </a:xfrm>
              <a:prstGeom prst="rect">
                <a:avLst/>
              </a:prstGeom>
              <a:blipFill>
                <a:blip r:embed="rId4"/>
                <a:stretch>
                  <a:fillRect l="-3636" t="-2703"/>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63E1C9F-75F7-D640-A0B5-E54CE0E9D99C}"/>
              </a:ext>
            </a:extLst>
          </p:cNvPr>
          <p:cNvCxnSpPr/>
          <p:nvPr/>
        </p:nvCxnSpPr>
        <p:spPr>
          <a:xfrm>
            <a:off x="3435926" y="2926787"/>
            <a:ext cx="855488"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17BBA14-DC5F-9546-A58F-79B3CCC7E09A}"/>
              </a:ext>
            </a:extLst>
          </p:cNvPr>
          <p:cNvSpPr txBox="1"/>
          <p:nvPr/>
        </p:nvSpPr>
        <p:spPr>
          <a:xfrm>
            <a:off x="3726206" y="3206415"/>
            <a:ext cx="295274" cy="369332"/>
          </a:xfrm>
          <a:prstGeom prst="rect">
            <a:avLst/>
          </a:prstGeom>
          <a:noFill/>
        </p:spPr>
        <p:txBody>
          <a:bodyPr wrap="none" rtlCol="0">
            <a:spAutoFit/>
          </a:bodyPr>
          <a:lstStyle/>
          <a:p>
            <a:r>
              <a:rPr lang="en-US" dirty="0"/>
              <a:t>a</a:t>
            </a:r>
          </a:p>
        </p:txBody>
      </p:sp>
      <p:cxnSp>
        <p:nvCxnSpPr>
          <p:cNvPr id="12" name="Straight Arrow Connector 11">
            <a:extLst>
              <a:ext uri="{FF2B5EF4-FFF2-40B4-BE49-F238E27FC236}">
                <a16:creationId xmlns:a16="http://schemas.microsoft.com/office/drawing/2014/main" id="{3C89AF3A-B320-C047-BD65-5A9840EC02CF}"/>
              </a:ext>
            </a:extLst>
          </p:cNvPr>
          <p:cNvCxnSpPr/>
          <p:nvPr/>
        </p:nvCxnSpPr>
        <p:spPr>
          <a:xfrm flipV="1">
            <a:off x="3847272" y="2926370"/>
            <a:ext cx="0" cy="356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1E2DA3A-EFFF-4A4F-B17F-36188444396F}"/>
              </a:ext>
            </a:extLst>
          </p:cNvPr>
          <p:cNvCxnSpPr>
            <a:cxnSpLocks/>
          </p:cNvCxnSpPr>
          <p:nvPr/>
        </p:nvCxnSpPr>
        <p:spPr>
          <a:xfrm>
            <a:off x="3847272" y="3532752"/>
            <a:ext cx="0" cy="19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02EE4CE-4E37-5C48-811D-FEC749FE7042}"/>
              </a:ext>
            </a:extLst>
          </p:cNvPr>
          <p:cNvSpPr txBox="1"/>
          <p:nvPr/>
        </p:nvSpPr>
        <p:spPr>
          <a:xfrm>
            <a:off x="7746128" y="3313876"/>
            <a:ext cx="657552" cy="369332"/>
          </a:xfrm>
          <a:prstGeom prst="rect">
            <a:avLst/>
          </a:prstGeom>
          <a:noFill/>
        </p:spPr>
        <p:txBody>
          <a:bodyPr wrap="none" rtlCol="0">
            <a:spAutoFit/>
          </a:bodyPr>
          <a:lstStyle/>
          <a:p>
            <a:r>
              <a:rPr lang="en-US" dirty="0"/>
              <a:t>1 sec</a:t>
            </a:r>
          </a:p>
        </p:txBody>
      </p:sp>
      <p:pic>
        <p:nvPicPr>
          <p:cNvPr id="107" name="Picture 106">
            <a:extLst>
              <a:ext uri="{FF2B5EF4-FFF2-40B4-BE49-F238E27FC236}">
                <a16:creationId xmlns:a16="http://schemas.microsoft.com/office/drawing/2014/main" id="{68966200-4FCB-5F4A-B545-75ED4AF369D8}"/>
              </a:ext>
            </a:extLst>
          </p:cNvPr>
          <p:cNvPicPr>
            <a:picLocks noChangeAspect="1"/>
          </p:cNvPicPr>
          <p:nvPr/>
        </p:nvPicPr>
        <p:blipFill>
          <a:blip r:embed="rId5"/>
          <a:stretch>
            <a:fillRect/>
          </a:stretch>
        </p:blipFill>
        <p:spPr>
          <a:xfrm>
            <a:off x="731210" y="5326302"/>
            <a:ext cx="2779230" cy="706584"/>
          </a:xfrm>
          <a:prstGeom prst="rect">
            <a:avLst/>
          </a:prstGeom>
        </p:spPr>
      </p:pic>
      <p:sp>
        <p:nvSpPr>
          <p:cNvPr id="116" name="Title 1">
            <a:extLst>
              <a:ext uri="{FF2B5EF4-FFF2-40B4-BE49-F238E27FC236}">
                <a16:creationId xmlns:a16="http://schemas.microsoft.com/office/drawing/2014/main" id="{C6F79A1B-97A5-604C-B7C5-257F95C8DDB9}"/>
              </a:ext>
            </a:extLst>
          </p:cNvPr>
          <p:cNvSpPr>
            <a:spLocks noGrp="1"/>
          </p:cNvSpPr>
          <p:nvPr>
            <p:ph type="title"/>
          </p:nvPr>
        </p:nvSpPr>
        <p:spPr>
          <a:xfrm>
            <a:off x="838200" y="365125"/>
            <a:ext cx="10515600" cy="1325563"/>
          </a:xfrm>
          <a:ln>
            <a:solidFill>
              <a:schemeClr val="accent1"/>
            </a:solidFill>
          </a:ln>
        </p:spPr>
        <p:txBody>
          <a:bodyPr/>
          <a:lstStyle/>
          <a:p>
            <a:r>
              <a:rPr lang="en-US" dirty="0"/>
              <a:t>9.0 Degrees, Cycles &amp; Radians &amp; Periodic Waveforms</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8F811545-F57E-1843-884C-88A4077CCE02}"/>
                  </a:ext>
                </a:extLst>
              </p:cNvPr>
              <p:cNvSpPr txBox="1"/>
              <p:nvPr/>
            </p:nvSpPr>
            <p:spPr>
              <a:xfrm>
                <a:off x="8414243" y="1920913"/>
                <a:ext cx="3691523" cy="2768322"/>
              </a:xfrm>
              <a:prstGeom prst="rect">
                <a:avLst/>
              </a:prstGeom>
              <a:noFill/>
              <a:ln>
                <a:solidFill>
                  <a:schemeClr val="accent1"/>
                </a:solidFill>
              </a:ln>
            </p:spPr>
            <p:txBody>
              <a:bodyPr wrap="none" rtlCol="0">
                <a:spAutoFit/>
              </a:bodyPr>
              <a:lstStyle/>
              <a:p>
                <a:r>
                  <a:rPr lang="en-US" b="1" u="sng" dirty="0">
                    <a:solidFill>
                      <a:srgbClr val="FF0000"/>
                    </a:solidFill>
                  </a:rPr>
                  <a:t>‘</a:t>
                </a:r>
                <a:r>
                  <a:rPr lang="en-US" sz="2000" b="1" u="sng" dirty="0">
                    <a:solidFill>
                      <a:srgbClr val="FF0000"/>
                    </a:solidFill>
                  </a:rPr>
                  <a:t>Periodic’ waveform:</a:t>
                </a:r>
              </a:p>
              <a:p>
                <a:endParaRPr lang="en-US" sz="2000" dirty="0">
                  <a:solidFill>
                    <a:srgbClr val="FF0000"/>
                  </a:solidFill>
                </a:endParaRPr>
              </a:p>
              <a:p>
                <a:r>
                  <a:rPr lang="en-US" sz="2000" dirty="0">
                    <a:solidFill>
                      <a:srgbClr val="FF0000"/>
                    </a:solidFill>
                  </a:rPr>
                  <a:t>T = 0.5 sec</a:t>
                </a:r>
              </a:p>
              <a:p>
                <a:endParaRPr lang="en-US" sz="2000" dirty="0">
                  <a:solidFill>
                    <a:srgbClr val="FF0000"/>
                  </a:solidFill>
                </a:endParaRPr>
              </a:p>
              <a:p>
                <a:r>
                  <a:rPr lang="en-US" sz="2000" dirty="0">
                    <a:solidFill>
                      <a:srgbClr val="FF0000"/>
                    </a:solidFill>
                  </a:rPr>
                  <a:t>f =</a:t>
                </a:r>
                <a:r>
                  <a:rPr lang="en-US" sz="2400" dirty="0">
                    <a:solidFill>
                      <a:srgbClr val="FF0000"/>
                    </a:solidFill>
                  </a:rPr>
                  <a:t> </a:t>
                </a:r>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1</m:t>
                        </m:r>
                      </m:num>
                      <m:den>
                        <m:r>
                          <a:rPr lang="en-US" sz="2400" b="0" i="1" smtClean="0">
                            <a:solidFill>
                              <a:srgbClr val="FF0000"/>
                            </a:solidFill>
                            <a:latin typeface="Cambria Math" panose="02040503050406030204" pitchFamily="18" charset="0"/>
                          </a:rPr>
                          <m:t>𝑇</m:t>
                        </m:r>
                      </m:den>
                    </m:f>
                  </m:oMath>
                </a14:m>
                <a:r>
                  <a:rPr lang="en-US" sz="2400" dirty="0">
                    <a:solidFill>
                      <a:srgbClr val="FF0000"/>
                    </a:solidFill>
                  </a:rPr>
                  <a:t> </a:t>
                </a:r>
                <a:r>
                  <a:rPr lang="en-US" sz="2000" dirty="0">
                    <a:solidFill>
                      <a:srgbClr val="FF0000"/>
                    </a:solidFill>
                  </a:rPr>
                  <a:t>= 2 Hz (cycles/sec)</a:t>
                </a:r>
              </a:p>
              <a:p>
                <a:endParaRPr lang="en-US" sz="2000" dirty="0">
                  <a:solidFill>
                    <a:srgbClr val="FF0000"/>
                  </a:solidFill>
                </a:endParaRPr>
              </a:p>
              <a:p>
                <a:r>
                  <a:rPr lang="en-US" sz="2000" dirty="0">
                    <a:solidFill>
                      <a:srgbClr val="FF0000"/>
                    </a:solidFill>
                  </a:rPr>
                  <a:t>ω = 2</a:t>
                </a:r>
                <a14:m>
                  <m:oMath xmlns:m="http://schemas.openxmlformats.org/officeDocument/2006/math">
                    <m:r>
                      <a:rPr lang="en-US" sz="2000" i="1" smtClean="0">
                        <a:solidFill>
                          <a:srgbClr val="FF0000"/>
                        </a:solidFill>
                        <a:latin typeface="Cambria Math" panose="02040503050406030204" pitchFamily="18" charset="0"/>
                        <a:ea typeface="Cambria Math" panose="02040503050406030204" pitchFamily="18" charset="0"/>
                      </a:rPr>
                      <m:t>𝜋</m:t>
                    </m:r>
                    <m:r>
                      <a:rPr lang="en-US" sz="2000" b="0" i="1" smtClean="0">
                        <a:solidFill>
                          <a:srgbClr val="FF0000"/>
                        </a:solidFill>
                        <a:latin typeface="Cambria Math" panose="02040503050406030204" pitchFamily="18" charset="0"/>
                        <a:ea typeface="Cambria Math" panose="02040503050406030204" pitchFamily="18" charset="0"/>
                      </a:rPr>
                      <m:t>𝑓</m:t>
                    </m:r>
                  </m:oMath>
                </a14:m>
                <a:r>
                  <a:rPr lang="en-US" sz="2000" dirty="0">
                    <a:solidFill>
                      <a:srgbClr val="FF0000"/>
                    </a:solidFill>
                  </a:rPr>
                  <a:t> 	= 4</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𝜋</m:t>
                    </m:r>
                  </m:oMath>
                </a14:m>
                <a:r>
                  <a:rPr lang="en-US" sz="2000" dirty="0">
                    <a:solidFill>
                      <a:srgbClr val="FF0000"/>
                    </a:solidFill>
                  </a:rPr>
                  <a:t> rad/sec</a:t>
                </a:r>
              </a:p>
              <a:p>
                <a:r>
                  <a:rPr lang="en-US" sz="2000" dirty="0">
                    <a:solidFill>
                      <a:srgbClr val="FF0000"/>
                    </a:solidFill>
                  </a:rPr>
                  <a:t>                	=  12.56 rad/sec</a:t>
                </a:r>
              </a:p>
            </p:txBody>
          </p:sp>
        </mc:Choice>
        <mc:Fallback xmlns="">
          <p:sp>
            <p:nvSpPr>
              <p:cNvPr id="118" name="TextBox 117">
                <a:extLst>
                  <a:ext uri="{FF2B5EF4-FFF2-40B4-BE49-F238E27FC236}">
                    <a16:creationId xmlns:a16="http://schemas.microsoft.com/office/drawing/2014/main" id="{8F811545-F57E-1843-884C-88A4077CCE02}"/>
                  </a:ext>
                </a:extLst>
              </p:cNvPr>
              <p:cNvSpPr txBox="1">
                <a:spLocks noRot="1" noChangeAspect="1" noMove="1" noResize="1" noEditPoints="1" noAdjustHandles="1" noChangeArrowheads="1" noChangeShapeType="1" noTextEdit="1"/>
              </p:cNvSpPr>
              <p:nvPr/>
            </p:nvSpPr>
            <p:spPr>
              <a:xfrm>
                <a:off x="8414243" y="1920913"/>
                <a:ext cx="3691523" cy="2768322"/>
              </a:xfrm>
              <a:prstGeom prst="rect">
                <a:avLst/>
              </a:prstGeom>
              <a:blipFill>
                <a:blip r:embed="rId6"/>
                <a:stretch>
                  <a:fillRect l="-1370" t="-913" r="-685" b="-2283"/>
                </a:stretch>
              </a:blipFill>
              <a:ln>
                <a:solidFill>
                  <a:schemeClr val="accent1"/>
                </a:solidFill>
              </a:ln>
            </p:spPr>
            <p:txBody>
              <a:bodyPr/>
              <a:lstStyle/>
              <a:p>
                <a:r>
                  <a:rPr lang="en-CN">
                    <a:noFill/>
                  </a:rPr>
                  <a:t> </a:t>
                </a:r>
              </a:p>
            </p:txBody>
          </p:sp>
        </mc:Fallback>
      </mc:AlternateContent>
      <p:sp>
        <p:nvSpPr>
          <p:cNvPr id="2" name="TextBox 1">
            <a:extLst>
              <a:ext uri="{FF2B5EF4-FFF2-40B4-BE49-F238E27FC236}">
                <a16:creationId xmlns:a16="http://schemas.microsoft.com/office/drawing/2014/main" id="{33248AC8-93B6-9A49-9662-D6DFD1CA6A45}"/>
              </a:ext>
            </a:extLst>
          </p:cNvPr>
          <p:cNvSpPr txBox="1"/>
          <p:nvPr/>
        </p:nvSpPr>
        <p:spPr>
          <a:xfrm>
            <a:off x="7315201" y="5474825"/>
            <a:ext cx="1890646" cy="369332"/>
          </a:xfrm>
          <a:prstGeom prst="rect">
            <a:avLst/>
          </a:prstGeom>
          <a:noFill/>
        </p:spPr>
        <p:txBody>
          <a:bodyPr wrap="none" rtlCol="0">
            <a:spAutoFit/>
          </a:bodyPr>
          <a:lstStyle/>
          <a:p>
            <a:r>
              <a:rPr lang="en-CN" dirty="0"/>
              <a:t>Later time, future </a:t>
            </a:r>
          </a:p>
        </p:txBody>
      </p:sp>
      <p:cxnSp>
        <p:nvCxnSpPr>
          <p:cNvPr id="5" name="Straight Arrow Connector 4">
            <a:extLst>
              <a:ext uri="{FF2B5EF4-FFF2-40B4-BE49-F238E27FC236}">
                <a16:creationId xmlns:a16="http://schemas.microsoft.com/office/drawing/2014/main" id="{5C986165-9695-9B41-90FC-C24222D096F5}"/>
              </a:ext>
            </a:extLst>
          </p:cNvPr>
          <p:cNvCxnSpPr/>
          <p:nvPr/>
        </p:nvCxnSpPr>
        <p:spPr>
          <a:xfrm>
            <a:off x="7500395" y="5870836"/>
            <a:ext cx="10764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00C02B-0F2B-1B49-9AE9-23A4DB487C97}"/>
              </a:ext>
            </a:extLst>
          </p:cNvPr>
          <p:cNvSpPr txBox="1"/>
          <p:nvPr/>
        </p:nvSpPr>
        <p:spPr>
          <a:xfrm>
            <a:off x="4307712" y="5476754"/>
            <a:ext cx="1320554" cy="369332"/>
          </a:xfrm>
          <a:prstGeom prst="rect">
            <a:avLst/>
          </a:prstGeom>
          <a:noFill/>
        </p:spPr>
        <p:txBody>
          <a:bodyPr wrap="none" rtlCol="0">
            <a:spAutoFit/>
          </a:bodyPr>
          <a:lstStyle/>
          <a:p>
            <a:r>
              <a:rPr lang="en-CN" dirty="0"/>
              <a:t>Earlier time </a:t>
            </a:r>
          </a:p>
        </p:txBody>
      </p:sp>
      <p:cxnSp>
        <p:nvCxnSpPr>
          <p:cNvPr id="31" name="Straight Arrow Connector 30">
            <a:extLst>
              <a:ext uri="{FF2B5EF4-FFF2-40B4-BE49-F238E27FC236}">
                <a16:creationId xmlns:a16="http://schemas.microsoft.com/office/drawing/2014/main" id="{61AA3E5F-8DD5-E84E-8E7F-237D81D1400A}"/>
              </a:ext>
            </a:extLst>
          </p:cNvPr>
          <p:cNvCxnSpPr>
            <a:cxnSpLocks/>
          </p:cNvCxnSpPr>
          <p:nvPr/>
        </p:nvCxnSpPr>
        <p:spPr>
          <a:xfrm flipH="1">
            <a:off x="4287698" y="5899444"/>
            <a:ext cx="11792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66681A-B475-4F4E-A266-3E5D7CA13CCF}"/>
              </a:ext>
            </a:extLst>
          </p:cNvPr>
          <p:cNvCxnSpPr>
            <a:cxnSpLocks/>
          </p:cNvCxnSpPr>
          <p:nvPr/>
        </p:nvCxnSpPr>
        <p:spPr>
          <a:xfrm flipH="1">
            <a:off x="4036238" y="3915616"/>
            <a:ext cx="592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5A4C8F-4AAC-D84C-983E-B0D0C61A3886}"/>
              </a:ext>
            </a:extLst>
          </p:cNvPr>
          <p:cNvCxnSpPr>
            <a:cxnSpLocks/>
          </p:cNvCxnSpPr>
          <p:nvPr/>
        </p:nvCxnSpPr>
        <p:spPr>
          <a:xfrm flipV="1">
            <a:off x="5006340" y="3902322"/>
            <a:ext cx="1077814" cy="1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01A230-97F9-A84F-97C4-E492C70FA5A3}"/>
              </a:ext>
            </a:extLst>
          </p:cNvPr>
          <p:cNvSpPr txBox="1"/>
          <p:nvPr/>
        </p:nvSpPr>
        <p:spPr>
          <a:xfrm>
            <a:off x="4629150" y="3742302"/>
            <a:ext cx="939681" cy="646331"/>
          </a:xfrm>
          <a:prstGeom prst="rect">
            <a:avLst/>
          </a:prstGeom>
          <a:noFill/>
        </p:spPr>
        <p:txBody>
          <a:bodyPr wrap="none" rtlCol="0">
            <a:spAutoFit/>
          </a:bodyPr>
          <a:lstStyle/>
          <a:p>
            <a:r>
              <a:rPr lang="en-CN" dirty="0"/>
              <a:t>T</a:t>
            </a:r>
          </a:p>
          <a:p>
            <a:r>
              <a:rPr lang="en-CN" dirty="0"/>
              <a:t>(period)</a:t>
            </a:r>
          </a:p>
        </p:txBody>
      </p:sp>
      <p:sp>
        <p:nvSpPr>
          <p:cNvPr id="4" name="Slide Number Placeholder 3">
            <a:extLst>
              <a:ext uri="{FF2B5EF4-FFF2-40B4-BE49-F238E27FC236}">
                <a16:creationId xmlns:a16="http://schemas.microsoft.com/office/drawing/2014/main" id="{2C0FD1FF-26F0-434E-B618-979EE660F6F9}"/>
              </a:ext>
            </a:extLst>
          </p:cNvPr>
          <p:cNvSpPr>
            <a:spLocks noGrp="1"/>
          </p:cNvSpPr>
          <p:nvPr>
            <p:ph type="sldNum" sz="quarter" idx="12"/>
          </p:nvPr>
        </p:nvSpPr>
        <p:spPr/>
        <p:txBody>
          <a:bodyPr/>
          <a:lstStyle/>
          <a:p>
            <a:fld id="{F33FCB0E-AFE6-8F4B-B9EB-BD4C96BB7C7B}" type="slidenum">
              <a:rPr lang="en-US" smtClean="0"/>
              <a:t>6</a:t>
            </a:fld>
            <a:endParaRPr lang="en-US"/>
          </a:p>
        </p:txBody>
      </p:sp>
    </p:spTree>
    <p:extLst>
      <p:ext uri="{BB962C8B-B14F-4D97-AF65-F5344CB8AC3E}">
        <p14:creationId xmlns:p14="http://schemas.microsoft.com/office/powerpoint/2010/main" val="793276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9.9 The Mesh Current Method</a:t>
            </a:r>
          </a:p>
          <a:p>
            <a:r>
              <a:rPr lang="en-US" dirty="0"/>
              <a:t>Problem P9.60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047426" y="1954696"/>
                <a:ext cx="3261342" cy="2585323"/>
              </a:xfrm>
              <a:prstGeom prst="rect">
                <a:avLst/>
              </a:prstGeom>
              <a:noFill/>
            </p:spPr>
            <p:txBody>
              <a:bodyPr wrap="none" rtlCol="0">
                <a:spAutoFit/>
              </a:bodyPr>
              <a:lstStyle/>
              <a:p>
                <a:r>
                  <a:rPr lang="en-US" dirty="0">
                    <a:solidFill>
                      <a:srgbClr val="FF0000"/>
                    </a:solidFill>
                  </a:rPr>
                  <a:t>Problem P9.60:</a:t>
                </a:r>
              </a:p>
              <a:p>
                <a:endParaRPr lang="en-US" dirty="0"/>
              </a:p>
              <a:p>
                <a:r>
                  <a:rPr lang="en-US" dirty="0"/>
                  <a:t>Given: </a:t>
                </a:r>
              </a:p>
              <a:p>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𝑎</m:t>
                        </m:r>
                      </m:sub>
                    </m:sSub>
                  </m:oMath>
                </a14:m>
                <a:r>
                  <a:rPr lang="pt" dirty="0">
                    <a:solidFill>
                      <a:srgbClr val="FF0000"/>
                    </a:solidFill>
                  </a:rPr>
                  <a:t> = 100 cos(50,000t) Volts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𝑏</m:t>
                        </m:r>
                      </m:sub>
                    </m:sSub>
                  </m:oMath>
                </a14:m>
                <a:r>
                  <a:rPr lang="pt" dirty="0">
                    <a:solidFill>
                      <a:srgbClr val="FF0000"/>
                    </a:solidFill>
                  </a:rPr>
                  <a:t> = 100 </a:t>
                </a:r>
                <a:r>
                  <a:rPr lang="pt" dirty="0" err="1">
                    <a:solidFill>
                      <a:srgbClr val="FF0000"/>
                    </a:solidFill>
                  </a:rPr>
                  <a:t>sin</a:t>
                </a:r>
                <a:r>
                  <a:rPr lang="pt" dirty="0">
                    <a:solidFill>
                      <a:srgbClr val="FF0000"/>
                    </a:solidFill>
                  </a:rPr>
                  <a:t>(50,000t + 180) Volts</a:t>
                </a:r>
              </a:p>
              <a:p>
                <a:endParaRPr lang="pt" dirty="0">
                  <a:solidFill>
                    <a:srgbClr val="FF0000"/>
                  </a:solidFill>
                </a:endParaRPr>
              </a:p>
              <a:p>
                <a:r>
                  <a:rPr lang="pt" dirty="0"/>
                  <a:t>Find:</a:t>
                </a:r>
              </a:p>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𝑖</m:t>
                        </m:r>
                      </m:e>
                      <m:sub>
                        <m:r>
                          <a:rPr lang="en-US" b="0" i="1" dirty="0" smtClean="0">
                            <a:latin typeface="Cambria Math" panose="02040503050406030204" pitchFamily="18" charset="0"/>
                          </a:rPr>
                          <m:t>𝑜</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a14:m>
                <a:r>
                  <a:rPr lang="pt" dirty="0">
                    <a:solidFill>
                      <a:srgbClr val="FF0000"/>
                    </a:solidFill>
                  </a:rPr>
                  <a:t> </a:t>
                </a:r>
                <a:endParaRPr lang="en-US" dirty="0"/>
              </a:p>
              <a:p>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047426" y="1954696"/>
                <a:ext cx="3261342" cy="2585323"/>
              </a:xfrm>
              <a:prstGeom prst="rect">
                <a:avLst/>
              </a:prstGeom>
              <a:blipFill>
                <a:blip r:embed="rId2"/>
                <a:stretch>
                  <a:fillRect l="-1163" t="-980" r="-388"/>
                </a:stretch>
              </a:blipFill>
            </p:spPr>
            <p:txBody>
              <a:bodyPr/>
              <a:lstStyle/>
              <a:p>
                <a:r>
                  <a:rPr lang="en-US">
                    <a:noFill/>
                  </a:rPr>
                  <a:t> </a:t>
                </a:r>
              </a:p>
            </p:txBody>
          </p:sp>
        </mc:Fallback>
      </mc:AlternateContent>
      <p:pic>
        <p:nvPicPr>
          <p:cNvPr id="7" name="Picture 2" descr="A drawing shows an LCR circuit powered by two voltage sources.The circuit shows a vertical cross wire connecting two nodes on the top and bottom wires, carrying a 100 microH inductor with a downward current i sub o. The top wire carries a 10 ohm resistor on the left arm, and a 2 microF capacitor on the right arm. The circuit is powered by an independent voltage source, v sub a, located on the left wire, and another independent voltage source with reverse polarity, v sub b, located on the right wire.">
            <a:extLst>
              <a:ext uri="{FF2B5EF4-FFF2-40B4-BE49-F238E27FC236}">
                <a16:creationId xmlns:a16="http://schemas.microsoft.com/office/drawing/2014/main" id="{F1165A73-1310-9F4B-BF8D-E9D37388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765" y="2411730"/>
            <a:ext cx="527269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921CFF8E-6E1E-BE47-B9C5-016B1FCA55CE}"/>
              </a:ext>
            </a:extLst>
          </p:cNvPr>
          <p:cNvSpPr>
            <a:spLocks noGrp="1"/>
          </p:cNvSpPr>
          <p:nvPr>
            <p:ph type="sldNum" sz="quarter" idx="12"/>
          </p:nvPr>
        </p:nvSpPr>
        <p:spPr/>
        <p:txBody>
          <a:bodyPr/>
          <a:lstStyle/>
          <a:p>
            <a:fld id="{F33FCB0E-AFE6-8F4B-B9EB-BD4C96BB7C7B}" type="slidenum">
              <a:rPr lang="en-US" smtClean="0"/>
              <a:t>60</a:t>
            </a:fld>
            <a:endParaRPr lang="en-US"/>
          </a:p>
        </p:txBody>
      </p:sp>
    </p:spTree>
    <p:extLst>
      <p:ext uri="{BB962C8B-B14F-4D97-AF65-F5344CB8AC3E}">
        <p14:creationId xmlns:p14="http://schemas.microsoft.com/office/powerpoint/2010/main" val="3630821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9.X Superposition – Sources with </a:t>
            </a:r>
            <a:r>
              <a:rPr lang="en-US" b="1" i="1" dirty="0">
                <a:solidFill>
                  <a:srgbClr val="0070C0"/>
                </a:solidFill>
              </a:rPr>
              <a:t>Different ω</a:t>
            </a:r>
            <a:r>
              <a:rPr lang="en-US" dirty="0"/>
              <a:t> </a:t>
            </a:r>
          </a:p>
          <a:p>
            <a:r>
              <a:rPr lang="en-US" dirty="0"/>
              <a:t>Problem P9.67</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4EE2DB-E5E2-404F-9310-62BEA0719B4B}"/>
                  </a:ext>
                </a:extLst>
              </p:cNvPr>
              <p:cNvSpPr txBox="1"/>
              <p:nvPr/>
            </p:nvSpPr>
            <p:spPr>
              <a:xfrm>
                <a:off x="1047426" y="1954696"/>
                <a:ext cx="3677802" cy="3139321"/>
              </a:xfrm>
              <a:prstGeom prst="rect">
                <a:avLst/>
              </a:prstGeom>
              <a:noFill/>
            </p:spPr>
            <p:txBody>
              <a:bodyPr wrap="none" rtlCol="0">
                <a:spAutoFit/>
              </a:bodyPr>
              <a:lstStyle/>
              <a:p>
                <a:r>
                  <a:rPr lang="en-US" dirty="0">
                    <a:solidFill>
                      <a:srgbClr val="FF0000"/>
                    </a:solidFill>
                  </a:rPr>
                  <a:t>Problem P9.67:</a:t>
                </a:r>
              </a:p>
              <a:p>
                <a:endParaRPr lang="en-US" dirty="0"/>
              </a:p>
              <a:p>
                <a:r>
                  <a:rPr lang="en-US" dirty="0"/>
                  <a:t>Given: </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1</m:t>
                        </m:r>
                      </m:sub>
                    </m:sSub>
                  </m:oMath>
                </a14:m>
                <a:r>
                  <a:rPr lang="pt" dirty="0">
                    <a:solidFill>
                      <a:srgbClr val="FF0000"/>
                    </a:solidFill>
                  </a:rPr>
                  <a:t> = 20 cos(2000t – 36.87</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pt" dirty="0">
                    <a:solidFill>
                      <a:srgbClr val="FF0000"/>
                    </a:solidFill>
                  </a:rPr>
                  <a:t>) Volts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2</m:t>
                        </m:r>
                      </m:sub>
                    </m:sSub>
                  </m:oMath>
                </a14:m>
                <a:r>
                  <a:rPr lang="pt" dirty="0">
                    <a:solidFill>
                      <a:srgbClr val="FF0000"/>
                    </a:solidFill>
                  </a:rPr>
                  <a:t> = 10 cos(5000t + 16.26</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pt" dirty="0">
                    <a:solidFill>
                      <a:srgbClr val="FF0000"/>
                    </a:solidFill>
                  </a:rPr>
                  <a:t>) Volts</a:t>
                </a:r>
              </a:p>
              <a:p>
                <a:endParaRPr lang="pt" dirty="0">
                  <a:solidFill>
                    <a:srgbClr val="FF0000"/>
                  </a:solidFill>
                </a:endParaRPr>
              </a:p>
              <a:p>
                <a:r>
                  <a:rPr lang="pt" dirty="0"/>
                  <a:t>What technique must be </a:t>
                </a:r>
                <a:r>
                  <a:rPr lang="pt" dirty="0" err="1"/>
                  <a:t>used</a:t>
                </a:r>
                <a:r>
                  <a:rPr lang="pt" dirty="0"/>
                  <a:t> </a:t>
                </a:r>
                <a:r>
                  <a:rPr lang="pt" dirty="0" err="1"/>
                  <a:t>to</a:t>
                </a:r>
                <a:r>
                  <a:rPr lang="pt" dirty="0"/>
                  <a:t> </a:t>
                </a:r>
                <a:r>
                  <a:rPr lang="pt" dirty="0" err="1"/>
                  <a:t>find</a:t>
                </a:r>
                <a:endParaRPr lang="pt" dirty="0"/>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𝑜</m:t>
                        </m:r>
                      </m:sub>
                    </m:sSub>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r>
                  <a:rPr lang="pt" dirty="0"/>
                  <a:t>?</a:t>
                </a:r>
              </a:p>
              <a:p>
                <a:endParaRPr lang="pt" dirty="0"/>
              </a:p>
              <a:p>
                <a:r>
                  <a:rPr lang="pt" dirty="0"/>
                  <a:t>Find</a:t>
                </a:r>
              </a:p>
              <a:p>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𝑣</m:t>
                        </m:r>
                      </m:e>
                      <m:sub>
                        <m:r>
                          <a:rPr lang="en-US" i="1" dirty="0">
                            <a:latin typeface="Cambria Math" panose="02040503050406030204" pitchFamily="18" charset="0"/>
                          </a:rPr>
                          <m:t>𝑜</m:t>
                        </m:r>
                      </m:sub>
                    </m:sSub>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r>
                  <a:rPr lang="pt"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E24EE2DB-E5E2-404F-9310-62BEA0719B4B}"/>
                  </a:ext>
                </a:extLst>
              </p:cNvPr>
              <p:cNvSpPr txBox="1">
                <a:spLocks noRot="1" noChangeAspect="1" noMove="1" noResize="1" noEditPoints="1" noAdjustHandles="1" noChangeArrowheads="1" noChangeShapeType="1" noTextEdit="1"/>
              </p:cNvSpPr>
              <p:nvPr/>
            </p:nvSpPr>
            <p:spPr>
              <a:xfrm>
                <a:off x="1047426" y="1954696"/>
                <a:ext cx="3677802" cy="3139321"/>
              </a:xfrm>
              <a:prstGeom prst="rect">
                <a:avLst/>
              </a:prstGeom>
              <a:blipFill>
                <a:blip r:embed="rId2"/>
                <a:stretch>
                  <a:fillRect l="-1031" t="-806" r="-344" b="-806"/>
                </a:stretch>
              </a:blipFill>
            </p:spPr>
            <p:txBody>
              <a:bodyPr/>
              <a:lstStyle/>
              <a:p>
                <a:r>
                  <a:rPr lang="en-US">
                    <a:noFill/>
                  </a:rPr>
                  <a:t> </a:t>
                </a:r>
              </a:p>
            </p:txBody>
          </p:sp>
        </mc:Fallback>
      </mc:AlternateContent>
      <p:pic>
        <p:nvPicPr>
          <p:cNvPr id="5" name="Picture 2" descr="A drawing shows an LCR circuit powered by two voltage sources.The circuit shows a vertical cross wire connecting two nodes on the top and bottom wires, carrying a 10 ohm resistor with voltage v sub o. The top wire carries a 1 mH inductor on the left arm and a 100 microF capacitor on the right arm. The circuit is powered by two independent voltage sources, v1 and v2, located respectively on the left wire and the right wire.">
            <a:extLst>
              <a:ext uri="{FF2B5EF4-FFF2-40B4-BE49-F238E27FC236}">
                <a16:creationId xmlns:a16="http://schemas.microsoft.com/office/drawing/2014/main" id="{CED6AC68-4833-9746-A51A-5FFFC3367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610" y="2194560"/>
            <a:ext cx="5486400" cy="1729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CC6C6C77-44B7-2241-A8BD-08201C7D63F4}"/>
              </a:ext>
            </a:extLst>
          </p:cNvPr>
          <p:cNvSpPr>
            <a:spLocks noGrp="1"/>
          </p:cNvSpPr>
          <p:nvPr>
            <p:ph type="sldNum" sz="quarter" idx="12"/>
          </p:nvPr>
        </p:nvSpPr>
        <p:spPr/>
        <p:txBody>
          <a:bodyPr/>
          <a:lstStyle/>
          <a:p>
            <a:fld id="{F33FCB0E-AFE6-8F4B-B9EB-BD4C96BB7C7B}" type="slidenum">
              <a:rPr lang="en-US" smtClean="0"/>
              <a:t>61</a:t>
            </a:fld>
            <a:endParaRPr lang="en-US"/>
          </a:p>
        </p:txBody>
      </p:sp>
    </p:spTree>
    <p:extLst>
      <p:ext uri="{BB962C8B-B14F-4D97-AF65-F5344CB8AC3E}">
        <p14:creationId xmlns:p14="http://schemas.microsoft.com/office/powerpoint/2010/main" val="2928230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9.X Op Amp Circuit with Impedances</a:t>
            </a:r>
          </a:p>
        </p:txBody>
      </p:sp>
      <p:pic>
        <p:nvPicPr>
          <p:cNvPr id="2" name="Picture 1">
            <a:extLst>
              <a:ext uri="{FF2B5EF4-FFF2-40B4-BE49-F238E27FC236}">
                <a16:creationId xmlns:a16="http://schemas.microsoft.com/office/drawing/2014/main" id="{4E56DF62-4063-EB43-8F8F-937885808F2A}"/>
              </a:ext>
            </a:extLst>
          </p:cNvPr>
          <p:cNvPicPr>
            <a:picLocks noChangeAspect="1"/>
          </p:cNvPicPr>
          <p:nvPr/>
        </p:nvPicPr>
        <p:blipFill>
          <a:blip r:embed="rId2"/>
          <a:stretch>
            <a:fillRect/>
          </a:stretch>
        </p:blipFill>
        <p:spPr>
          <a:xfrm>
            <a:off x="991870" y="2852420"/>
            <a:ext cx="3441700" cy="2501900"/>
          </a:xfrm>
          <a:prstGeom prst="rect">
            <a:avLst/>
          </a:prstGeom>
        </p:spPr>
      </p:pic>
      <p:pic>
        <p:nvPicPr>
          <p:cNvPr id="3" name="Picture 2">
            <a:extLst>
              <a:ext uri="{FF2B5EF4-FFF2-40B4-BE49-F238E27FC236}">
                <a16:creationId xmlns:a16="http://schemas.microsoft.com/office/drawing/2014/main" id="{96F258E7-970A-7B4E-8675-A7B75A0EC9E1}"/>
              </a:ext>
            </a:extLst>
          </p:cNvPr>
          <p:cNvPicPr>
            <a:picLocks noChangeAspect="1"/>
          </p:cNvPicPr>
          <p:nvPr/>
        </p:nvPicPr>
        <p:blipFill>
          <a:blip r:embed="rId3"/>
          <a:stretch>
            <a:fillRect/>
          </a:stretch>
        </p:blipFill>
        <p:spPr>
          <a:xfrm>
            <a:off x="3760470" y="5812926"/>
            <a:ext cx="1963046" cy="794566"/>
          </a:xfrm>
          <a:prstGeom prst="rect">
            <a:avLst/>
          </a:prstGeom>
        </p:spPr>
      </p:pic>
      <p:pic>
        <p:nvPicPr>
          <p:cNvPr id="4" name="Picture 3">
            <a:extLst>
              <a:ext uri="{FF2B5EF4-FFF2-40B4-BE49-F238E27FC236}">
                <a16:creationId xmlns:a16="http://schemas.microsoft.com/office/drawing/2014/main" id="{3E43EE23-EDC0-BD4A-8B1F-2795F663BF98}"/>
              </a:ext>
            </a:extLst>
          </p:cNvPr>
          <p:cNvPicPr>
            <a:picLocks noChangeAspect="1"/>
          </p:cNvPicPr>
          <p:nvPr/>
        </p:nvPicPr>
        <p:blipFill>
          <a:blip r:embed="rId4"/>
          <a:stretch>
            <a:fillRect/>
          </a:stretch>
        </p:blipFill>
        <p:spPr>
          <a:xfrm>
            <a:off x="7098030" y="2486660"/>
            <a:ext cx="4507016" cy="1936750"/>
          </a:xfrm>
          <a:prstGeom prst="rect">
            <a:avLst/>
          </a:prstGeom>
        </p:spPr>
      </p:pic>
      <p:sp>
        <p:nvSpPr>
          <p:cNvPr id="9" name="TextBox 8">
            <a:extLst>
              <a:ext uri="{FF2B5EF4-FFF2-40B4-BE49-F238E27FC236}">
                <a16:creationId xmlns:a16="http://schemas.microsoft.com/office/drawing/2014/main" id="{2656CB9D-E086-924A-85A8-2E51B41FA62F}"/>
              </a:ext>
            </a:extLst>
          </p:cNvPr>
          <p:cNvSpPr txBox="1"/>
          <p:nvPr/>
        </p:nvSpPr>
        <p:spPr>
          <a:xfrm>
            <a:off x="1596066" y="2514766"/>
            <a:ext cx="2967992" cy="461665"/>
          </a:xfrm>
          <a:prstGeom prst="rect">
            <a:avLst/>
          </a:prstGeom>
          <a:noFill/>
        </p:spPr>
        <p:txBody>
          <a:bodyPr wrap="none" rtlCol="0">
            <a:spAutoFit/>
          </a:bodyPr>
          <a:lstStyle/>
          <a:p>
            <a:r>
              <a:rPr lang="en-US" sz="2400" dirty="0">
                <a:solidFill>
                  <a:srgbClr val="FF0000"/>
                </a:solidFill>
              </a:rPr>
              <a:t>Op Amp Differentiator</a:t>
            </a:r>
            <a:endParaRPr lang="en-US" sz="2400" dirty="0"/>
          </a:p>
        </p:txBody>
      </p:sp>
      <p:pic>
        <p:nvPicPr>
          <p:cNvPr id="6" name="Picture 5">
            <a:extLst>
              <a:ext uri="{FF2B5EF4-FFF2-40B4-BE49-F238E27FC236}">
                <a16:creationId xmlns:a16="http://schemas.microsoft.com/office/drawing/2014/main" id="{B6CBC389-8CD8-D248-B2C6-436B08E722E7}"/>
              </a:ext>
            </a:extLst>
          </p:cNvPr>
          <p:cNvPicPr>
            <a:picLocks noChangeAspect="1"/>
          </p:cNvPicPr>
          <p:nvPr/>
        </p:nvPicPr>
        <p:blipFill>
          <a:blip r:embed="rId5"/>
          <a:stretch>
            <a:fillRect/>
          </a:stretch>
        </p:blipFill>
        <p:spPr>
          <a:xfrm>
            <a:off x="6355080" y="4659868"/>
            <a:ext cx="5162550" cy="442991"/>
          </a:xfrm>
          <a:prstGeom prst="rect">
            <a:avLst/>
          </a:prstGeom>
        </p:spPr>
      </p:pic>
      <p:pic>
        <p:nvPicPr>
          <p:cNvPr id="7" name="Picture 6">
            <a:extLst>
              <a:ext uri="{FF2B5EF4-FFF2-40B4-BE49-F238E27FC236}">
                <a16:creationId xmlns:a16="http://schemas.microsoft.com/office/drawing/2014/main" id="{BECD8BE1-712A-1A43-9432-015F07B78AE4}"/>
              </a:ext>
            </a:extLst>
          </p:cNvPr>
          <p:cNvPicPr>
            <a:picLocks noChangeAspect="1"/>
          </p:cNvPicPr>
          <p:nvPr/>
        </p:nvPicPr>
        <p:blipFill>
          <a:blip r:embed="rId6"/>
          <a:stretch>
            <a:fillRect/>
          </a:stretch>
        </p:blipFill>
        <p:spPr>
          <a:xfrm>
            <a:off x="6286500" y="5157470"/>
            <a:ext cx="1979096" cy="406422"/>
          </a:xfrm>
          <a:prstGeom prst="rect">
            <a:avLst/>
          </a:prstGeom>
        </p:spPr>
      </p:pic>
      <p:pic>
        <p:nvPicPr>
          <p:cNvPr id="11" name="Picture 10">
            <a:extLst>
              <a:ext uri="{FF2B5EF4-FFF2-40B4-BE49-F238E27FC236}">
                <a16:creationId xmlns:a16="http://schemas.microsoft.com/office/drawing/2014/main" id="{C13DE4A0-6ECF-F642-8F7A-FB9013F027D2}"/>
              </a:ext>
            </a:extLst>
          </p:cNvPr>
          <p:cNvPicPr>
            <a:picLocks noChangeAspect="1"/>
          </p:cNvPicPr>
          <p:nvPr/>
        </p:nvPicPr>
        <p:blipFill>
          <a:blip r:embed="rId7"/>
          <a:stretch>
            <a:fillRect/>
          </a:stretch>
        </p:blipFill>
        <p:spPr>
          <a:xfrm>
            <a:off x="6259830" y="5840730"/>
            <a:ext cx="5212080" cy="822960"/>
          </a:xfrm>
          <a:prstGeom prst="rect">
            <a:avLst/>
          </a:prstGeom>
          <a:ln>
            <a:solidFill>
              <a:schemeClr val="accent1"/>
            </a:solidFill>
          </a:ln>
        </p:spPr>
      </p:pic>
      <p:sp>
        <p:nvSpPr>
          <p:cNvPr id="5" name="Rectangle 4">
            <a:extLst>
              <a:ext uri="{FF2B5EF4-FFF2-40B4-BE49-F238E27FC236}">
                <a16:creationId xmlns:a16="http://schemas.microsoft.com/office/drawing/2014/main" id="{91EC582A-884D-AF47-A0E3-DECC06991354}"/>
              </a:ext>
            </a:extLst>
          </p:cNvPr>
          <p:cNvSpPr/>
          <p:nvPr/>
        </p:nvSpPr>
        <p:spPr>
          <a:xfrm>
            <a:off x="1717948" y="1884164"/>
            <a:ext cx="7747634" cy="461665"/>
          </a:xfrm>
          <a:prstGeom prst="rect">
            <a:avLst/>
          </a:prstGeom>
        </p:spPr>
        <p:txBody>
          <a:bodyPr wrap="none">
            <a:spAutoFit/>
          </a:bodyPr>
          <a:lstStyle/>
          <a:p>
            <a:r>
              <a:rPr lang="en-US" sz="2400" dirty="0">
                <a:solidFill>
                  <a:srgbClr val="222222"/>
                </a:solidFill>
                <a:latin typeface="Arial" panose="020B0604020202020204" pitchFamily="34" charset="0"/>
              </a:rPr>
              <a:t>Output is proportional to the time derivative of the input!</a:t>
            </a:r>
            <a:endParaRPr lang="en-US" sz="2400" dirty="0"/>
          </a:p>
        </p:txBody>
      </p:sp>
      <p:sp>
        <p:nvSpPr>
          <p:cNvPr id="10" name="Slide Number Placeholder 9">
            <a:extLst>
              <a:ext uri="{FF2B5EF4-FFF2-40B4-BE49-F238E27FC236}">
                <a16:creationId xmlns:a16="http://schemas.microsoft.com/office/drawing/2014/main" id="{E32A629A-746C-4343-9095-EBB1F23BD70B}"/>
              </a:ext>
            </a:extLst>
          </p:cNvPr>
          <p:cNvSpPr>
            <a:spLocks noGrp="1"/>
          </p:cNvSpPr>
          <p:nvPr>
            <p:ph type="sldNum" sz="quarter" idx="12"/>
          </p:nvPr>
        </p:nvSpPr>
        <p:spPr/>
        <p:txBody>
          <a:bodyPr/>
          <a:lstStyle/>
          <a:p>
            <a:fld id="{F33FCB0E-AFE6-8F4B-B9EB-BD4C96BB7C7B}" type="slidenum">
              <a:rPr lang="en-US" smtClean="0"/>
              <a:t>62</a:t>
            </a:fld>
            <a:endParaRPr lang="en-US"/>
          </a:p>
        </p:txBody>
      </p:sp>
    </p:spTree>
    <p:extLst>
      <p:ext uri="{BB962C8B-B14F-4D97-AF65-F5344CB8AC3E}">
        <p14:creationId xmlns:p14="http://schemas.microsoft.com/office/powerpoint/2010/main" val="1349647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9.12 The Phasor Diagram</a:t>
            </a:r>
          </a:p>
        </p:txBody>
      </p:sp>
      <p:pic>
        <p:nvPicPr>
          <p:cNvPr id="3" name="Picture 2">
            <a:extLst>
              <a:ext uri="{FF2B5EF4-FFF2-40B4-BE49-F238E27FC236}">
                <a16:creationId xmlns:a16="http://schemas.microsoft.com/office/drawing/2014/main" id="{C1B9AA68-8E81-F448-B996-91FF3456DC67}"/>
              </a:ext>
            </a:extLst>
          </p:cNvPr>
          <p:cNvPicPr>
            <a:picLocks noChangeAspect="1"/>
          </p:cNvPicPr>
          <p:nvPr/>
        </p:nvPicPr>
        <p:blipFill>
          <a:blip r:embed="rId2"/>
          <a:stretch>
            <a:fillRect/>
          </a:stretch>
        </p:blipFill>
        <p:spPr>
          <a:xfrm>
            <a:off x="1677670" y="5449570"/>
            <a:ext cx="8415020" cy="539739"/>
          </a:xfrm>
          <a:prstGeom prst="rect">
            <a:avLst/>
          </a:prstGeom>
        </p:spPr>
      </p:pic>
      <p:grpSp>
        <p:nvGrpSpPr>
          <p:cNvPr id="6" name="Group 5">
            <a:extLst>
              <a:ext uri="{FF2B5EF4-FFF2-40B4-BE49-F238E27FC236}">
                <a16:creationId xmlns:a16="http://schemas.microsoft.com/office/drawing/2014/main" id="{8F66FB8A-5CAC-2A42-89FE-4ADD0E44155C}"/>
              </a:ext>
            </a:extLst>
          </p:cNvPr>
          <p:cNvGrpSpPr/>
          <p:nvPr/>
        </p:nvGrpSpPr>
        <p:grpSpPr>
          <a:xfrm>
            <a:off x="3511550" y="1868170"/>
            <a:ext cx="4386580" cy="3355340"/>
            <a:chOff x="3511550" y="1868170"/>
            <a:chExt cx="5168900" cy="4147582"/>
          </a:xfrm>
        </p:grpSpPr>
        <p:pic>
          <p:nvPicPr>
            <p:cNvPr id="4" name="Picture 3">
              <a:extLst>
                <a:ext uri="{FF2B5EF4-FFF2-40B4-BE49-F238E27FC236}">
                  <a16:creationId xmlns:a16="http://schemas.microsoft.com/office/drawing/2014/main" id="{5AEBB129-25B6-B842-AFC2-F776C4F1DDFD}"/>
                </a:ext>
              </a:extLst>
            </p:cNvPr>
            <p:cNvPicPr>
              <a:picLocks noChangeAspect="1"/>
            </p:cNvPicPr>
            <p:nvPr/>
          </p:nvPicPr>
          <p:blipFill>
            <a:blip r:embed="rId3"/>
            <a:stretch>
              <a:fillRect/>
            </a:stretch>
          </p:blipFill>
          <p:spPr>
            <a:xfrm>
              <a:off x="3511550" y="1868170"/>
              <a:ext cx="5168900" cy="3898900"/>
            </a:xfrm>
            <a:prstGeom prst="rect">
              <a:avLst/>
            </a:prstGeom>
          </p:spPr>
        </p:pic>
        <p:sp>
          <p:nvSpPr>
            <p:cNvPr id="5" name="TextBox 4">
              <a:extLst>
                <a:ext uri="{FF2B5EF4-FFF2-40B4-BE49-F238E27FC236}">
                  <a16:creationId xmlns:a16="http://schemas.microsoft.com/office/drawing/2014/main" id="{D8C05928-31FB-AA42-84F6-510CC3242B38}"/>
                </a:ext>
              </a:extLst>
            </p:cNvPr>
            <p:cNvSpPr txBox="1"/>
            <p:nvPr/>
          </p:nvSpPr>
          <p:spPr>
            <a:xfrm>
              <a:off x="6606540" y="5646420"/>
              <a:ext cx="228600" cy="369332"/>
            </a:xfrm>
            <a:prstGeom prst="rect">
              <a:avLst/>
            </a:prstGeom>
            <a:solidFill>
              <a:schemeClr val="bg1"/>
            </a:solidFill>
            <a:ln>
              <a:solidFill>
                <a:schemeClr val="bg1"/>
              </a:solidFill>
            </a:ln>
          </p:spPr>
          <p:txBody>
            <a:bodyPr wrap="square" rtlCol="0">
              <a:spAutoFit/>
            </a:bodyPr>
            <a:lstStyle/>
            <a:p>
              <a:endParaRPr lang="en-US" dirty="0"/>
            </a:p>
          </p:txBody>
        </p:sp>
      </p:grpSp>
      <p:sp>
        <p:nvSpPr>
          <p:cNvPr id="2" name="Slide Number Placeholder 1">
            <a:extLst>
              <a:ext uri="{FF2B5EF4-FFF2-40B4-BE49-F238E27FC236}">
                <a16:creationId xmlns:a16="http://schemas.microsoft.com/office/drawing/2014/main" id="{3CB282E8-186C-D949-9FF1-8FB60A28CFD1}"/>
              </a:ext>
            </a:extLst>
          </p:cNvPr>
          <p:cNvSpPr>
            <a:spLocks noGrp="1"/>
          </p:cNvSpPr>
          <p:nvPr>
            <p:ph type="sldNum" sz="quarter" idx="12"/>
          </p:nvPr>
        </p:nvSpPr>
        <p:spPr/>
        <p:txBody>
          <a:bodyPr/>
          <a:lstStyle/>
          <a:p>
            <a:fld id="{F33FCB0E-AFE6-8F4B-B9EB-BD4C96BB7C7B}" type="slidenum">
              <a:rPr lang="en-US" smtClean="0"/>
              <a:t>63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CB05FE-D277-E941-974F-CEE300CC415B}"/>
                  </a:ext>
                </a:extLst>
              </p:cNvPr>
              <p:cNvSpPr txBox="1"/>
              <p:nvPr/>
            </p:nvSpPr>
            <p:spPr>
              <a:xfrm>
                <a:off x="4171950" y="6047218"/>
                <a:ext cx="3403047" cy="461665"/>
              </a:xfrm>
              <a:prstGeom prst="rect">
                <a:avLst/>
              </a:prstGeom>
              <a:noFill/>
            </p:spPr>
            <p:txBody>
              <a:bodyPr wrap="none" rtlCol="0">
                <a:spAutoFit/>
              </a:bodyPr>
              <a:lstStyle/>
              <a:p>
                <a:r>
                  <a:rPr lang="en-CN" sz="2400" dirty="0"/>
                  <a:t>Also, </a:t>
                </a:r>
                <a:r>
                  <a:rPr lang="en-CN" sz="2400" b="1" dirty="0"/>
                  <a:t>V</a:t>
                </a:r>
                <a:r>
                  <a:rPr lang="en-CN" sz="2400" dirty="0"/>
                  <a:t> leads </a:t>
                </a:r>
                <a:r>
                  <a:rPr lang="en-CN" sz="2400" b="1" dirty="0"/>
                  <a:t>I</a:t>
                </a:r>
                <a:r>
                  <a:rPr lang="en-CN" sz="2400" dirty="0"/>
                  <a:t> by (</a:t>
                </a:r>
                <a14:m>
                  <m:oMath xmlns:m="http://schemas.openxmlformats.org/officeDocument/2006/math">
                    <m:r>
                      <a:rPr lang="en-CN" sz="240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𝜃</m:t>
                    </m:r>
                    <m:r>
                      <a:rPr lang="en-US" sz="2400" b="0" i="0" smtClean="0">
                        <a:latin typeface="Cambria Math" panose="02040503050406030204" pitchFamily="18" charset="0"/>
                        <a:ea typeface="Cambria Math" panose="02040503050406030204" pitchFamily="18" charset="0"/>
                      </a:rPr>
                      <m:t>)</m:t>
                    </m:r>
                  </m:oMath>
                </a14:m>
                <a:endParaRPr lang="en-CN" dirty="0"/>
              </a:p>
            </p:txBody>
          </p:sp>
        </mc:Choice>
        <mc:Fallback xmlns="">
          <p:sp>
            <p:nvSpPr>
              <p:cNvPr id="7" name="TextBox 6">
                <a:extLst>
                  <a:ext uri="{FF2B5EF4-FFF2-40B4-BE49-F238E27FC236}">
                    <a16:creationId xmlns:a16="http://schemas.microsoft.com/office/drawing/2014/main" id="{14CB05FE-D277-E941-974F-CEE300CC415B}"/>
                  </a:ext>
                </a:extLst>
              </p:cNvPr>
              <p:cNvSpPr txBox="1">
                <a:spLocks noRot="1" noChangeAspect="1" noMove="1" noResize="1" noEditPoints="1" noAdjustHandles="1" noChangeArrowheads="1" noChangeShapeType="1" noTextEdit="1"/>
              </p:cNvSpPr>
              <p:nvPr/>
            </p:nvSpPr>
            <p:spPr>
              <a:xfrm>
                <a:off x="4171950" y="6047218"/>
                <a:ext cx="3403047" cy="461665"/>
              </a:xfrm>
              <a:prstGeom prst="rect">
                <a:avLst/>
              </a:prstGeom>
              <a:blipFill>
                <a:blip r:embed="rId4"/>
                <a:stretch>
                  <a:fillRect l="-2612" t="-8333" r="-746" b="-30556"/>
                </a:stretch>
              </a:blipFill>
            </p:spPr>
            <p:txBody>
              <a:bodyPr/>
              <a:lstStyle/>
              <a:p>
                <a:r>
                  <a:rPr lang="en-CN">
                    <a:noFill/>
                  </a:rPr>
                  <a:t> </a:t>
                </a:r>
              </a:p>
            </p:txBody>
          </p:sp>
        </mc:Fallback>
      </mc:AlternateContent>
    </p:spTree>
    <p:extLst>
      <p:ext uri="{BB962C8B-B14F-4D97-AF65-F5344CB8AC3E}">
        <p14:creationId xmlns:p14="http://schemas.microsoft.com/office/powerpoint/2010/main" val="2079086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9.12 The Phasor Diagram</a:t>
            </a:r>
          </a:p>
          <a:p>
            <a:r>
              <a:rPr lang="en-US" dirty="0"/>
              <a:t>(Adding 2 phasors)</a:t>
            </a:r>
          </a:p>
        </p:txBody>
      </p:sp>
      <p:pic>
        <p:nvPicPr>
          <p:cNvPr id="9" name="Picture 8">
            <a:extLst>
              <a:ext uri="{FF2B5EF4-FFF2-40B4-BE49-F238E27FC236}">
                <a16:creationId xmlns:a16="http://schemas.microsoft.com/office/drawing/2014/main" id="{0B6F312D-73C4-3044-83E3-354526F4B348}"/>
              </a:ext>
            </a:extLst>
          </p:cNvPr>
          <p:cNvPicPr>
            <a:picLocks noChangeAspect="1"/>
          </p:cNvPicPr>
          <p:nvPr/>
        </p:nvPicPr>
        <p:blipFill>
          <a:blip r:embed="rId2"/>
          <a:stretch>
            <a:fillRect/>
          </a:stretch>
        </p:blipFill>
        <p:spPr>
          <a:xfrm>
            <a:off x="418146" y="2777490"/>
            <a:ext cx="4410393" cy="1988820"/>
          </a:xfrm>
          <a:prstGeom prst="rect">
            <a:avLst/>
          </a:prstGeom>
        </p:spPr>
      </p:pic>
      <p:pic>
        <p:nvPicPr>
          <p:cNvPr id="10" name="Picture 9">
            <a:extLst>
              <a:ext uri="{FF2B5EF4-FFF2-40B4-BE49-F238E27FC236}">
                <a16:creationId xmlns:a16="http://schemas.microsoft.com/office/drawing/2014/main" id="{8CC7AE2F-0B53-AA42-831E-D0594B1DB9B4}"/>
              </a:ext>
            </a:extLst>
          </p:cNvPr>
          <p:cNvPicPr>
            <a:picLocks noChangeAspect="1"/>
          </p:cNvPicPr>
          <p:nvPr/>
        </p:nvPicPr>
        <p:blipFill>
          <a:blip r:embed="rId3"/>
          <a:stretch>
            <a:fillRect/>
          </a:stretch>
        </p:blipFill>
        <p:spPr>
          <a:xfrm>
            <a:off x="5234940" y="4583430"/>
            <a:ext cx="6318250" cy="2218692"/>
          </a:xfrm>
          <a:prstGeom prst="rect">
            <a:avLst/>
          </a:prstGeom>
        </p:spPr>
      </p:pic>
      <p:pic>
        <p:nvPicPr>
          <p:cNvPr id="12" name="Picture 11">
            <a:extLst>
              <a:ext uri="{FF2B5EF4-FFF2-40B4-BE49-F238E27FC236}">
                <a16:creationId xmlns:a16="http://schemas.microsoft.com/office/drawing/2014/main" id="{2D23BF8D-82EB-3A4A-97FE-2650F397D52F}"/>
              </a:ext>
            </a:extLst>
          </p:cNvPr>
          <p:cNvPicPr>
            <a:picLocks noChangeAspect="1"/>
          </p:cNvPicPr>
          <p:nvPr/>
        </p:nvPicPr>
        <p:blipFill>
          <a:blip r:embed="rId4"/>
          <a:stretch>
            <a:fillRect/>
          </a:stretch>
        </p:blipFill>
        <p:spPr>
          <a:xfrm>
            <a:off x="5452110" y="1892300"/>
            <a:ext cx="5975350" cy="2532237"/>
          </a:xfrm>
          <a:prstGeom prst="rect">
            <a:avLst/>
          </a:prstGeom>
        </p:spPr>
      </p:pic>
      <p:sp>
        <p:nvSpPr>
          <p:cNvPr id="2" name="Slide Number Placeholder 1">
            <a:extLst>
              <a:ext uri="{FF2B5EF4-FFF2-40B4-BE49-F238E27FC236}">
                <a16:creationId xmlns:a16="http://schemas.microsoft.com/office/drawing/2014/main" id="{793B5FCD-127F-4345-983E-5FCD159CF1B2}"/>
              </a:ext>
            </a:extLst>
          </p:cNvPr>
          <p:cNvSpPr>
            <a:spLocks noGrp="1"/>
          </p:cNvSpPr>
          <p:nvPr>
            <p:ph type="sldNum" sz="quarter" idx="12"/>
          </p:nvPr>
        </p:nvSpPr>
        <p:spPr/>
        <p:txBody>
          <a:bodyPr/>
          <a:lstStyle/>
          <a:p>
            <a:fld id="{F33FCB0E-AFE6-8F4B-B9EB-BD4C96BB7C7B}" type="slidenum">
              <a:rPr lang="en-US" smtClean="0"/>
              <a:t>64</a:t>
            </a:fld>
            <a:endParaRPr lang="en-US"/>
          </a:p>
        </p:txBody>
      </p:sp>
    </p:spTree>
    <p:extLst>
      <p:ext uri="{BB962C8B-B14F-4D97-AF65-F5344CB8AC3E}">
        <p14:creationId xmlns:p14="http://schemas.microsoft.com/office/powerpoint/2010/main" val="1893656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9.12 The Phasor Diagram</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sp>
        <p:nvSpPr>
          <p:cNvPr id="5" name="Slide Number Placeholder 4">
            <a:extLst>
              <a:ext uri="{FF2B5EF4-FFF2-40B4-BE49-F238E27FC236}">
                <a16:creationId xmlns:a16="http://schemas.microsoft.com/office/drawing/2014/main" id="{80E21A93-6D79-1949-8DDE-E0CF6CF43FC7}"/>
              </a:ext>
            </a:extLst>
          </p:cNvPr>
          <p:cNvSpPr>
            <a:spLocks noGrp="1"/>
          </p:cNvSpPr>
          <p:nvPr>
            <p:ph type="sldNum" sz="quarter" idx="12"/>
          </p:nvPr>
        </p:nvSpPr>
        <p:spPr/>
        <p:txBody>
          <a:bodyPr/>
          <a:lstStyle/>
          <a:p>
            <a:fld id="{F33FCB0E-AFE6-8F4B-B9EB-BD4C96BB7C7B}" type="slidenum">
              <a:rPr lang="en-US" smtClean="0"/>
              <a:t>65</a:t>
            </a:fld>
            <a:endParaRPr lang="en-US"/>
          </a:p>
        </p:txBody>
      </p:sp>
      <p:pic>
        <p:nvPicPr>
          <p:cNvPr id="6" name="Picture 5">
            <a:extLst>
              <a:ext uri="{FF2B5EF4-FFF2-40B4-BE49-F238E27FC236}">
                <a16:creationId xmlns:a16="http://schemas.microsoft.com/office/drawing/2014/main" id="{7B2B1BF0-1DD0-E643-AD28-61E51ABA52D0}"/>
              </a:ext>
            </a:extLst>
          </p:cNvPr>
          <p:cNvPicPr>
            <a:picLocks noChangeAspect="1"/>
          </p:cNvPicPr>
          <p:nvPr/>
        </p:nvPicPr>
        <p:blipFill>
          <a:blip r:embed="rId2"/>
          <a:stretch>
            <a:fillRect/>
          </a:stretch>
        </p:blipFill>
        <p:spPr>
          <a:xfrm>
            <a:off x="991870" y="1944370"/>
            <a:ext cx="4356100" cy="2146300"/>
          </a:xfrm>
          <a:prstGeom prst="rect">
            <a:avLst/>
          </a:prstGeom>
        </p:spPr>
      </p:pic>
      <p:pic>
        <p:nvPicPr>
          <p:cNvPr id="7" name="Picture 6">
            <a:extLst>
              <a:ext uri="{FF2B5EF4-FFF2-40B4-BE49-F238E27FC236}">
                <a16:creationId xmlns:a16="http://schemas.microsoft.com/office/drawing/2014/main" id="{6BD49A64-E6D5-7643-9540-ABF2751339A7}"/>
              </a:ext>
            </a:extLst>
          </p:cNvPr>
          <p:cNvPicPr>
            <a:picLocks noChangeAspect="1"/>
          </p:cNvPicPr>
          <p:nvPr/>
        </p:nvPicPr>
        <p:blipFill>
          <a:blip r:embed="rId3"/>
          <a:stretch>
            <a:fillRect/>
          </a:stretch>
        </p:blipFill>
        <p:spPr>
          <a:xfrm>
            <a:off x="6901180" y="1905000"/>
            <a:ext cx="1498600" cy="2247900"/>
          </a:xfrm>
          <a:prstGeom prst="rect">
            <a:avLst/>
          </a:prstGeom>
        </p:spPr>
      </p:pic>
      <p:pic>
        <p:nvPicPr>
          <p:cNvPr id="10" name="Picture 9">
            <a:extLst>
              <a:ext uri="{FF2B5EF4-FFF2-40B4-BE49-F238E27FC236}">
                <a16:creationId xmlns:a16="http://schemas.microsoft.com/office/drawing/2014/main" id="{0B836DBA-C861-7D41-B92C-6808D1B1588A}"/>
              </a:ext>
            </a:extLst>
          </p:cNvPr>
          <p:cNvPicPr>
            <a:picLocks noChangeAspect="1"/>
          </p:cNvPicPr>
          <p:nvPr/>
        </p:nvPicPr>
        <p:blipFill>
          <a:blip r:embed="rId4"/>
          <a:stretch>
            <a:fillRect/>
          </a:stretch>
        </p:blipFill>
        <p:spPr>
          <a:xfrm>
            <a:off x="3374390" y="4480559"/>
            <a:ext cx="2980690" cy="2146097"/>
          </a:xfrm>
          <a:prstGeom prst="rect">
            <a:avLst/>
          </a:prstGeom>
        </p:spPr>
      </p:pic>
      <p:sp>
        <p:nvSpPr>
          <p:cNvPr id="11" name="TextBox 10">
            <a:extLst>
              <a:ext uri="{FF2B5EF4-FFF2-40B4-BE49-F238E27FC236}">
                <a16:creationId xmlns:a16="http://schemas.microsoft.com/office/drawing/2014/main" id="{29F65AF9-EA22-CE4B-8C6C-65E224016B03}"/>
              </a:ext>
            </a:extLst>
          </p:cNvPr>
          <p:cNvSpPr txBox="1"/>
          <p:nvPr/>
        </p:nvSpPr>
        <p:spPr>
          <a:xfrm>
            <a:off x="6901180" y="6012180"/>
            <a:ext cx="4250138" cy="369332"/>
          </a:xfrm>
          <a:prstGeom prst="rect">
            <a:avLst/>
          </a:prstGeom>
          <a:noFill/>
        </p:spPr>
        <p:txBody>
          <a:bodyPr wrap="none" rtlCol="0">
            <a:spAutoFit/>
          </a:bodyPr>
          <a:lstStyle/>
          <a:p>
            <a:r>
              <a:rPr lang="en-CN" dirty="0"/>
              <a:t>Phasor Subtraction using Head and Tail rule</a:t>
            </a:r>
          </a:p>
        </p:txBody>
      </p:sp>
    </p:spTree>
    <p:extLst>
      <p:ext uri="{BB962C8B-B14F-4D97-AF65-F5344CB8AC3E}">
        <p14:creationId xmlns:p14="http://schemas.microsoft.com/office/powerpoint/2010/main" val="480900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9.12 The Phasor Diagram</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724AF713-9656-8240-B0EC-3A2EEEBE9ABC}"/>
              </a:ext>
            </a:extLst>
          </p:cNvPr>
          <p:cNvPicPr>
            <a:picLocks noChangeAspect="1"/>
          </p:cNvPicPr>
          <p:nvPr/>
        </p:nvPicPr>
        <p:blipFill>
          <a:blip r:embed="rId2"/>
          <a:stretch>
            <a:fillRect/>
          </a:stretch>
        </p:blipFill>
        <p:spPr>
          <a:xfrm>
            <a:off x="1017270" y="2244725"/>
            <a:ext cx="3348990" cy="2790825"/>
          </a:xfrm>
          <a:prstGeom prst="rect">
            <a:avLst/>
          </a:prstGeom>
        </p:spPr>
      </p:pic>
      <p:grpSp>
        <p:nvGrpSpPr>
          <p:cNvPr id="15" name="Group 14">
            <a:extLst>
              <a:ext uri="{FF2B5EF4-FFF2-40B4-BE49-F238E27FC236}">
                <a16:creationId xmlns:a16="http://schemas.microsoft.com/office/drawing/2014/main" id="{F58E0757-7BC6-1E44-A8F6-B9F1C4D06C88}"/>
              </a:ext>
            </a:extLst>
          </p:cNvPr>
          <p:cNvGrpSpPr/>
          <p:nvPr/>
        </p:nvGrpSpPr>
        <p:grpSpPr>
          <a:xfrm>
            <a:off x="5340352" y="2132330"/>
            <a:ext cx="5397600" cy="1913890"/>
            <a:chOff x="6449062" y="2098040"/>
            <a:chExt cx="5397600" cy="1913890"/>
          </a:xfrm>
        </p:grpSpPr>
        <p:pic>
          <p:nvPicPr>
            <p:cNvPr id="6" name="Picture 5">
              <a:extLst>
                <a:ext uri="{FF2B5EF4-FFF2-40B4-BE49-F238E27FC236}">
                  <a16:creationId xmlns:a16="http://schemas.microsoft.com/office/drawing/2014/main" id="{905A6770-D9B7-404C-A661-71790B769313}"/>
                </a:ext>
              </a:extLst>
            </p:cNvPr>
            <p:cNvPicPr>
              <a:picLocks noChangeAspect="1"/>
            </p:cNvPicPr>
            <p:nvPr/>
          </p:nvPicPr>
          <p:blipFill>
            <a:blip r:embed="rId3"/>
            <a:stretch>
              <a:fillRect/>
            </a:stretch>
          </p:blipFill>
          <p:spPr>
            <a:xfrm>
              <a:off x="6449062" y="2098040"/>
              <a:ext cx="5397600" cy="1913890"/>
            </a:xfrm>
            <a:prstGeom prst="rect">
              <a:avLst/>
            </a:prstGeom>
          </p:spPr>
        </p:pic>
        <p:grpSp>
          <p:nvGrpSpPr>
            <p:cNvPr id="14" name="Group 13">
              <a:extLst>
                <a:ext uri="{FF2B5EF4-FFF2-40B4-BE49-F238E27FC236}">
                  <a16:creationId xmlns:a16="http://schemas.microsoft.com/office/drawing/2014/main" id="{EBC21764-7D85-EF47-AF0B-9BE2BC33161D}"/>
                </a:ext>
              </a:extLst>
            </p:cNvPr>
            <p:cNvGrpSpPr/>
            <p:nvPr/>
          </p:nvGrpSpPr>
          <p:grpSpPr>
            <a:xfrm>
              <a:off x="9318189" y="2493526"/>
              <a:ext cx="1385316" cy="574992"/>
              <a:chOff x="5706309" y="3225046"/>
              <a:chExt cx="1385316" cy="574992"/>
            </a:xfrm>
            <a:solidFill>
              <a:schemeClr val="bg1"/>
            </a:solidFill>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98649BE-5C94-0041-9EE2-ECED6220F62D}"/>
                      </a:ext>
                    </a:extLst>
                  </p:cNvPr>
                  <p:cNvSpPr/>
                  <p:nvPr/>
                </p:nvSpPr>
                <p:spPr>
                  <a:xfrm>
                    <a:off x="5706309" y="3244334"/>
                    <a:ext cx="1385316" cy="523220"/>
                  </a:xfrm>
                  <a:prstGeom prst="rect">
                    <a:avLst/>
                  </a:prstGeom>
                  <a:grpFill/>
                </p:spPr>
                <p:txBody>
                  <a:bodyPr wrap="none">
                    <a:spAutoFit/>
                  </a:bodyPr>
                  <a:lstStyle/>
                  <a:p>
                    <a:r>
                      <a:rPr lang="en-US" sz="2800" dirty="0">
                        <a:latin typeface="Times New Roman" panose="02020603050405020304" pitchFamily="18" charset="0"/>
                        <a:cs typeface="Times New Roman" panose="02020603050405020304" pitchFamily="18" charset="0"/>
                      </a:rPr>
                      <a:t>260 67</a:t>
                    </a:r>
                    <a14:m>
                      <m:oMath xmlns:m="http://schemas.openxmlformats.org/officeDocument/2006/math">
                        <m:r>
                          <a:rPr lang="en-US" sz="2800" i="1">
                            <a:latin typeface="Cambria Math" panose="02040503050406030204" pitchFamily="18" charset="0"/>
                            <a:ea typeface="Cambria Math" panose="02040503050406030204" pitchFamily="18" charset="0"/>
                          </a:rPr>
                          <m:t>°</m:t>
                        </m:r>
                        <m:r>
                          <a:rPr lang="en-US" sz="2800">
                            <a:latin typeface="Cambria Math" panose="02040503050406030204" pitchFamily="18" charset="0"/>
                            <a:ea typeface="Cambria Math" panose="02040503050406030204" pitchFamily="18" charset="0"/>
                          </a:rPr>
                          <m:t> </m:t>
                        </m:r>
                      </m:oMath>
                    </a14:m>
                    <a:endParaRPr lang="en-US" sz="2800" dirty="0"/>
                  </a:p>
                </p:txBody>
              </p:sp>
            </mc:Choice>
            <mc:Fallback xmlns="">
              <p:sp>
                <p:nvSpPr>
                  <p:cNvPr id="10" name="Rectangle 9">
                    <a:extLst>
                      <a:ext uri="{FF2B5EF4-FFF2-40B4-BE49-F238E27FC236}">
                        <a16:creationId xmlns:a16="http://schemas.microsoft.com/office/drawing/2014/main" id="{898649BE-5C94-0041-9EE2-ECED6220F62D}"/>
                      </a:ext>
                    </a:extLst>
                  </p:cNvPr>
                  <p:cNvSpPr>
                    <a:spLocks noRot="1" noChangeAspect="1" noMove="1" noResize="1" noEditPoints="1" noAdjustHandles="1" noChangeArrowheads="1" noChangeShapeType="1" noTextEdit="1"/>
                  </p:cNvSpPr>
                  <p:nvPr/>
                </p:nvSpPr>
                <p:spPr>
                  <a:xfrm>
                    <a:off x="5706309" y="3244334"/>
                    <a:ext cx="1385316" cy="523220"/>
                  </a:xfrm>
                  <a:prstGeom prst="rect">
                    <a:avLst/>
                  </a:prstGeom>
                  <a:blipFill>
                    <a:blip r:embed="rId4"/>
                    <a:stretch>
                      <a:fillRect l="-8182" t="-14286" r="-5455" b="-2857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7262B44F-BDF2-5E43-B26A-31FC29E03694}"/>
                  </a:ext>
                </a:extLst>
              </p:cNvPr>
              <p:cNvGrpSpPr/>
              <p:nvPr/>
            </p:nvGrpSpPr>
            <p:grpSpPr>
              <a:xfrm>
                <a:off x="6235950" y="3225046"/>
                <a:ext cx="644918" cy="574992"/>
                <a:chOff x="9340552" y="859426"/>
                <a:chExt cx="332907" cy="386644"/>
              </a:xfrm>
              <a:grpFill/>
            </p:grpSpPr>
            <p:cxnSp>
              <p:nvCxnSpPr>
                <p:cNvPr id="12" name="Straight Connector 11">
                  <a:extLst>
                    <a:ext uri="{FF2B5EF4-FFF2-40B4-BE49-F238E27FC236}">
                      <a16:creationId xmlns:a16="http://schemas.microsoft.com/office/drawing/2014/main" id="{85776603-9372-D34B-AF20-C2279E2F5BEC}"/>
                    </a:ext>
                  </a:extLst>
                </p:cNvPr>
                <p:cNvCxnSpPr>
                  <a:cxnSpLocks/>
                </p:cNvCxnSpPr>
                <p:nvPr/>
              </p:nvCxnSpPr>
              <p:spPr>
                <a:xfrm flipH="1">
                  <a:off x="9340552" y="859426"/>
                  <a:ext cx="142600" cy="386445"/>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470FF3-8BBD-3444-9EF2-C95EA1AC6F5F}"/>
                    </a:ext>
                  </a:extLst>
                </p:cNvPr>
                <p:cNvCxnSpPr/>
                <p:nvPr/>
              </p:nvCxnSpPr>
              <p:spPr>
                <a:xfrm>
                  <a:off x="9344549" y="1246070"/>
                  <a:ext cx="32891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grpSp>
      </p:grpSp>
      <p:sp>
        <p:nvSpPr>
          <p:cNvPr id="2" name="Slide Number Placeholder 1">
            <a:extLst>
              <a:ext uri="{FF2B5EF4-FFF2-40B4-BE49-F238E27FC236}">
                <a16:creationId xmlns:a16="http://schemas.microsoft.com/office/drawing/2014/main" id="{756052A7-07C4-304A-9D4F-8345A419D977}"/>
              </a:ext>
            </a:extLst>
          </p:cNvPr>
          <p:cNvSpPr>
            <a:spLocks noGrp="1"/>
          </p:cNvSpPr>
          <p:nvPr>
            <p:ph type="sldNum" sz="quarter" idx="12"/>
          </p:nvPr>
        </p:nvSpPr>
        <p:spPr/>
        <p:txBody>
          <a:bodyPr/>
          <a:lstStyle/>
          <a:p>
            <a:fld id="{F33FCB0E-AFE6-8F4B-B9EB-BD4C96BB7C7B}" type="slidenum">
              <a:rPr lang="en-US" smtClean="0"/>
              <a:t>66</a:t>
            </a:fld>
            <a:endParaRPr lang="en-US"/>
          </a:p>
        </p:txBody>
      </p:sp>
      <p:sp>
        <p:nvSpPr>
          <p:cNvPr id="3" name="TextBox 2">
            <a:extLst>
              <a:ext uri="{FF2B5EF4-FFF2-40B4-BE49-F238E27FC236}">
                <a16:creationId xmlns:a16="http://schemas.microsoft.com/office/drawing/2014/main" id="{57DF09B4-5612-FE45-A56D-D4EAB5DB9F27}"/>
              </a:ext>
            </a:extLst>
          </p:cNvPr>
          <p:cNvSpPr txBox="1"/>
          <p:nvPr/>
        </p:nvSpPr>
        <p:spPr>
          <a:xfrm>
            <a:off x="4149090" y="5234940"/>
            <a:ext cx="2846998" cy="400110"/>
          </a:xfrm>
          <a:prstGeom prst="rect">
            <a:avLst/>
          </a:prstGeom>
          <a:noFill/>
        </p:spPr>
        <p:txBody>
          <a:bodyPr wrap="none" rtlCol="0">
            <a:spAutoFit/>
          </a:bodyPr>
          <a:lstStyle/>
          <a:p>
            <a:r>
              <a:rPr lang="en-CN" sz="2000" dirty="0"/>
              <a:t>Complex number phasors</a:t>
            </a:r>
          </a:p>
        </p:txBody>
      </p:sp>
    </p:spTree>
    <p:extLst>
      <p:ext uri="{BB962C8B-B14F-4D97-AF65-F5344CB8AC3E}">
        <p14:creationId xmlns:p14="http://schemas.microsoft.com/office/powerpoint/2010/main" val="2352001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9.12 The Phasor Diagram</a:t>
            </a:r>
          </a:p>
          <a:p>
            <a:r>
              <a:rPr lang="en-US" dirty="0"/>
              <a:t>Example: 9.18</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16" name="Picture 2" descr="A drawing shows a frequency domain equivalent of the circuit shown in figure 9.55.The circuit shows two pairs of nodes on the top and bottom wires. The nodes to the right are connected by a vertical cross wire, which carries resistor R2 with a downward current I sub a. The nodes to the left have voltage V sub L marked across them. The top wire carries resistor R1 and inductor j omega L1 to the left of the nodes, along with a rightward current I. Inductor j omega L2 is located on the right wire, with a downward current I sub b. An independent voltage source, V sub s, is located on the left wire">
            <a:extLst>
              <a:ext uri="{FF2B5EF4-FFF2-40B4-BE49-F238E27FC236}">
                <a16:creationId xmlns:a16="http://schemas.microsoft.com/office/drawing/2014/main" id="{0B8E3818-4AC5-0E4D-A845-87B83240E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019" y="1840230"/>
            <a:ext cx="6225539" cy="231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A drawing shows the first step in creating a phasor diagram for figure 9.56. A phasor, V sub L, is placed on the positive real axis.">
            <a:extLst>
              <a:ext uri="{FF2B5EF4-FFF2-40B4-BE49-F238E27FC236}">
                <a16:creationId xmlns:a16="http://schemas.microsoft.com/office/drawing/2014/main" id="{DB586516-187D-4044-937D-BB30E0AEE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 y="5406390"/>
            <a:ext cx="1903362" cy="828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descr="A drawing shows the second step in creating a phasor diagram for figure 9.56. A phasor, I sub a, is placed in phase with V sub L on the positive real axis.">
            <a:extLst>
              <a:ext uri="{FF2B5EF4-FFF2-40B4-BE49-F238E27FC236}">
                <a16:creationId xmlns:a16="http://schemas.microsoft.com/office/drawing/2014/main" id="{711E85E1-EF87-9143-8D92-A17325F19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107" y="5383530"/>
            <a:ext cx="1542294" cy="787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descr="A drawing shows the third step in creating a phasor diagram for figure 9.56. A phasor, V sub L, is placed on the positive real axis. Another phasor, I sub a, is placed in phase with V sub L. A third phasor, I sub b, is placed perpendicular to I sub a, pointing downward.">
            <a:extLst>
              <a:ext uri="{FF2B5EF4-FFF2-40B4-BE49-F238E27FC236}">
                <a16:creationId xmlns:a16="http://schemas.microsoft.com/office/drawing/2014/main" id="{6A7DB934-6BE4-FB46-94EE-0A4B2C1CD8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687" y="5257800"/>
            <a:ext cx="1757138" cy="1238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descr="A drawing shows the fourth step in creating a phasor diagram for figure 9.56.A phasor, V sub L, is placed on the positive real axis. Another phasor, I sub a, is placed in phase with V sub L. A third phasor, I sub b, is placed perpendicular to I sub a, pointing downward. A phasor for current I is placed at 45 degrees between I sub a and I sub b.">
            <a:extLst>
              <a:ext uri="{FF2B5EF4-FFF2-40B4-BE49-F238E27FC236}">
                <a16:creationId xmlns:a16="http://schemas.microsoft.com/office/drawing/2014/main" id="{92EAFC39-6D1D-7947-884E-B1974F456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3500" y="4972050"/>
            <a:ext cx="1517650" cy="143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6" descr="A drawing shows the fifth step in creating a phasor diagram for figure 9.56. A phasor, V sub L, is placed on the positive real axis. Another phasor, I sub a, is placed in phase with V sub L. A third phasor, I sub b, is placed perpendicular to I sub a, pointing downward. A phasor for current I is placed at 45 degrees between I sub a and I sub b.&#10;&#10;A phasor for R1I is placed in phase with I. A sixth phasor for j omega L1 I is placed at 90 degrees above I, at 45 degrees above the horizontal axis.&#10;">
            <a:extLst>
              <a:ext uri="{FF2B5EF4-FFF2-40B4-BE49-F238E27FC236}">
                <a16:creationId xmlns:a16="http://schemas.microsoft.com/office/drawing/2014/main" id="{F778E697-ABC8-1643-8A07-0AAB33151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3573" y="4690427"/>
            <a:ext cx="2305428" cy="179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CE8B6395-3C79-0F41-96A4-50700515A20B}"/>
              </a:ext>
            </a:extLst>
          </p:cNvPr>
          <p:cNvPicPr>
            <a:picLocks noChangeAspect="1"/>
          </p:cNvPicPr>
          <p:nvPr/>
        </p:nvPicPr>
        <p:blipFill>
          <a:blip r:embed="rId8"/>
          <a:stretch>
            <a:fillRect/>
          </a:stretch>
        </p:blipFill>
        <p:spPr>
          <a:xfrm>
            <a:off x="5203190" y="5120640"/>
            <a:ext cx="2311400" cy="1143000"/>
          </a:xfrm>
          <a:prstGeom prst="rect">
            <a:avLst/>
          </a:prstGeom>
        </p:spPr>
      </p:pic>
      <p:cxnSp>
        <p:nvCxnSpPr>
          <p:cNvPr id="24" name="Straight Arrow Connector 23">
            <a:extLst>
              <a:ext uri="{FF2B5EF4-FFF2-40B4-BE49-F238E27FC236}">
                <a16:creationId xmlns:a16="http://schemas.microsoft.com/office/drawing/2014/main" id="{E23AD22F-3BC6-7344-940A-CCF8CDBADB15}"/>
              </a:ext>
            </a:extLst>
          </p:cNvPr>
          <p:cNvCxnSpPr/>
          <p:nvPr/>
        </p:nvCxnSpPr>
        <p:spPr>
          <a:xfrm>
            <a:off x="5566410" y="5566410"/>
            <a:ext cx="880110" cy="548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978E01B-27AE-8F44-9A82-658A797CCF27}"/>
              </a:ext>
            </a:extLst>
          </p:cNvPr>
          <p:cNvCxnSpPr/>
          <p:nvPr/>
        </p:nvCxnSpPr>
        <p:spPr>
          <a:xfrm>
            <a:off x="6446520" y="5566410"/>
            <a:ext cx="0" cy="548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560A6F0-A6F9-6E4A-84E4-6A791D4333FC}"/>
              </a:ext>
            </a:extLst>
          </p:cNvPr>
          <p:cNvPicPr>
            <a:picLocks noChangeAspect="1"/>
          </p:cNvPicPr>
          <p:nvPr/>
        </p:nvPicPr>
        <p:blipFill>
          <a:blip r:embed="rId9"/>
          <a:stretch>
            <a:fillRect/>
          </a:stretch>
        </p:blipFill>
        <p:spPr>
          <a:xfrm>
            <a:off x="5869940" y="5859780"/>
            <a:ext cx="177800" cy="304800"/>
          </a:xfrm>
          <a:prstGeom prst="rect">
            <a:avLst/>
          </a:prstGeom>
        </p:spPr>
      </p:pic>
      <p:sp>
        <p:nvSpPr>
          <p:cNvPr id="28" name="TextBox 27">
            <a:extLst>
              <a:ext uri="{FF2B5EF4-FFF2-40B4-BE49-F238E27FC236}">
                <a16:creationId xmlns:a16="http://schemas.microsoft.com/office/drawing/2014/main" id="{AF758EC1-F5CD-8E47-8A05-4EAC6A28B175}"/>
              </a:ext>
            </a:extLst>
          </p:cNvPr>
          <p:cNvSpPr txBox="1"/>
          <p:nvPr/>
        </p:nvSpPr>
        <p:spPr>
          <a:xfrm>
            <a:off x="5852160" y="6149340"/>
            <a:ext cx="385042" cy="307777"/>
          </a:xfrm>
          <a:prstGeom prst="rect">
            <a:avLst/>
          </a:prstGeom>
          <a:noFill/>
        </p:spPr>
        <p:txBody>
          <a:bodyPr wrap="none" rtlCol="0">
            <a:spAutoFit/>
          </a:bodyPr>
          <a:lstStyle/>
          <a:p>
            <a:r>
              <a:rPr lang="en-US" sz="1400" dirty="0">
                <a:solidFill>
                  <a:schemeClr val="tx1">
                    <a:lumMod val="65000"/>
                    <a:lumOff val="35000"/>
                  </a:schemeClr>
                </a:solidFill>
              </a:rPr>
              <a:t>(4)</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05550EA-F75B-934D-A692-BA993FAE82B2}"/>
                  </a:ext>
                </a:extLst>
              </p:cNvPr>
              <p:cNvSpPr/>
              <p:nvPr/>
            </p:nvSpPr>
            <p:spPr>
              <a:xfrm>
                <a:off x="990600" y="2037934"/>
                <a:ext cx="3420873" cy="1569660"/>
              </a:xfrm>
              <a:prstGeom prst="rect">
                <a:avLst/>
              </a:prstGeom>
            </p:spPr>
            <p:txBody>
              <a:bodyPr wrap="none">
                <a:spAutoFit/>
              </a:bodyPr>
              <a:lstStyle/>
              <a:p>
                <a:r>
                  <a:rPr lang="en-US" sz="2400" dirty="0">
                    <a:solidFill>
                      <a:srgbClr val="FF0000"/>
                    </a:solidFill>
                  </a:rPr>
                  <a:t>Example 9.18</a:t>
                </a:r>
              </a:p>
              <a:p>
                <a:endParaRPr lang="en-US" sz="2400" dirty="0"/>
              </a:p>
              <a:p>
                <a14:m>
                  <m:oMath xmlns:m="http://schemas.openxmlformats.org/officeDocument/2006/math">
                    <m:sSub>
                      <m:sSubPr>
                        <m:ctrlPr>
                          <a:rPr lang="pt"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𝑺</m:t>
                        </m:r>
                      </m:sub>
                    </m:sSub>
                    <m:r>
                      <a:rPr lang="en-US" sz="2400" b="1" i="1">
                        <a:latin typeface="Cambria Math" panose="02040503050406030204" pitchFamily="18" charset="0"/>
                      </a:rPr>
                      <m:t> </m:t>
                    </m:r>
                  </m:oMath>
                </a14:m>
                <a:r>
                  <a:rPr lang="pt" sz="2400" dirty="0"/>
                  <a:t>  = </a:t>
                </a:r>
                <a14:m>
                  <m:oMath xmlns:m="http://schemas.openxmlformats.org/officeDocument/2006/math">
                    <m:sSub>
                      <m:sSubPr>
                        <m:ctrlPr>
                          <a:rPr lang="pt" sz="2400" b="1" i="1">
                            <a:latin typeface="Cambria Math" panose="02040503050406030204" pitchFamily="18" charset="0"/>
                          </a:rPr>
                        </m:ctrlPr>
                      </m:sSubPr>
                      <m:e>
                        <m:r>
                          <a:rPr lang="en-US" sz="2400" b="1" i="1">
                            <a:latin typeface="Cambria Math" panose="02040503050406030204" pitchFamily="18" charset="0"/>
                          </a:rPr>
                          <m:t>𝑰</m:t>
                        </m:r>
                        <m:r>
                          <a:rPr lang="en-US" sz="2400" b="1" i="1" smtClean="0">
                            <a:latin typeface="Cambria Math" panose="02040503050406030204" pitchFamily="18" charset="0"/>
                          </a:rPr>
                          <m:t>(</m:t>
                        </m:r>
                        <m:r>
                          <a:rPr lang="en-US" sz="2400" b="1" i="1">
                            <a:latin typeface="Cambria Math" panose="02040503050406030204" pitchFamily="18" charset="0"/>
                          </a:rPr>
                          <m:t>𝑹</m:t>
                        </m:r>
                      </m:e>
                      <m:sub>
                        <m:r>
                          <a:rPr lang="en-US" sz="2400" b="1" i="1">
                            <a:latin typeface="Cambria Math" panose="02040503050406030204" pitchFamily="18" charset="0"/>
                          </a:rPr>
                          <m:t>𝟏</m:t>
                        </m:r>
                      </m:sub>
                    </m:sSub>
                    <m:r>
                      <a:rPr lang="en-US" sz="2400" b="1" i="1">
                        <a:latin typeface="Cambria Math" panose="02040503050406030204" pitchFamily="18" charset="0"/>
                      </a:rPr>
                      <m:t>+</m:t>
                    </m:r>
                    <m:r>
                      <m:rPr>
                        <m:nor/>
                      </m:rPr>
                      <a:rPr lang="en-US" sz="2400">
                        <a:latin typeface="Cambria Math" panose="02040503050406030204" pitchFamily="18" charset="0"/>
                      </a:rPr>
                      <m:t>j</m:t>
                    </m:r>
                    <m:r>
                      <m:rPr>
                        <m:nor/>
                      </m:rPr>
                      <a:rPr lang="pt" sz="2400" dirty="0">
                        <a:solidFill>
                          <a:srgbClr val="FF0000"/>
                        </a:solidFill>
                      </a:rPr>
                      <m:t>ω</m:t>
                    </m:r>
                    <m:sSub>
                      <m:sSubPr>
                        <m:ctrlPr>
                          <a:rPr lang="pt" sz="2400" b="1" i="1">
                            <a:latin typeface="Cambria Math" panose="02040503050406030204" pitchFamily="18" charset="0"/>
                          </a:rPr>
                        </m:ctrlPr>
                      </m:sSubPr>
                      <m:e>
                        <m:r>
                          <a:rPr lang="en-US" sz="2400" b="1" i="1">
                            <a:latin typeface="Cambria Math" panose="02040503050406030204" pitchFamily="18" charset="0"/>
                          </a:rPr>
                          <m:t>𝑳</m:t>
                        </m:r>
                      </m:e>
                      <m:sub>
                        <m:r>
                          <a:rPr lang="en-US" sz="2400" b="1" i="1">
                            <a:latin typeface="Cambria Math" panose="02040503050406030204" pitchFamily="18" charset="0"/>
                          </a:rPr>
                          <m:t>𝟏</m:t>
                        </m:r>
                      </m:sub>
                    </m:sSub>
                    <m:r>
                      <a:rPr lang="en-US" sz="2400" b="1" i="1" smtClean="0">
                        <a:latin typeface="Cambria Math" panose="02040503050406030204" pitchFamily="18" charset="0"/>
                      </a:rPr>
                      <m:t>)</m:t>
                    </m:r>
                  </m:oMath>
                </a14:m>
                <a:r>
                  <a:rPr lang="en-US" sz="2400" dirty="0"/>
                  <a:t> +</a:t>
                </a:r>
                <a14:m>
                  <m:oMath xmlns:m="http://schemas.openxmlformats.org/officeDocument/2006/math">
                    <m:sSub>
                      <m:sSubPr>
                        <m:ctrlPr>
                          <a:rPr lang="pt" sz="2400" b="1" i="1">
                            <a:latin typeface="Cambria Math" panose="02040503050406030204" pitchFamily="18" charset="0"/>
                          </a:rPr>
                        </m:ctrlPr>
                      </m:sSubPr>
                      <m:e>
                        <m:r>
                          <a:rPr lang="en-US" sz="2400" b="1" i="1">
                            <a:latin typeface="Cambria Math" panose="02040503050406030204" pitchFamily="18" charset="0"/>
                          </a:rPr>
                          <m:t> </m:t>
                        </m:r>
                        <m:r>
                          <a:rPr lang="en-US" sz="2400" b="1" i="1">
                            <a:latin typeface="Cambria Math" panose="02040503050406030204" pitchFamily="18" charset="0"/>
                          </a:rPr>
                          <m:t>𝑽</m:t>
                        </m:r>
                      </m:e>
                      <m:sub>
                        <m:r>
                          <a:rPr lang="en-US" sz="2400" b="1" i="1">
                            <a:latin typeface="Cambria Math" panose="02040503050406030204" pitchFamily="18" charset="0"/>
                          </a:rPr>
                          <m:t>𝑳</m:t>
                        </m:r>
                      </m:sub>
                    </m:sSub>
                  </m:oMath>
                </a14:m>
                <a:endParaRPr lang="en-US" sz="2400" dirty="0"/>
              </a:p>
              <a:p>
                <a:r>
                  <a:rPr lang="en-US" sz="2400" dirty="0"/>
                  <a:t>Draw the phasor diagram.</a:t>
                </a:r>
              </a:p>
            </p:txBody>
          </p:sp>
        </mc:Choice>
        <mc:Fallback xmlns="">
          <p:sp>
            <p:nvSpPr>
              <p:cNvPr id="29" name="Rectangle 28">
                <a:extLst>
                  <a:ext uri="{FF2B5EF4-FFF2-40B4-BE49-F238E27FC236}">
                    <a16:creationId xmlns:a16="http://schemas.microsoft.com/office/drawing/2014/main" id="{005550EA-F75B-934D-A692-BA993FAE82B2}"/>
                  </a:ext>
                </a:extLst>
              </p:cNvPr>
              <p:cNvSpPr>
                <a:spLocks noRot="1" noChangeAspect="1" noMove="1" noResize="1" noEditPoints="1" noAdjustHandles="1" noChangeArrowheads="1" noChangeShapeType="1" noTextEdit="1"/>
              </p:cNvSpPr>
              <p:nvPr/>
            </p:nvSpPr>
            <p:spPr>
              <a:xfrm>
                <a:off x="990600" y="2037934"/>
                <a:ext cx="3420873" cy="1569660"/>
              </a:xfrm>
              <a:prstGeom prst="rect">
                <a:avLst/>
              </a:prstGeom>
              <a:blipFill>
                <a:blip r:embed="rId10"/>
                <a:stretch>
                  <a:fillRect l="-2974" t="-3226" r="-1859" b="-7258"/>
                </a:stretch>
              </a:blipFill>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534C0D7B-CDAD-7747-8CFE-4EF3FE1A9A55}"/>
              </a:ext>
            </a:extLst>
          </p:cNvPr>
          <p:cNvSpPr>
            <a:spLocks noGrp="1"/>
          </p:cNvSpPr>
          <p:nvPr>
            <p:ph type="sldNum" sz="quarter" idx="12"/>
          </p:nvPr>
        </p:nvSpPr>
        <p:spPr/>
        <p:txBody>
          <a:bodyPr/>
          <a:lstStyle/>
          <a:p>
            <a:fld id="{F33FCB0E-AFE6-8F4B-B9EB-BD4C96BB7C7B}" type="slidenum">
              <a:rPr lang="en-US" smtClean="0"/>
              <a:t>67</a:t>
            </a:fld>
            <a:endParaRPr lang="en-US"/>
          </a:p>
        </p:txBody>
      </p:sp>
    </p:spTree>
    <p:extLst>
      <p:ext uri="{BB962C8B-B14F-4D97-AF65-F5344CB8AC3E}">
        <p14:creationId xmlns:p14="http://schemas.microsoft.com/office/powerpoint/2010/main" val="817985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9 – More problems 1</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sp>
        <p:nvSpPr>
          <p:cNvPr id="5" name="Slide Number Placeholder 4">
            <a:extLst>
              <a:ext uri="{FF2B5EF4-FFF2-40B4-BE49-F238E27FC236}">
                <a16:creationId xmlns:a16="http://schemas.microsoft.com/office/drawing/2014/main" id="{6B58F0A9-1226-1943-A864-51E99AF47B3A}"/>
              </a:ext>
            </a:extLst>
          </p:cNvPr>
          <p:cNvSpPr>
            <a:spLocks noGrp="1"/>
          </p:cNvSpPr>
          <p:nvPr>
            <p:ph type="sldNum" sz="quarter" idx="12"/>
          </p:nvPr>
        </p:nvSpPr>
        <p:spPr/>
        <p:txBody>
          <a:bodyPr/>
          <a:lstStyle/>
          <a:p>
            <a:fld id="{F33FCB0E-AFE6-8F4B-B9EB-BD4C96BB7C7B}" type="slidenum">
              <a:rPr lang="en-US" smtClean="0"/>
              <a:t>68</a:t>
            </a:fld>
            <a:endParaRPr lang="en-US"/>
          </a:p>
        </p:txBody>
      </p:sp>
      <p:pic>
        <p:nvPicPr>
          <p:cNvPr id="7" name="Picture 6">
            <a:extLst>
              <a:ext uri="{FF2B5EF4-FFF2-40B4-BE49-F238E27FC236}">
                <a16:creationId xmlns:a16="http://schemas.microsoft.com/office/drawing/2014/main" id="{946A5B73-4C7E-3E44-B20E-636D2F2D9A2B}"/>
              </a:ext>
            </a:extLst>
          </p:cNvPr>
          <p:cNvPicPr>
            <a:picLocks noChangeAspect="1"/>
          </p:cNvPicPr>
          <p:nvPr/>
        </p:nvPicPr>
        <p:blipFill>
          <a:blip r:embed="rId2"/>
          <a:stretch>
            <a:fillRect/>
          </a:stretch>
        </p:blipFill>
        <p:spPr>
          <a:xfrm>
            <a:off x="6005830" y="1863090"/>
            <a:ext cx="5575300" cy="160020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7869A6D-7935-D64E-B2C1-B1FCBFA67B42}"/>
                  </a:ext>
                </a:extLst>
              </p:cNvPr>
              <p:cNvSpPr txBox="1"/>
              <p:nvPr/>
            </p:nvSpPr>
            <p:spPr>
              <a:xfrm>
                <a:off x="396240" y="1954530"/>
                <a:ext cx="4021807" cy="646331"/>
              </a:xfrm>
              <a:prstGeom prst="rect">
                <a:avLst/>
              </a:prstGeom>
              <a:noFill/>
              <a:ln>
                <a:solidFill>
                  <a:schemeClr val="accent1"/>
                </a:solidFill>
              </a:ln>
            </p:spPr>
            <p:txBody>
              <a:bodyPr wrap="none" rtlCol="0">
                <a:spAutoFit/>
              </a:bodyPr>
              <a:lstStyle/>
              <a:p>
                <a:r>
                  <a:rPr lang="en-CN" dirty="0">
                    <a:solidFill>
                      <a:srgbClr val="FF0000"/>
                    </a:solidFill>
                  </a:rPr>
                  <a:t>Superposition:</a:t>
                </a:r>
              </a:p>
              <a:p>
                <a:r>
                  <a:rPr lang="en-CN" dirty="0"/>
                  <a:t>In the circuit, find </a:t>
                </a:r>
                <a14:m>
                  <m:oMath xmlns:m="http://schemas.openxmlformats.org/officeDocument/2006/math">
                    <m:sSub>
                      <m:sSubPr>
                        <m:ctrlPr>
                          <a:rPr lang="en-CN"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𝑜</m:t>
                        </m:r>
                      </m:sub>
                    </m:sSub>
                  </m:oMath>
                </a14:m>
                <a:r>
                  <a:rPr lang="en-CN" dirty="0"/>
                  <a:t> using Superposition</a:t>
                </a:r>
              </a:p>
            </p:txBody>
          </p:sp>
        </mc:Choice>
        <mc:Fallback>
          <p:sp>
            <p:nvSpPr>
              <p:cNvPr id="9" name="TextBox 8">
                <a:extLst>
                  <a:ext uri="{FF2B5EF4-FFF2-40B4-BE49-F238E27FC236}">
                    <a16:creationId xmlns:a16="http://schemas.microsoft.com/office/drawing/2014/main" id="{07869A6D-7935-D64E-B2C1-B1FCBFA67B42}"/>
                  </a:ext>
                </a:extLst>
              </p:cNvPr>
              <p:cNvSpPr txBox="1">
                <a:spLocks noRot="1" noChangeAspect="1" noMove="1" noResize="1" noEditPoints="1" noAdjustHandles="1" noChangeArrowheads="1" noChangeShapeType="1" noTextEdit="1"/>
              </p:cNvSpPr>
              <p:nvPr/>
            </p:nvSpPr>
            <p:spPr>
              <a:xfrm>
                <a:off x="396240" y="1954530"/>
                <a:ext cx="4021807" cy="646331"/>
              </a:xfrm>
              <a:prstGeom prst="rect">
                <a:avLst/>
              </a:prstGeom>
              <a:blipFill>
                <a:blip r:embed="rId3"/>
                <a:stretch>
                  <a:fillRect l="-943" t="-3846" b="-13462"/>
                </a:stretch>
              </a:blipFill>
              <a:ln>
                <a:solidFill>
                  <a:schemeClr val="accent1"/>
                </a:solidFill>
              </a:ln>
            </p:spPr>
            <p:txBody>
              <a:bodyPr/>
              <a:lstStyle/>
              <a:p>
                <a:r>
                  <a:rPr lang="en-CN">
                    <a:noFill/>
                  </a:rPr>
                  <a:t> </a:t>
                </a:r>
              </a:p>
            </p:txBody>
          </p:sp>
        </mc:Fallback>
      </mc:AlternateContent>
      <p:pic>
        <p:nvPicPr>
          <p:cNvPr id="10" name="Picture 9">
            <a:extLst>
              <a:ext uri="{FF2B5EF4-FFF2-40B4-BE49-F238E27FC236}">
                <a16:creationId xmlns:a16="http://schemas.microsoft.com/office/drawing/2014/main" id="{70D03A62-C2E2-7448-ACFA-CD8596208B4A}"/>
              </a:ext>
            </a:extLst>
          </p:cNvPr>
          <p:cNvPicPr>
            <a:picLocks noChangeAspect="1"/>
          </p:cNvPicPr>
          <p:nvPr/>
        </p:nvPicPr>
        <p:blipFill>
          <a:blip r:embed="rId4"/>
          <a:stretch>
            <a:fillRect/>
          </a:stretch>
        </p:blipFill>
        <p:spPr>
          <a:xfrm>
            <a:off x="2989580" y="2651760"/>
            <a:ext cx="2300354" cy="525795"/>
          </a:xfrm>
          <a:prstGeom prst="rect">
            <a:avLst/>
          </a:prstGeom>
          <a:ln>
            <a:solidFill>
              <a:srgbClr val="FF0000"/>
            </a:solidFill>
          </a:ln>
        </p:spPr>
      </p:pic>
      <p:pic>
        <p:nvPicPr>
          <p:cNvPr id="11" name="Picture 10">
            <a:extLst>
              <a:ext uri="{FF2B5EF4-FFF2-40B4-BE49-F238E27FC236}">
                <a16:creationId xmlns:a16="http://schemas.microsoft.com/office/drawing/2014/main" id="{97C1A5E9-7F1B-7E4A-9866-AD918327D795}"/>
              </a:ext>
            </a:extLst>
          </p:cNvPr>
          <p:cNvPicPr>
            <a:picLocks noChangeAspect="1"/>
          </p:cNvPicPr>
          <p:nvPr/>
        </p:nvPicPr>
        <p:blipFill>
          <a:blip r:embed="rId5"/>
          <a:stretch>
            <a:fillRect/>
          </a:stretch>
        </p:blipFill>
        <p:spPr>
          <a:xfrm>
            <a:off x="6807200" y="3519170"/>
            <a:ext cx="2349500" cy="1625600"/>
          </a:xfrm>
          <a:prstGeom prst="rect">
            <a:avLst/>
          </a:prstGeom>
        </p:spPr>
      </p:pic>
      <p:pic>
        <p:nvPicPr>
          <p:cNvPr id="12" name="Picture 11">
            <a:extLst>
              <a:ext uri="{FF2B5EF4-FFF2-40B4-BE49-F238E27FC236}">
                <a16:creationId xmlns:a16="http://schemas.microsoft.com/office/drawing/2014/main" id="{519960C0-A45B-1D4C-AF49-8A83C93473EF}"/>
              </a:ext>
            </a:extLst>
          </p:cNvPr>
          <p:cNvPicPr>
            <a:picLocks noChangeAspect="1"/>
          </p:cNvPicPr>
          <p:nvPr/>
        </p:nvPicPr>
        <p:blipFill>
          <a:blip r:embed="rId6"/>
          <a:stretch>
            <a:fillRect/>
          </a:stretch>
        </p:blipFill>
        <p:spPr>
          <a:xfrm>
            <a:off x="9098280" y="3658870"/>
            <a:ext cx="3048000" cy="1574800"/>
          </a:xfrm>
          <a:prstGeom prst="rect">
            <a:avLst/>
          </a:prstGeom>
        </p:spPr>
      </p:pic>
      <p:pic>
        <p:nvPicPr>
          <p:cNvPr id="13" name="Picture 12">
            <a:extLst>
              <a:ext uri="{FF2B5EF4-FFF2-40B4-BE49-F238E27FC236}">
                <a16:creationId xmlns:a16="http://schemas.microsoft.com/office/drawing/2014/main" id="{5F8C01D6-C423-C640-B0E5-083CA468EF96}"/>
              </a:ext>
            </a:extLst>
          </p:cNvPr>
          <p:cNvPicPr>
            <a:picLocks noChangeAspect="1"/>
          </p:cNvPicPr>
          <p:nvPr/>
        </p:nvPicPr>
        <p:blipFill>
          <a:blip r:embed="rId7"/>
          <a:stretch>
            <a:fillRect/>
          </a:stretch>
        </p:blipFill>
        <p:spPr>
          <a:xfrm>
            <a:off x="7519670" y="5191760"/>
            <a:ext cx="3987800" cy="1549400"/>
          </a:xfrm>
          <a:prstGeom prst="rect">
            <a:avLst/>
          </a:prstGeom>
        </p:spPr>
      </p:pic>
      <p:pic>
        <p:nvPicPr>
          <p:cNvPr id="14" name="Picture 13">
            <a:extLst>
              <a:ext uri="{FF2B5EF4-FFF2-40B4-BE49-F238E27FC236}">
                <a16:creationId xmlns:a16="http://schemas.microsoft.com/office/drawing/2014/main" id="{4A8676D3-2A2F-DC41-8011-E87D9F84DAB7}"/>
              </a:ext>
            </a:extLst>
          </p:cNvPr>
          <p:cNvPicPr>
            <a:picLocks noChangeAspect="1"/>
          </p:cNvPicPr>
          <p:nvPr/>
        </p:nvPicPr>
        <p:blipFill>
          <a:blip r:embed="rId8"/>
          <a:stretch>
            <a:fillRect/>
          </a:stretch>
        </p:blipFill>
        <p:spPr>
          <a:xfrm>
            <a:off x="279399" y="2712720"/>
            <a:ext cx="2436051" cy="691896"/>
          </a:xfrm>
          <a:prstGeom prst="rect">
            <a:avLst/>
          </a:prstGeom>
        </p:spPr>
      </p:pic>
      <p:pic>
        <p:nvPicPr>
          <p:cNvPr id="15" name="Picture 14">
            <a:extLst>
              <a:ext uri="{FF2B5EF4-FFF2-40B4-BE49-F238E27FC236}">
                <a16:creationId xmlns:a16="http://schemas.microsoft.com/office/drawing/2014/main" id="{AF94E922-68BE-4E46-8DB4-52889934C431}"/>
              </a:ext>
            </a:extLst>
          </p:cNvPr>
          <p:cNvPicPr>
            <a:picLocks noChangeAspect="1"/>
          </p:cNvPicPr>
          <p:nvPr/>
        </p:nvPicPr>
        <p:blipFill>
          <a:blip r:embed="rId9"/>
          <a:stretch>
            <a:fillRect/>
          </a:stretch>
        </p:blipFill>
        <p:spPr>
          <a:xfrm>
            <a:off x="356948" y="3314700"/>
            <a:ext cx="2052625" cy="565048"/>
          </a:xfrm>
          <a:prstGeom prst="rect">
            <a:avLst/>
          </a:prstGeom>
        </p:spPr>
      </p:pic>
      <p:pic>
        <p:nvPicPr>
          <p:cNvPr id="16" name="Picture 15">
            <a:extLst>
              <a:ext uri="{FF2B5EF4-FFF2-40B4-BE49-F238E27FC236}">
                <a16:creationId xmlns:a16="http://schemas.microsoft.com/office/drawing/2014/main" id="{BBEA842A-620D-984E-8D11-B6608BD0F725}"/>
              </a:ext>
            </a:extLst>
          </p:cNvPr>
          <p:cNvPicPr>
            <a:picLocks noChangeAspect="1"/>
          </p:cNvPicPr>
          <p:nvPr/>
        </p:nvPicPr>
        <p:blipFill>
          <a:blip r:embed="rId10"/>
          <a:stretch>
            <a:fillRect/>
          </a:stretch>
        </p:blipFill>
        <p:spPr>
          <a:xfrm>
            <a:off x="2726690" y="3279140"/>
            <a:ext cx="3171190" cy="645770"/>
          </a:xfrm>
          <a:prstGeom prst="rect">
            <a:avLst/>
          </a:prstGeom>
        </p:spPr>
      </p:pic>
      <p:pic>
        <p:nvPicPr>
          <p:cNvPr id="17" name="Picture 16">
            <a:extLst>
              <a:ext uri="{FF2B5EF4-FFF2-40B4-BE49-F238E27FC236}">
                <a16:creationId xmlns:a16="http://schemas.microsoft.com/office/drawing/2014/main" id="{1D3D459B-2E84-444B-BC77-C87B9398F05E}"/>
              </a:ext>
            </a:extLst>
          </p:cNvPr>
          <p:cNvPicPr>
            <a:picLocks noChangeAspect="1"/>
          </p:cNvPicPr>
          <p:nvPr/>
        </p:nvPicPr>
        <p:blipFill>
          <a:blip r:embed="rId11"/>
          <a:stretch>
            <a:fillRect/>
          </a:stretch>
        </p:blipFill>
        <p:spPr>
          <a:xfrm>
            <a:off x="872490" y="3834130"/>
            <a:ext cx="2971800" cy="584200"/>
          </a:xfrm>
          <a:prstGeom prst="rect">
            <a:avLst/>
          </a:prstGeom>
        </p:spPr>
      </p:pic>
      <p:pic>
        <p:nvPicPr>
          <p:cNvPr id="18" name="Picture 17">
            <a:extLst>
              <a:ext uri="{FF2B5EF4-FFF2-40B4-BE49-F238E27FC236}">
                <a16:creationId xmlns:a16="http://schemas.microsoft.com/office/drawing/2014/main" id="{49784E9E-FFF8-7944-BFDC-EBB6D9734A1B}"/>
              </a:ext>
            </a:extLst>
          </p:cNvPr>
          <p:cNvPicPr>
            <a:picLocks noChangeAspect="1"/>
          </p:cNvPicPr>
          <p:nvPr/>
        </p:nvPicPr>
        <p:blipFill>
          <a:blip r:embed="rId12"/>
          <a:stretch>
            <a:fillRect/>
          </a:stretch>
        </p:blipFill>
        <p:spPr>
          <a:xfrm>
            <a:off x="499109" y="4433570"/>
            <a:ext cx="2604417" cy="388719"/>
          </a:xfrm>
          <a:prstGeom prst="rect">
            <a:avLst/>
          </a:prstGeom>
        </p:spPr>
      </p:pic>
      <p:pic>
        <p:nvPicPr>
          <p:cNvPr id="19" name="Picture 18">
            <a:extLst>
              <a:ext uri="{FF2B5EF4-FFF2-40B4-BE49-F238E27FC236}">
                <a16:creationId xmlns:a16="http://schemas.microsoft.com/office/drawing/2014/main" id="{CB46F38B-8128-694C-9EBD-DE911573CD23}"/>
              </a:ext>
            </a:extLst>
          </p:cNvPr>
          <p:cNvPicPr>
            <a:picLocks noChangeAspect="1"/>
          </p:cNvPicPr>
          <p:nvPr/>
        </p:nvPicPr>
        <p:blipFill>
          <a:blip r:embed="rId13"/>
          <a:stretch>
            <a:fillRect/>
          </a:stretch>
        </p:blipFill>
        <p:spPr>
          <a:xfrm>
            <a:off x="491521" y="4870704"/>
            <a:ext cx="1066800" cy="469900"/>
          </a:xfrm>
          <a:prstGeom prst="rect">
            <a:avLst/>
          </a:prstGeom>
        </p:spPr>
      </p:pic>
      <p:cxnSp>
        <p:nvCxnSpPr>
          <p:cNvPr id="21" name="Straight Arrow Connector 20">
            <a:extLst>
              <a:ext uri="{FF2B5EF4-FFF2-40B4-BE49-F238E27FC236}">
                <a16:creationId xmlns:a16="http://schemas.microsoft.com/office/drawing/2014/main" id="{9298AABE-9E85-9046-8A7D-2E1D9E36288C}"/>
              </a:ext>
            </a:extLst>
          </p:cNvPr>
          <p:cNvCxnSpPr/>
          <p:nvPr/>
        </p:nvCxnSpPr>
        <p:spPr>
          <a:xfrm>
            <a:off x="200659" y="2701290"/>
            <a:ext cx="247729" cy="226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A73904-EA78-F049-A56B-913C0D0DB9FA}"/>
              </a:ext>
            </a:extLst>
          </p:cNvPr>
          <p:cNvCxnSpPr/>
          <p:nvPr/>
        </p:nvCxnSpPr>
        <p:spPr>
          <a:xfrm>
            <a:off x="353059" y="4339590"/>
            <a:ext cx="247729" cy="226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4C8E6468-E455-9742-8FD5-BA5098C2DF62}"/>
              </a:ext>
            </a:extLst>
          </p:cNvPr>
          <p:cNvPicPr>
            <a:picLocks noChangeAspect="1"/>
          </p:cNvPicPr>
          <p:nvPr/>
        </p:nvPicPr>
        <p:blipFill>
          <a:blip r:embed="rId14"/>
          <a:stretch>
            <a:fillRect/>
          </a:stretch>
        </p:blipFill>
        <p:spPr>
          <a:xfrm>
            <a:off x="1531714" y="4809744"/>
            <a:ext cx="2457356" cy="614339"/>
          </a:xfrm>
          <a:prstGeom prst="rect">
            <a:avLst/>
          </a:prstGeom>
        </p:spPr>
      </p:pic>
      <p:pic>
        <p:nvPicPr>
          <p:cNvPr id="24" name="Picture 23">
            <a:extLst>
              <a:ext uri="{FF2B5EF4-FFF2-40B4-BE49-F238E27FC236}">
                <a16:creationId xmlns:a16="http://schemas.microsoft.com/office/drawing/2014/main" id="{61DAE0E2-FDD6-9D43-ACA4-E5D7CE81EB5A}"/>
              </a:ext>
            </a:extLst>
          </p:cNvPr>
          <p:cNvPicPr>
            <a:picLocks noChangeAspect="1"/>
          </p:cNvPicPr>
          <p:nvPr/>
        </p:nvPicPr>
        <p:blipFill>
          <a:blip r:embed="rId15"/>
          <a:stretch>
            <a:fillRect/>
          </a:stretch>
        </p:blipFill>
        <p:spPr>
          <a:xfrm>
            <a:off x="3844290" y="4809744"/>
            <a:ext cx="3530600" cy="635000"/>
          </a:xfrm>
          <a:prstGeom prst="rect">
            <a:avLst/>
          </a:prstGeom>
        </p:spPr>
      </p:pic>
      <p:cxnSp>
        <p:nvCxnSpPr>
          <p:cNvPr id="26" name="Straight Connector 25">
            <a:extLst>
              <a:ext uri="{FF2B5EF4-FFF2-40B4-BE49-F238E27FC236}">
                <a16:creationId xmlns:a16="http://schemas.microsoft.com/office/drawing/2014/main" id="{35315697-2914-6A46-B6AA-3E33B2DE729B}"/>
              </a:ext>
            </a:extLst>
          </p:cNvPr>
          <p:cNvCxnSpPr>
            <a:cxnSpLocks/>
          </p:cNvCxnSpPr>
          <p:nvPr/>
        </p:nvCxnSpPr>
        <p:spPr>
          <a:xfrm>
            <a:off x="6807200" y="3599180"/>
            <a:ext cx="0" cy="2731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F2D9BF-C45D-9A48-9943-DD62C23788FE}"/>
              </a:ext>
            </a:extLst>
          </p:cNvPr>
          <p:cNvCxnSpPr>
            <a:cxnSpLocks/>
          </p:cNvCxnSpPr>
          <p:nvPr/>
        </p:nvCxnSpPr>
        <p:spPr>
          <a:xfrm>
            <a:off x="6807200" y="3599180"/>
            <a:ext cx="5339080" cy="21082"/>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5F97C2C-A4C8-3344-AAE8-407E5329D64D}"/>
              </a:ext>
            </a:extLst>
          </p:cNvPr>
          <p:cNvPicPr>
            <a:picLocks noChangeAspect="1"/>
          </p:cNvPicPr>
          <p:nvPr/>
        </p:nvPicPr>
        <p:blipFill>
          <a:blip r:embed="rId16"/>
          <a:stretch>
            <a:fillRect/>
          </a:stretch>
        </p:blipFill>
        <p:spPr>
          <a:xfrm>
            <a:off x="820420" y="5346700"/>
            <a:ext cx="2984500" cy="622300"/>
          </a:xfrm>
          <a:prstGeom prst="rect">
            <a:avLst/>
          </a:prstGeom>
        </p:spPr>
      </p:pic>
      <p:cxnSp>
        <p:nvCxnSpPr>
          <p:cNvPr id="32" name="Straight Connector 31">
            <a:extLst>
              <a:ext uri="{FF2B5EF4-FFF2-40B4-BE49-F238E27FC236}">
                <a16:creationId xmlns:a16="http://schemas.microsoft.com/office/drawing/2014/main" id="{76358978-0B3A-934D-B0BC-E35D68E15C2B}"/>
              </a:ext>
            </a:extLst>
          </p:cNvPr>
          <p:cNvCxnSpPr/>
          <p:nvPr/>
        </p:nvCxnSpPr>
        <p:spPr>
          <a:xfrm>
            <a:off x="109219" y="3404616"/>
            <a:ext cx="7632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4EA6F8-BC79-3941-9CE8-700C771E0B7A}"/>
              </a:ext>
            </a:extLst>
          </p:cNvPr>
          <p:cNvCxnSpPr/>
          <p:nvPr/>
        </p:nvCxnSpPr>
        <p:spPr>
          <a:xfrm>
            <a:off x="147319" y="4848606"/>
            <a:ext cx="763271"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5717D4E6-6A39-CA4E-9C91-D1B9FB021E64}"/>
              </a:ext>
            </a:extLst>
          </p:cNvPr>
          <p:cNvPicPr>
            <a:picLocks noChangeAspect="1"/>
          </p:cNvPicPr>
          <p:nvPr/>
        </p:nvPicPr>
        <p:blipFill>
          <a:blip r:embed="rId17"/>
          <a:stretch>
            <a:fillRect/>
          </a:stretch>
        </p:blipFill>
        <p:spPr>
          <a:xfrm>
            <a:off x="571501" y="5918597"/>
            <a:ext cx="3886200" cy="431800"/>
          </a:xfrm>
          <a:prstGeom prst="rect">
            <a:avLst/>
          </a:prstGeom>
        </p:spPr>
      </p:pic>
      <p:cxnSp>
        <p:nvCxnSpPr>
          <p:cNvPr id="35" name="Straight Arrow Connector 34">
            <a:extLst>
              <a:ext uri="{FF2B5EF4-FFF2-40B4-BE49-F238E27FC236}">
                <a16:creationId xmlns:a16="http://schemas.microsoft.com/office/drawing/2014/main" id="{95A332B9-32B6-8C48-A21C-0CA9C67077EC}"/>
              </a:ext>
            </a:extLst>
          </p:cNvPr>
          <p:cNvCxnSpPr/>
          <p:nvPr/>
        </p:nvCxnSpPr>
        <p:spPr>
          <a:xfrm>
            <a:off x="345439" y="5737860"/>
            <a:ext cx="247729" cy="226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A450A27-37C7-0045-9A1F-74879A8B2C1B}"/>
              </a:ext>
            </a:extLst>
          </p:cNvPr>
          <p:cNvPicPr>
            <a:picLocks noChangeAspect="1"/>
          </p:cNvPicPr>
          <p:nvPr/>
        </p:nvPicPr>
        <p:blipFill>
          <a:blip r:embed="rId18"/>
          <a:stretch>
            <a:fillRect/>
          </a:stretch>
        </p:blipFill>
        <p:spPr>
          <a:xfrm>
            <a:off x="2123440" y="6399530"/>
            <a:ext cx="4927600" cy="482600"/>
          </a:xfrm>
          <a:prstGeom prst="rect">
            <a:avLst/>
          </a:prstGeom>
          <a:ln>
            <a:solidFill>
              <a:srgbClr val="FF0000"/>
            </a:solidFill>
          </a:ln>
        </p:spPr>
      </p:pic>
    </p:spTree>
    <p:extLst>
      <p:ext uri="{BB962C8B-B14F-4D97-AF65-F5344CB8AC3E}">
        <p14:creationId xmlns:p14="http://schemas.microsoft.com/office/powerpoint/2010/main" val="795656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sp>
        <p:nvSpPr>
          <p:cNvPr id="5" name="Slide Number Placeholder 4">
            <a:extLst>
              <a:ext uri="{FF2B5EF4-FFF2-40B4-BE49-F238E27FC236}">
                <a16:creationId xmlns:a16="http://schemas.microsoft.com/office/drawing/2014/main" id="{6B58F0A9-1226-1943-A864-51E99AF47B3A}"/>
              </a:ext>
            </a:extLst>
          </p:cNvPr>
          <p:cNvSpPr>
            <a:spLocks noGrp="1"/>
          </p:cNvSpPr>
          <p:nvPr>
            <p:ph type="sldNum" sz="quarter" idx="12"/>
          </p:nvPr>
        </p:nvSpPr>
        <p:spPr/>
        <p:txBody>
          <a:bodyPr/>
          <a:lstStyle/>
          <a:p>
            <a:fld id="{F33FCB0E-AFE6-8F4B-B9EB-BD4C96BB7C7B}" type="slidenum">
              <a:rPr lang="en-US" smtClean="0"/>
              <a:t>69</a:t>
            </a:fld>
            <a:endParaRPr lang="en-US"/>
          </a:p>
        </p:txBody>
      </p:sp>
      <p:sp>
        <p:nvSpPr>
          <p:cNvPr id="7" name="Title 1">
            <a:extLst>
              <a:ext uri="{FF2B5EF4-FFF2-40B4-BE49-F238E27FC236}">
                <a16:creationId xmlns:a16="http://schemas.microsoft.com/office/drawing/2014/main" id="{AF8D67E0-DF55-0E41-A78F-D7B816C0FAB3}"/>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9 – More problems 2</a:t>
            </a:r>
          </a:p>
        </p:txBody>
      </p:sp>
      <p:pic>
        <p:nvPicPr>
          <p:cNvPr id="6" name="Picture 5">
            <a:extLst>
              <a:ext uri="{FF2B5EF4-FFF2-40B4-BE49-F238E27FC236}">
                <a16:creationId xmlns:a16="http://schemas.microsoft.com/office/drawing/2014/main" id="{5DE7A115-B624-4140-B49F-B6A430D6638A}"/>
              </a:ext>
            </a:extLst>
          </p:cNvPr>
          <p:cNvPicPr>
            <a:picLocks noChangeAspect="1"/>
          </p:cNvPicPr>
          <p:nvPr/>
        </p:nvPicPr>
        <p:blipFill>
          <a:blip r:embed="rId2"/>
          <a:stretch>
            <a:fillRect/>
          </a:stretch>
        </p:blipFill>
        <p:spPr>
          <a:xfrm>
            <a:off x="7923530" y="1885950"/>
            <a:ext cx="3568700" cy="19431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0D692F1-53C3-CD46-B2D8-D0B042C2B8CA}"/>
                  </a:ext>
                </a:extLst>
              </p:cNvPr>
              <p:cNvSpPr txBox="1"/>
              <p:nvPr/>
            </p:nvSpPr>
            <p:spPr>
              <a:xfrm>
                <a:off x="1097280" y="2045970"/>
                <a:ext cx="4912370" cy="923330"/>
              </a:xfrm>
              <a:prstGeom prst="rect">
                <a:avLst/>
              </a:prstGeom>
              <a:noFill/>
              <a:ln>
                <a:solidFill>
                  <a:srgbClr val="FF0000"/>
                </a:solidFill>
              </a:ln>
            </p:spPr>
            <p:txBody>
              <a:bodyPr wrap="none" rtlCol="0">
                <a:spAutoFit/>
              </a:bodyPr>
              <a:lstStyle/>
              <a:p>
                <a:r>
                  <a:rPr lang="en-CN" b="1" dirty="0">
                    <a:solidFill>
                      <a:srgbClr val="FF0000"/>
                    </a:solidFill>
                  </a:rPr>
                  <a:t>Parallel circuit:</a:t>
                </a:r>
              </a:p>
              <a:p>
                <a:r>
                  <a:rPr lang="en-CN" dirty="0"/>
                  <a:t>In the parallel circuit shown, </a:t>
                </a:r>
                <a14:m>
                  <m:oMath xmlns:m="http://schemas.openxmlformats.org/officeDocument/2006/math">
                    <m:sSub>
                      <m:sSubPr>
                        <m:ctrlPr>
                          <a:rPr lang="en-CN"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𝑨𝑩</m:t>
                        </m:r>
                      </m:sub>
                    </m:sSub>
                  </m:oMath>
                </a14:m>
                <a:r>
                  <a:rPr lang="en-CN" dirty="0"/>
                  <a:t> = 48.3  30</a:t>
                </a:r>
                <a14:m>
                  <m:oMath xmlns:m="http://schemas.openxmlformats.org/officeDocument/2006/math">
                    <m:r>
                      <a:rPr lang="en-CN" i="1" smtClean="0">
                        <a:latin typeface="Cambria Math" panose="02040503050406030204" pitchFamily="18" charset="0"/>
                        <a:ea typeface="Cambria Math" panose="02040503050406030204" pitchFamily="18" charset="0"/>
                      </a:rPr>
                      <m:t>°</m:t>
                    </m:r>
                  </m:oMath>
                </a14:m>
                <a:r>
                  <a:rPr lang="en-CN" dirty="0"/>
                  <a:t> Volts.</a:t>
                </a:r>
              </a:p>
              <a:p>
                <a:r>
                  <a:rPr lang="en-CN" dirty="0"/>
                  <a:t>Find the source voltage </a:t>
                </a:r>
                <a:r>
                  <a:rPr lang="en-CN" b="1" dirty="0"/>
                  <a:t>V</a:t>
                </a:r>
              </a:p>
            </p:txBody>
          </p:sp>
        </mc:Choice>
        <mc:Fallback>
          <p:sp>
            <p:nvSpPr>
              <p:cNvPr id="10" name="TextBox 9">
                <a:extLst>
                  <a:ext uri="{FF2B5EF4-FFF2-40B4-BE49-F238E27FC236}">
                    <a16:creationId xmlns:a16="http://schemas.microsoft.com/office/drawing/2014/main" id="{E0D692F1-53C3-CD46-B2D8-D0B042C2B8CA}"/>
                  </a:ext>
                </a:extLst>
              </p:cNvPr>
              <p:cNvSpPr txBox="1">
                <a:spLocks noRot="1" noChangeAspect="1" noMove="1" noResize="1" noEditPoints="1" noAdjustHandles="1" noChangeArrowheads="1" noChangeShapeType="1" noTextEdit="1"/>
              </p:cNvSpPr>
              <p:nvPr/>
            </p:nvSpPr>
            <p:spPr>
              <a:xfrm>
                <a:off x="1097280" y="2045970"/>
                <a:ext cx="4912370" cy="923330"/>
              </a:xfrm>
              <a:prstGeom prst="rect">
                <a:avLst/>
              </a:prstGeom>
              <a:blipFill>
                <a:blip r:embed="rId3"/>
                <a:stretch>
                  <a:fillRect l="-773" t="-2703" b="-8108"/>
                </a:stretch>
              </a:blipFill>
              <a:ln>
                <a:solidFill>
                  <a:srgbClr val="FF0000"/>
                </a:solidFill>
              </a:ln>
            </p:spPr>
            <p:txBody>
              <a:bodyPr/>
              <a:lstStyle/>
              <a:p>
                <a:r>
                  <a:rPr lang="en-CN">
                    <a:noFill/>
                  </a:rPr>
                  <a:t> </a:t>
                </a:r>
              </a:p>
            </p:txBody>
          </p:sp>
        </mc:Fallback>
      </mc:AlternateContent>
      <p:grpSp>
        <p:nvGrpSpPr>
          <p:cNvPr id="11" name="Group 10">
            <a:extLst>
              <a:ext uri="{FF2B5EF4-FFF2-40B4-BE49-F238E27FC236}">
                <a16:creationId xmlns:a16="http://schemas.microsoft.com/office/drawing/2014/main" id="{38C60DDB-2D16-4148-88EF-4B1B84E8847E}"/>
              </a:ext>
            </a:extLst>
          </p:cNvPr>
          <p:cNvGrpSpPr/>
          <p:nvPr/>
        </p:nvGrpSpPr>
        <p:grpSpPr>
          <a:xfrm>
            <a:off x="4891011" y="2342974"/>
            <a:ext cx="319440" cy="278244"/>
            <a:chOff x="9393652" y="859426"/>
            <a:chExt cx="344708" cy="394330"/>
          </a:xfrm>
        </p:grpSpPr>
        <p:cxnSp>
          <p:nvCxnSpPr>
            <p:cNvPr id="12" name="Straight Connector 11">
              <a:extLst>
                <a:ext uri="{FF2B5EF4-FFF2-40B4-BE49-F238E27FC236}">
                  <a16:creationId xmlns:a16="http://schemas.microsoft.com/office/drawing/2014/main" id="{AEA3F998-7927-9248-BCCF-12E0C9FFC611}"/>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026985-99A5-B64F-9548-ECE894E32D34}"/>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2B74C82-6D31-184A-9D40-C7F5609535C6}"/>
              </a:ext>
            </a:extLst>
          </p:cNvPr>
          <p:cNvPicPr>
            <a:picLocks noChangeAspect="1"/>
          </p:cNvPicPr>
          <p:nvPr/>
        </p:nvPicPr>
        <p:blipFill>
          <a:blip r:embed="rId4"/>
          <a:stretch>
            <a:fillRect/>
          </a:stretch>
        </p:blipFill>
        <p:spPr>
          <a:xfrm>
            <a:off x="990600" y="3947676"/>
            <a:ext cx="2438400" cy="660400"/>
          </a:xfrm>
          <a:prstGeom prst="rect">
            <a:avLst/>
          </a:prstGeom>
        </p:spPr>
      </p:pic>
      <p:pic>
        <p:nvPicPr>
          <p:cNvPr id="15" name="Picture 14">
            <a:extLst>
              <a:ext uri="{FF2B5EF4-FFF2-40B4-BE49-F238E27FC236}">
                <a16:creationId xmlns:a16="http://schemas.microsoft.com/office/drawing/2014/main" id="{8488EA69-3AA3-524D-80E0-9FE9CBEA12E2}"/>
              </a:ext>
            </a:extLst>
          </p:cNvPr>
          <p:cNvPicPr>
            <a:picLocks noChangeAspect="1"/>
          </p:cNvPicPr>
          <p:nvPr/>
        </p:nvPicPr>
        <p:blipFill>
          <a:blip r:embed="rId5"/>
          <a:stretch>
            <a:fillRect/>
          </a:stretch>
        </p:blipFill>
        <p:spPr>
          <a:xfrm>
            <a:off x="1206500" y="4503420"/>
            <a:ext cx="1778000" cy="647700"/>
          </a:xfrm>
          <a:prstGeom prst="rect">
            <a:avLst/>
          </a:prstGeom>
        </p:spPr>
      </p:pic>
      <p:pic>
        <p:nvPicPr>
          <p:cNvPr id="16" name="Picture 15">
            <a:extLst>
              <a:ext uri="{FF2B5EF4-FFF2-40B4-BE49-F238E27FC236}">
                <a16:creationId xmlns:a16="http://schemas.microsoft.com/office/drawing/2014/main" id="{6B261440-3770-2A46-B43E-DD6A42507D8E}"/>
              </a:ext>
            </a:extLst>
          </p:cNvPr>
          <p:cNvPicPr>
            <a:picLocks noChangeAspect="1"/>
          </p:cNvPicPr>
          <p:nvPr/>
        </p:nvPicPr>
        <p:blipFill>
          <a:blip r:embed="rId6"/>
          <a:stretch>
            <a:fillRect/>
          </a:stretch>
        </p:blipFill>
        <p:spPr>
          <a:xfrm>
            <a:off x="1154430" y="3515321"/>
            <a:ext cx="1600200" cy="419100"/>
          </a:xfrm>
          <a:prstGeom prst="rect">
            <a:avLst/>
          </a:prstGeom>
        </p:spPr>
      </p:pic>
      <p:sp>
        <p:nvSpPr>
          <p:cNvPr id="17" name="TextBox 16">
            <a:extLst>
              <a:ext uri="{FF2B5EF4-FFF2-40B4-BE49-F238E27FC236}">
                <a16:creationId xmlns:a16="http://schemas.microsoft.com/office/drawing/2014/main" id="{616C48AC-AFA6-F74D-A35E-D2A52A16D2FC}"/>
              </a:ext>
            </a:extLst>
          </p:cNvPr>
          <p:cNvSpPr txBox="1"/>
          <p:nvPr/>
        </p:nvSpPr>
        <p:spPr>
          <a:xfrm>
            <a:off x="1147621" y="3199566"/>
            <a:ext cx="3019096" cy="369332"/>
          </a:xfrm>
          <a:prstGeom prst="rect">
            <a:avLst/>
          </a:prstGeom>
          <a:noFill/>
        </p:spPr>
        <p:txBody>
          <a:bodyPr wrap="none" rtlCol="0">
            <a:spAutoFit/>
          </a:bodyPr>
          <a:lstStyle/>
          <a:p>
            <a:r>
              <a:rPr lang="en-CN" u="sng" dirty="0">
                <a:solidFill>
                  <a:schemeClr val="tx1">
                    <a:lumMod val="65000"/>
                    <a:lumOff val="35000"/>
                  </a:schemeClr>
                </a:solidFill>
              </a:rPr>
              <a:t>By KVL around the mesh XABX</a:t>
            </a:r>
          </a:p>
        </p:txBody>
      </p:sp>
      <p:pic>
        <p:nvPicPr>
          <p:cNvPr id="18" name="Picture 17">
            <a:extLst>
              <a:ext uri="{FF2B5EF4-FFF2-40B4-BE49-F238E27FC236}">
                <a16:creationId xmlns:a16="http://schemas.microsoft.com/office/drawing/2014/main" id="{12821DF6-ABDB-7C43-B6EE-5AAAABEDA7CE}"/>
              </a:ext>
            </a:extLst>
          </p:cNvPr>
          <p:cNvPicPr>
            <a:picLocks noChangeAspect="1"/>
          </p:cNvPicPr>
          <p:nvPr/>
        </p:nvPicPr>
        <p:blipFill>
          <a:blip r:embed="rId7"/>
          <a:stretch>
            <a:fillRect/>
          </a:stretch>
        </p:blipFill>
        <p:spPr>
          <a:xfrm>
            <a:off x="4323715" y="3957598"/>
            <a:ext cx="1651000" cy="533400"/>
          </a:xfrm>
          <a:prstGeom prst="rect">
            <a:avLst/>
          </a:prstGeom>
        </p:spPr>
      </p:pic>
      <p:pic>
        <p:nvPicPr>
          <p:cNvPr id="19" name="Picture 18">
            <a:extLst>
              <a:ext uri="{FF2B5EF4-FFF2-40B4-BE49-F238E27FC236}">
                <a16:creationId xmlns:a16="http://schemas.microsoft.com/office/drawing/2014/main" id="{786FF85F-167C-C248-B1AA-3304491926B7}"/>
              </a:ext>
            </a:extLst>
          </p:cNvPr>
          <p:cNvPicPr>
            <a:picLocks noChangeAspect="1"/>
          </p:cNvPicPr>
          <p:nvPr/>
        </p:nvPicPr>
        <p:blipFill>
          <a:blip r:embed="rId8"/>
          <a:stretch>
            <a:fillRect/>
          </a:stretch>
        </p:blipFill>
        <p:spPr>
          <a:xfrm>
            <a:off x="4816475" y="4331494"/>
            <a:ext cx="1955800" cy="660400"/>
          </a:xfrm>
          <a:prstGeom prst="rect">
            <a:avLst/>
          </a:prstGeom>
        </p:spPr>
      </p:pic>
      <p:pic>
        <p:nvPicPr>
          <p:cNvPr id="20" name="Picture 19">
            <a:extLst>
              <a:ext uri="{FF2B5EF4-FFF2-40B4-BE49-F238E27FC236}">
                <a16:creationId xmlns:a16="http://schemas.microsoft.com/office/drawing/2014/main" id="{D4596469-0D7D-F04C-8C2B-4E552F2367E3}"/>
              </a:ext>
            </a:extLst>
          </p:cNvPr>
          <p:cNvPicPr>
            <a:picLocks noChangeAspect="1"/>
          </p:cNvPicPr>
          <p:nvPr/>
        </p:nvPicPr>
        <p:blipFill>
          <a:blip r:embed="rId9"/>
          <a:stretch>
            <a:fillRect/>
          </a:stretch>
        </p:blipFill>
        <p:spPr>
          <a:xfrm>
            <a:off x="4828693" y="4881206"/>
            <a:ext cx="1473200" cy="520700"/>
          </a:xfrm>
          <a:prstGeom prst="rect">
            <a:avLst/>
          </a:prstGeom>
        </p:spPr>
      </p:pic>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AD1E3CBA-ABF4-344D-9DF8-A68F165FFF0E}"/>
                  </a:ext>
                </a:extLst>
              </p:cNvPr>
              <p:cNvSpPr/>
              <p:nvPr/>
            </p:nvSpPr>
            <p:spPr>
              <a:xfrm>
                <a:off x="3884354" y="5561728"/>
                <a:ext cx="973343" cy="338554"/>
              </a:xfrm>
              <a:prstGeom prst="rect">
                <a:avLst/>
              </a:prstGeom>
            </p:spPr>
            <p:txBody>
              <a:bodyPr wrap="none">
                <a:spAutoFit/>
              </a:bodyPr>
              <a:lstStyle/>
              <a:p>
                <a:r>
                  <a:rPr lang="en-CN" sz="1600" dirty="0">
                    <a:solidFill>
                      <a:schemeClr val="tx1">
                        <a:lumMod val="65000"/>
                        <a:lumOff val="35000"/>
                      </a:schemeClr>
                    </a:solidFill>
                  </a:rPr>
                  <a:t>48.3  30</a:t>
                </a:r>
                <a14:m>
                  <m:oMath xmlns:m="http://schemas.openxmlformats.org/officeDocument/2006/math">
                    <m:r>
                      <a:rPr lang="en-CN" sz="1600" i="1">
                        <a:solidFill>
                          <a:schemeClr val="tx1">
                            <a:lumMod val="65000"/>
                            <a:lumOff val="35000"/>
                          </a:schemeClr>
                        </a:solidFill>
                        <a:latin typeface="Cambria Math" panose="02040503050406030204" pitchFamily="18" charset="0"/>
                        <a:ea typeface="Cambria Math" panose="02040503050406030204" pitchFamily="18" charset="0"/>
                      </a:rPr>
                      <m:t>°</m:t>
                    </m:r>
                  </m:oMath>
                </a14:m>
                <a:r>
                  <a:rPr lang="en-CN" sz="1600" dirty="0">
                    <a:solidFill>
                      <a:schemeClr val="tx1">
                        <a:lumMod val="65000"/>
                        <a:lumOff val="35000"/>
                      </a:schemeClr>
                    </a:solidFill>
                  </a:rPr>
                  <a:t> </a:t>
                </a:r>
              </a:p>
            </p:txBody>
          </p:sp>
        </mc:Choice>
        <mc:Fallback>
          <p:sp>
            <p:nvSpPr>
              <p:cNvPr id="21" name="Rectangle 20">
                <a:extLst>
                  <a:ext uri="{FF2B5EF4-FFF2-40B4-BE49-F238E27FC236}">
                    <a16:creationId xmlns:a16="http://schemas.microsoft.com/office/drawing/2014/main" id="{AD1E3CBA-ABF4-344D-9DF8-A68F165FFF0E}"/>
                  </a:ext>
                </a:extLst>
              </p:cNvPr>
              <p:cNvSpPr>
                <a:spLocks noRot="1" noChangeAspect="1" noMove="1" noResize="1" noEditPoints="1" noAdjustHandles="1" noChangeArrowheads="1" noChangeShapeType="1" noTextEdit="1"/>
              </p:cNvSpPr>
              <p:nvPr/>
            </p:nvSpPr>
            <p:spPr>
              <a:xfrm>
                <a:off x="3884354" y="5561728"/>
                <a:ext cx="973343" cy="338554"/>
              </a:xfrm>
              <a:prstGeom prst="rect">
                <a:avLst/>
              </a:prstGeom>
              <a:blipFill>
                <a:blip r:embed="rId10"/>
                <a:stretch>
                  <a:fillRect l="-2597" t="-3704" b="-22222"/>
                </a:stretch>
              </a:blipFill>
            </p:spPr>
            <p:txBody>
              <a:bodyPr/>
              <a:lstStyle/>
              <a:p>
                <a:r>
                  <a:rPr lang="en-CN">
                    <a:noFill/>
                  </a:rPr>
                  <a:t> </a:t>
                </a:r>
              </a:p>
            </p:txBody>
          </p:sp>
        </mc:Fallback>
      </mc:AlternateContent>
      <p:pic>
        <p:nvPicPr>
          <p:cNvPr id="22" name="Picture 21">
            <a:extLst>
              <a:ext uri="{FF2B5EF4-FFF2-40B4-BE49-F238E27FC236}">
                <a16:creationId xmlns:a16="http://schemas.microsoft.com/office/drawing/2014/main" id="{075AFEC6-E5D4-B54A-A4FE-FED5AAD343F9}"/>
              </a:ext>
            </a:extLst>
          </p:cNvPr>
          <p:cNvPicPr>
            <a:picLocks noChangeAspect="1"/>
          </p:cNvPicPr>
          <p:nvPr/>
        </p:nvPicPr>
        <p:blipFill>
          <a:blip r:embed="rId9"/>
          <a:stretch>
            <a:fillRect/>
          </a:stretch>
        </p:blipFill>
        <p:spPr>
          <a:xfrm>
            <a:off x="4855363" y="5479376"/>
            <a:ext cx="1473200" cy="520700"/>
          </a:xfrm>
          <a:prstGeom prst="rect">
            <a:avLst/>
          </a:prstGeom>
        </p:spPr>
      </p:pic>
      <p:grpSp>
        <p:nvGrpSpPr>
          <p:cNvPr id="23" name="Group 22">
            <a:extLst>
              <a:ext uri="{FF2B5EF4-FFF2-40B4-BE49-F238E27FC236}">
                <a16:creationId xmlns:a16="http://schemas.microsoft.com/office/drawing/2014/main" id="{CF73F704-273D-0342-8001-7D3CEA4AB46E}"/>
              </a:ext>
            </a:extLst>
          </p:cNvPr>
          <p:cNvGrpSpPr/>
          <p:nvPr/>
        </p:nvGrpSpPr>
        <p:grpSpPr>
          <a:xfrm>
            <a:off x="4346181" y="5558614"/>
            <a:ext cx="319440" cy="278244"/>
            <a:chOff x="9393652" y="859426"/>
            <a:chExt cx="344708" cy="394330"/>
          </a:xfrm>
        </p:grpSpPr>
        <p:cxnSp>
          <p:nvCxnSpPr>
            <p:cNvPr id="24" name="Straight Connector 23">
              <a:extLst>
                <a:ext uri="{FF2B5EF4-FFF2-40B4-BE49-F238E27FC236}">
                  <a16:creationId xmlns:a16="http://schemas.microsoft.com/office/drawing/2014/main" id="{4D65C7CC-CDAF-CF49-938D-03F04E399D51}"/>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7BE8F3-3741-894C-97C7-8469B9D3FBA5}"/>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51AD2B99-C51B-3549-A5CA-4EC0195E85C5}"/>
              </a:ext>
            </a:extLst>
          </p:cNvPr>
          <p:cNvPicPr>
            <a:picLocks noChangeAspect="1"/>
          </p:cNvPicPr>
          <p:nvPr/>
        </p:nvPicPr>
        <p:blipFill>
          <a:blip r:embed="rId11"/>
          <a:stretch>
            <a:fillRect/>
          </a:stretch>
        </p:blipFill>
        <p:spPr>
          <a:xfrm>
            <a:off x="4744720" y="6199228"/>
            <a:ext cx="3622040" cy="411595"/>
          </a:xfrm>
          <a:prstGeom prst="rect">
            <a:avLst/>
          </a:prstGeom>
        </p:spPr>
      </p:pic>
      <p:sp>
        <p:nvSpPr>
          <p:cNvPr id="28" name="TextBox 27">
            <a:extLst>
              <a:ext uri="{FF2B5EF4-FFF2-40B4-BE49-F238E27FC236}">
                <a16:creationId xmlns:a16="http://schemas.microsoft.com/office/drawing/2014/main" id="{250F6E4B-A5C5-9945-BD35-E4B1103A8BCD}"/>
              </a:ext>
            </a:extLst>
          </p:cNvPr>
          <p:cNvSpPr txBox="1"/>
          <p:nvPr/>
        </p:nvSpPr>
        <p:spPr>
          <a:xfrm>
            <a:off x="4182765" y="6203015"/>
            <a:ext cx="703078" cy="369332"/>
          </a:xfrm>
          <a:prstGeom prst="rect">
            <a:avLst/>
          </a:prstGeom>
          <a:noFill/>
        </p:spPr>
        <p:txBody>
          <a:bodyPr wrap="none" rtlCol="0">
            <a:spAutoFit/>
          </a:bodyPr>
          <a:lstStyle/>
          <a:p>
            <a:r>
              <a:rPr lang="en-CN" dirty="0">
                <a:solidFill>
                  <a:schemeClr val="tx1">
                    <a:lumMod val="65000"/>
                    <a:lumOff val="35000"/>
                  </a:schemeClr>
                </a:solidFill>
              </a:rPr>
              <a:t>So,</a:t>
            </a:r>
            <a:r>
              <a:rPr lang="en-CN" b="1" dirty="0">
                <a:solidFill>
                  <a:schemeClr val="tx1">
                    <a:lumMod val="65000"/>
                    <a:lumOff val="35000"/>
                  </a:schemeClr>
                </a:solidFill>
              </a:rPr>
              <a:t> V </a:t>
            </a:r>
          </a:p>
        </p:txBody>
      </p:sp>
      <p:sp>
        <p:nvSpPr>
          <p:cNvPr id="29" name="TextBox 28">
            <a:extLst>
              <a:ext uri="{FF2B5EF4-FFF2-40B4-BE49-F238E27FC236}">
                <a16:creationId xmlns:a16="http://schemas.microsoft.com/office/drawing/2014/main" id="{FB9A429E-C820-FA4C-AA8D-7C677720FFCE}"/>
              </a:ext>
            </a:extLst>
          </p:cNvPr>
          <p:cNvSpPr txBox="1"/>
          <p:nvPr/>
        </p:nvSpPr>
        <p:spPr>
          <a:xfrm>
            <a:off x="8309610" y="6199228"/>
            <a:ext cx="647870" cy="369332"/>
          </a:xfrm>
          <a:prstGeom prst="rect">
            <a:avLst/>
          </a:prstGeom>
          <a:noFill/>
        </p:spPr>
        <p:txBody>
          <a:bodyPr wrap="none" rtlCol="0">
            <a:spAutoFit/>
          </a:bodyPr>
          <a:lstStyle/>
          <a:p>
            <a:r>
              <a:rPr lang="en-CN" dirty="0">
                <a:solidFill>
                  <a:schemeClr val="tx1">
                    <a:lumMod val="65000"/>
                    <a:lumOff val="35000"/>
                  </a:schemeClr>
                </a:solidFill>
              </a:rPr>
              <a:t>Volts</a:t>
            </a:r>
          </a:p>
        </p:txBody>
      </p:sp>
    </p:spTree>
    <p:extLst>
      <p:ext uri="{BB962C8B-B14F-4D97-AF65-F5344CB8AC3E}">
        <p14:creationId xmlns:p14="http://schemas.microsoft.com/office/powerpoint/2010/main" val="305340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11E4020-C894-2149-B76B-324A483BC06B}"/>
              </a:ext>
            </a:extLst>
          </p:cNvPr>
          <p:cNvGrpSpPr/>
          <p:nvPr/>
        </p:nvGrpSpPr>
        <p:grpSpPr>
          <a:xfrm>
            <a:off x="1059923" y="806505"/>
            <a:ext cx="2377440" cy="2401079"/>
            <a:chOff x="1851660" y="2479531"/>
            <a:chExt cx="2377440" cy="2401079"/>
          </a:xfrm>
        </p:grpSpPr>
        <p:sp>
          <p:nvSpPr>
            <p:cNvPr id="7" name="Oval 6">
              <a:extLst>
                <a:ext uri="{FF2B5EF4-FFF2-40B4-BE49-F238E27FC236}">
                  <a16:creationId xmlns:a16="http://schemas.microsoft.com/office/drawing/2014/main" id="{1BB2B069-78AD-BF43-8AAC-5F851FBFBD4E}"/>
                </a:ext>
              </a:extLst>
            </p:cNvPr>
            <p:cNvSpPr/>
            <p:nvPr/>
          </p:nvSpPr>
          <p:spPr>
            <a:xfrm>
              <a:off x="1851660" y="2504440"/>
              <a:ext cx="2377440" cy="2376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5AA74EA-49FB-144A-B0E7-DB6DD026474F}"/>
                </a:ext>
              </a:extLst>
            </p:cNvPr>
            <p:cNvCxnSpPr>
              <a:cxnSpLocks/>
              <a:stCxn id="7" idx="6"/>
            </p:cNvCxnSpPr>
            <p:nvPr/>
          </p:nvCxnSpPr>
          <p:spPr>
            <a:xfrm flipH="1">
              <a:off x="2993052" y="3692525"/>
              <a:ext cx="1236048" cy="7436"/>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C5E64D6-FF8E-D94E-9419-626C720F38A1}"/>
                </a:ext>
              </a:extLst>
            </p:cNvPr>
            <p:cNvGrpSpPr/>
            <p:nvPr/>
          </p:nvGrpSpPr>
          <p:grpSpPr>
            <a:xfrm>
              <a:off x="3556000" y="2479531"/>
              <a:ext cx="584200" cy="695469"/>
              <a:chOff x="3556000" y="2479531"/>
              <a:chExt cx="584200" cy="695469"/>
            </a:xfrm>
          </p:grpSpPr>
          <p:sp>
            <p:nvSpPr>
              <p:cNvPr id="28" name="Arc 27">
                <a:extLst>
                  <a:ext uri="{FF2B5EF4-FFF2-40B4-BE49-F238E27FC236}">
                    <a16:creationId xmlns:a16="http://schemas.microsoft.com/office/drawing/2014/main" id="{638552C0-019A-304C-A769-0416B49A4D64}"/>
                  </a:ext>
                </a:extLst>
              </p:cNvPr>
              <p:cNvSpPr/>
              <p:nvPr/>
            </p:nvSpPr>
            <p:spPr>
              <a:xfrm rot="21290444">
                <a:off x="3556000" y="2504440"/>
                <a:ext cx="584200" cy="67056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A0A5B1E-05AB-5B43-BF2E-C6895AAB7DF8}"/>
                  </a:ext>
                </a:extLst>
              </p:cNvPr>
              <p:cNvCxnSpPr>
                <a:cxnSpLocks/>
                <a:stCxn id="28" idx="0"/>
              </p:cNvCxnSpPr>
              <p:nvPr/>
            </p:nvCxnSpPr>
            <p:spPr>
              <a:xfrm>
                <a:off x="3817950" y="2505798"/>
                <a:ext cx="45565" cy="34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4EC52E-A4FC-C646-A4BE-2613B2A361DD}"/>
                  </a:ext>
                </a:extLst>
              </p:cNvPr>
              <p:cNvCxnSpPr>
                <a:cxnSpLocks/>
                <a:stCxn id="28" idx="0"/>
              </p:cNvCxnSpPr>
              <p:nvPr/>
            </p:nvCxnSpPr>
            <p:spPr>
              <a:xfrm flipV="1">
                <a:off x="3817950" y="2479531"/>
                <a:ext cx="45565" cy="262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D7ECD90B-02AF-6645-AF19-16F849F3CC6D}"/>
                </a:ext>
              </a:extLst>
            </p:cNvPr>
            <p:cNvCxnSpPr>
              <a:cxnSpLocks/>
            </p:cNvCxnSpPr>
            <p:nvPr/>
          </p:nvCxnSpPr>
          <p:spPr>
            <a:xfrm flipH="1">
              <a:off x="2993052" y="2932771"/>
              <a:ext cx="969863" cy="76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F11DCC-99EC-D646-8CF6-BB0E9D827175}"/>
                </a:ext>
              </a:extLst>
            </p:cNvPr>
            <p:cNvCxnSpPr/>
            <p:nvPr/>
          </p:nvCxnSpPr>
          <p:spPr>
            <a:xfrm>
              <a:off x="3962915" y="2932771"/>
              <a:ext cx="0" cy="76719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B85AC15-2598-1440-B60D-A0044D42A457}"/>
                    </a:ext>
                  </a:extLst>
                </p:cNvPr>
                <p:cNvSpPr txBox="1"/>
                <p:nvPr/>
              </p:nvSpPr>
              <p:spPr>
                <a:xfrm>
                  <a:off x="3306337" y="3428996"/>
                  <a:ext cx="2693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5B85AC15-2598-1440-B60D-A0044D42A457}"/>
                    </a:ext>
                  </a:extLst>
                </p:cNvPr>
                <p:cNvSpPr txBox="1">
                  <a:spLocks noRot="1" noChangeAspect="1" noMove="1" noResize="1" noEditPoints="1" noAdjustHandles="1" noChangeArrowheads="1" noChangeShapeType="1" noTextEdit="1"/>
                </p:cNvSpPr>
                <p:nvPr/>
              </p:nvSpPr>
              <p:spPr>
                <a:xfrm>
                  <a:off x="3306337" y="3428996"/>
                  <a:ext cx="269304" cy="276999"/>
                </a:xfrm>
                <a:prstGeom prst="rect">
                  <a:avLst/>
                </a:prstGeom>
                <a:blipFill>
                  <a:blip r:embed="rId2"/>
                  <a:stretch>
                    <a:fillRect l="-23810" r="-19048" b="-9524"/>
                  </a:stretch>
                </a:blipFill>
              </p:spPr>
              <p:txBody>
                <a:bodyPr/>
                <a:lstStyle/>
                <a:p>
                  <a:r>
                    <a:rPr lang="en-CN">
                      <a:noFill/>
                    </a:rPr>
                    <a:t> </a:t>
                  </a:r>
                </a:p>
              </p:txBody>
            </p:sp>
          </mc:Fallback>
        </mc:AlternateContent>
        <p:sp>
          <p:nvSpPr>
            <p:cNvPr id="43" name="TextBox 42">
              <a:extLst>
                <a:ext uri="{FF2B5EF4-FFF2-40B4-BE49-F238E27FC236}">
                  <a16:creationId xmlns:a16="http://schemas.microsoft.com/office/drawing/2014/main" id="{FDA33449-1A74-1048-8553-A74E8EE4C378}"/>
                </a:ext>
              </a:extLst>
            </p:cNvPr>
            <p:cNvSpPr txBox="1"/>
            <p:nvPr/>
          </p:nvSpPr>
          <p:spPr>
            <a:xfrm>
              <a:off x="3908119" y="3155800"/>
              <a:ext cx="295274" cy="369332"/>
            </a:xfrm>
            <a:prstGeom prst="rect">
              <a:avLst/>
            </a:prstGeom>
            <a:noFill/>
          </p:spPr>
          <p:txBody>
            <a:bodyPr wrap="none" rtlCol="0">
              <a:spAutoFit/>
            </a:bodyPr>
            <a:lstStyle/>
            <a:p>
              <a:r>
                <a:rPr lang="en-US" dirty="0"/>
                <a:t>a</a:t>
              </a:r>
            </a:p>
          </p:txBody>
        </p:sp>
        <p:sp>
          <p:nvSpPr>
            <p:cNvPr id="44" name="TextBox 43">
              <a:extLst>
                <a:ext uri="{FF2B5EF4-FFF2-40B4-BE49-F238E27FC236}">
                  <a16:creationId xmlns:a16="http://schemas.microsoft.com/office/drawing/2014/main" id="{A8D03859-F912-0049-AC03-6C7CC1694825}"/>
                </a:ext>
              </a:extLst>
            </p:cNvPr>
            <p:cNvSpPr txBox="1"/>
            <p:nvPr/>
          </p:nvSpPr>
          <p:spPr>
            <a:xfrm>
              <a:off x="3224176" y="3051726"/>
              <a:ext cx="264816" cy="369332"/>
            </a:xfrm>
            <a:prstGeom prst="rect">
              <a:avLst/>
            </a:prstGeom>
            <a:noFill/>
          </p:spPr>
          <p:txBody>
            <a:bodyPr wrap="none" rtlCol="0">
              <a:spAutoFit/>
            </a:bodyPr>
            <a:lstStyle/>
            <a:p>
              <a:r>
                <a:rPr lang="en-US" dirty="0"/>
                <a:t>r</a:t>
              </a:r>
            </a:p>
          </p:txBody>
        </p:sp>
      </p:grpSp>
      <p:cxnSp>
        <p:nvCxnSpPr>
          <p:cNvPr id="49" name="Straight Connector 48">
            <a:extLst>
              <a:ext uri="{FF2B5EF4-FFF2-40B4-BE49-F238E27FC236}">
                <a16:creationId xmlns:a16="http://schemas.microsoft.com/office/drawing/2014/main" id="{AE8271D0-2C67-F347-B349-0E791917B463}"/>
              </a:ext>
            </a:extLst>
          </p:cNvPr>
          <p:cNvCxnSpPr>
            <a:cxnSpLocks/>
          </p:cNvCxnSpPr>
          <p:nvPr/>
        </p:nvCxnSpPr>
        <p:spPr>
          <a:xfrm>
            <a:off x="3575381" y="4111045"/>
            <a:ext cx="525678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98808E8-6B10-F444-8C13-AEB94A01FCF5}"/>
              </a:ext>
            </a:extLst>
          </p:cNvPr>
          <p:cNvGrpSpPr/>
          <p:nvPr/>
        </p:nvGrpSpPr>
        <p:grpSpPr>
          <a:xfrm>
            <a:off x="4017227" y="3808035"/>
            <a:ext cx="4049165" cy="302606"/>
            <a:chOff x="1616927" y="4948507"/>
            <a:chExt cx="1219200" cy="196332"/>
          </a:xfrm>
        </p:grpSpPr>
        <p:cxnSp>
          <p:nvCxnSpPr>
            <p:cNvPr id="51" name="Straight Connector 50">
              <a:extLst>
                <a:ext uri="{FF2B5EF4-FFF2-40B4-BE49-F238E27FC236}">
                  <a16:creationId xmlns:a16="http://schemas.microsoft.com/office/drawing/2014/main" id="{0C23D330-A58B-5E40-AC8D-16271CF76212}"/>
                </a:ext>
              </a:extLst>
            </p:cNvPr>
            <p:cNvCxnSpPr/>
            <p:nvPr/>
          </p:nvCxnSpPr>
          <p:spPr>
            <a:xfrm>
              <a:off x="1616927" y="4954393"/>
              <a:ext cx="0" cy="18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FE0CE0B-559A-6A4C-A2A4-682B2966F8A3}"/>
                </a:ext>
              </a:extLst>
            </p:cNvPr>
            <p:cNvCxnSpPr/>
            <p:nvPr/>
          </p:nvCxnSpPr>
          <p:spPr>
            <a:xfrm>
              <a:off x="1769327" y="4950678"/>
              <a:ext cx="0" cy="189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35CDADF-E912-8E48-BD4B-D549984EA6D9}"/>
                </a:ext>
              </a:extLst>
            </p:cNvPr>
            <p:cNvCxnSpPr/>
            <p:nvPr/>
          </p:nvCxnSpPr>
          <p:spPr>
            <a:xfrm>
              <a:off x="1921727" y="4954862"/>
              <a:ext cx="0" cy="18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7DB25BE-4A6B-2F43-B5DB-4A4527AA0781}"/>
                </a:ext>
              </a:extLst>
            </p:cNvPr>
            <p:cNvCxnSpPr/>
            <p:nvPr/>
          </p:nvCxnSpPr>
          <p:spPr>
            <a:xfrm>
              <a:off x="2074127" y="4954395"/>
              <a:ext cx="0" cy="189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8FD092-BEE8-F84C-933B-C16242A3FE03}"/>
                </a:ext>
              </a:extLst>
            </p:cNvPr>
            <p:cNvCxnSpPr/>
            <p:nvPr/>
          </p:nvCxnSpPr>
          <p:spPr>
            <a:xfrm>
              <a:off x="2226527" y="4950678"/>
              <a:ext cx="0" cy="18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288C39-17DA-B74B-A4A0-0057DD1FF80F}"/>
                </a:ext>
              </a:extLst>
            </p:cNvPr>
            <p:cNvCxnSpPr/>
            <p:nvPr/>
          </p:nvCxnSpPr>
          <p:spPr>
            <a:xfrm>
              <a:off x="2378927" y="4948550"/>
              <a:ext cx="0" cy="189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410A7B-2448-1E4E-8B5A-476B0C01CC44}"/>
                </a:ext>
              </a:extLst>
            </p:cNvPr>
            <p:cNvCxnSpPr/>
            <p:nvPr/>
          </p:nvCxnSpPr>
          <p:spPr>
            <a:xfrm>
              <a:off x="2531327" y="4949630"/>
              <a:ext cx="0" cy="18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6FC3BF-A94F-434A-A845-7F10B77FBCDD}"/>
                </a:ext>
              </a:extLst>
            </p:cNvPr>
            <p:cNvCxnSpPr/>
            <p:nvPr/>
          </p:nvCxnSpPr>
          <p:spPr>
            <a:xfrm>
              <a:off x="2683727" y="4949091"/>
              <a:ext cx="0" cy="189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F8D17B-F395-1F42-80AA-D034706848C7}"/>
                </a:ext>
              </a:extLst>
            </p:cNvPr>
            <p:cNvCxnSpPr/>
            <p:nvPr/>
          </p:nvCxnSpPr>
          <p:spPr>
            <a:xfrm>
              <a:off x="2836127" y="4948507"/>
              <a:ext cx="0" cy="189977"/>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D246F28-C6B5-FA4F-B337-6F336E520EC6}"/>
              </a:ext>
            </a:extLst>
          </p:cNvPr>
          <p:cNvSpPr txBox="1"/>
          <p:nvPr/>
        </p:nvSpPr>
        <p:spPr>
          <a:xfrm>
            <a:off x="4872715" y="4231156"/>
            <a:ext cx="420308" cy="276999"/>
          </a:xfrm>
          <a:prstGeom prst="rect">
            <a:avLst/>
          </a:prstGeom>
          <a:noFill/>
        </p:spPr>
        <p:txBody>
          <a:bodyPr wrap="none" rtlCol="0">
            <a:spAutoFit/>
          </a:bodyPr>
          <a:lstStyle/>
          <a:p>
            <a:r>
              <a:rPr lang="en-US" sz="1200" dirty="0"/>
              <a:t>180</a:t>
            </a:r>
          </a:p>
        </p:txBody>
      </p:sp>
      <p:sp>
        <p:nvSpPr>
          <p:cNvPr id="33" name="TextBox 32">
            <a:extLst>
              <a:ext uri="{FF2B5EF4-FFF2-40B4-BE49-F238E27FC236}">
                <a16:creationId xmlns:a16="http://schemas.microsoft.com/office/drawing/2014/main" id="{7D03E5E4-C8B5-2E4E-B28B-E021E981A4BD}"/>
              </a:ext>
            </a:extLst>
          </p:cNvPr>
          <p:cNvSpPr txBox="1"/>
          <p:nvPr/>
        </p:nvSpPr>
        <p:spPr>
          <a:xfrm>
            <a:off x="5862423" y="4232560"/>
            <a:ext cx="420308" cy="276999"/>
          </a:xfrm>
          <a:prstGeom prst="rect">
            <a:avLst/>
          </a:prstGeom>
          <a:noFill/>
        </p:spPr>
        <p:txBody>
          <a:bodyPr wrap="none" rtlCol="0">
            <a:spAutoFit/>
          </a:bodyPr>
          <a:lstStyle/>
          <a:p>
            <a:r>
              <a:rPr lang="en-US" sz="1200" dirty="0"/>
              <a:t>360</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07578C7-896D-2E45-A0F4-C309C6E35D40}"/>
                  </a:ext>
                </a:extLst>
              </p:cNvPr>
              <p:cNvSpPr txBox="1"/>
              <p:nvPr/>
            </p:nvSpPr>
            <p:spPr>
              <a:xfrm>
                <a:off x="4924446" y="4515033"/>
                <a:ext cx="314702" cy="436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𝑇</m:t>
                          </m:r>
                        </m:num>
                        <m:den>
                          <m:r>
                            <a:rPr lang="en-US" sz="1200" b="0" i="1" smtClean="0">
                              <a:latin typeface="Cambria Math" panose="02040503050406030204" pitchFamily="18" charset="0"/>
                            </a:rPr>
                            <m:t>2</m:t>
                          </m:r>
                        </m:den>
                      </m:f>
                    </m:oMath>
                  </m:oMathPara>
                </a14:m>
                <a:endParaRPr lang="en-US" sz="1200" dirty="0"/>
              </a:p>
            </p:txBody>
          </p:sp>
        </mc:Choice>
        <mc:Fallback xmlns="">
          <p:sp>
            <p:nvSpPr>
              <p:cNvPr id="34" name="TextBox 33">
                <a:extLst>
                  <a:ext uri="{FF2B5EF4-FFF2-40B4-BE49-F238E27FC236}">
                    <a16:creationId xmlns:a16="http://schemas.microsoft.com/office/drawing/2014/main" id="{307578C7-896D-2E45-A0F4-C309C6E35D40}"/>
                  </a:ext>
                </a:extLst>
              </p:cNvPr>
              <p:cNvSpPr txBox="1">
                <a:spLocks noRot="1" noChangeAspect="1" noMove="1" noResize="1" noEditPoints="1" noAdjustHandles="1" noChangeArrowheads="1" noChangeShapeType="1" noTextEdit="1"/>
              </p:cNvSpPr>
              <p:nvPr/>
            </p:nvSpPr>
            <p:spPr>
              <a:xfrm>
                <a:off x="4924446" y="4515033"/>
                <a:ext cx="314702" cy="436851"/>
              </a:xfrm>
              <a:prstGeom prst="rect">
                <a:avLst/>
              </a:prstGeom>
              <a:blipFill>
                <a:blip r:embed="rId3"/>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6542AF4-7E4F-7A43-AF2E-E2D8742096C0}"/>
              </a:ext>
            </a:extLst>
          </p:cNvPr>
          <p:cNvSpPr txBox="1"/>
          <p:nvPr/>
        </p:nvSpPr>
        <p:spPr>
          <a:xfrm>
            <a:off x="5939320" y="4505745"/>
            <a:ext cx="260008" cy="276999"/>
          </a:xfrm>
          <a:prstGeom prst="rect">
            <a:avLst/>
          </a:prstGeom>
          <a:noFill/>
        </p:spPr>
        <p:txBody>
          <a:bodyPr wrap="none" rtlCol="0">
            <a:spAutoFit/>
          </a:bodyPr>
          <a:lstStyle/>
          <a:p>
            <a:r>
              <a:rPr lang="en-US" sz="1200" i="1" dirty="0"/>
              <a:t>T</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0F7F2BC-92CF-B54A-ABE7-2CF9A9769C76}"/>
                  </a:ext>
                </a:extLst>
              </p:cNvPr>
              <p:cNvSpPr txBox="1"/>
              <p:nvPr/>
            </p:nvSpPr>
            <p:spPr>
              <a:xfrm>
                <a:off x="5720970" y="5871014"/>
                <a:ext cx="766685" cy="276999"/>
              </a:xfrm>
              <a:prstGeom prst="rect">
                <a:avLst/>
              </a:prstGeom>
              <a:noFill/>
            </p:spPr>
            <p:txBody>
              <a:bodyPr wrap="none" rtlCol="0">
                <a:spAutoFit/>
              </a:bodyPr>
              <a:lstStyle/>
              <a:p>
                <a14:m>
                  <m:oMath xmlns:m="http://schemas.openxmlformats.org/officeDocument/2006/math">
                    <m:r>
                      <a:rPr lang="en-US" sz="1200" b="0" i="1" smtClean="0">
                        <a:latin typeface="Cambria Math" panose="02040503050406030204" pitchFamily="18" charset="0"/>
                        <a:ea typeface="Cambria Math" panose="02040503050406030204" pitchFamily="18" charset="0"/>
                      </a:rPr>
                      <m:t>2</m:t>
                    </m:r>
                    <m:r>
                      <a:rPr lang="en-US" sz="1200" i="1" smtClean="0">
                        <a:latin typeface="Cambria Math" panose="02040503050406030204" pitchFamily="18" charset="0"/>
                        <a:ea typeface="Cambria Math" panose="02040503050406030204" pitchFamily="18" charset="0"/>
                      </a:rPr>
                      <m:t>𝜋</m:t>
                    </m:r>
                  </m:oMath>
                </a14:m>
                <a:r>
                  <a:rPr lang="en-US" sz="1200" i="1" dirty="0">
                    <a:ea typeface="Cambria Math" panose="02040503050406030204" pitchFamily="18" charset="0"/>
                  </a:rPr>
                  <a:t> (</a:t>
                </a:r>
                <a:r>
                  <a:rPr lang="en-US" sz="1200" i="1" dirty="0"/>
                  <a:t>6.28)</a:t>
                </a:r>
              </a:p>
            </p:txBody>
          </p:sp>
        </mc:Choice>
        <mc:Fallback xmlns="">
          <p:sp>
            <p:nvSpPr>
              <p:cNvPr id="38" name="TextBox 37">
                <a:extLst>
                  <a:ext uri="{FF2B5EF4-FFF2-40B4-BE49-F238E27FC236}">
                    <a16:creationId xmlns:a16="http://schemas.microsoft.com/office/drawing/2014/main" id="{A0F7F2BC-92CF-B54A-ABE7-2CF9A9769C76}"/>
                  </a:ext>
                </a:extLst>
              </p:cNvPr>
              <p:cNvSpPr txBox="1">
                <a:spLocks noRot="1" noChangeAspect="1" noMove="1" noResize="1" noEditPoints="1" noAdjustHandles="1" noChangeArrowheads="1" noChangeShapeType="1" noTextEdit="1"/>
              </p:cNvSpPr>
              <p:nvPr/>
            </p:nvSpPr>
            <p:spPr>
              <a:xfrm>
                <a:off x="5720970" y="5871014"/>
                <a:ext cx="766685" cy="276999"/>
              </a:xfrm>
              <a:prstGeom prst="rect">
                <a:avLst/>
              </a:prstGeom>
              <a:blipFill>
                <a:blip r:embed="rId4"/>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3B3183-3232-DF4A-A8BB-4B1ED20C3E60}"/>
                  </a:ext>
                </a:extLst>
              </p:cNvPr>
              <p:cNvSpPr txBox="1"/>
              <p:nvPr/>
            </p:nvSpPr>
            <p:spPr>
              <a:xfrm>
                <a:off x="4708219" y="5872416"/>
                <a:ext cx="646459" cy="276999"/>
              </a:xfrm>
              <a:prstGeom prst="rect">
                <a:avLst/>
              </a:prstGeom>
              <a:noFill/>
            </p:spPr>
            <p:txBody>
              <a:bodyPr wrap="none" rtlCol="0">
                <a:spAutoFit/>
              </a:bodyPr>
              <a:lstStyle/>
              <a:p>
                <a14:m>
                  <m:oMath xmlns:m="http://schemas.openxmlformats.org/officeDocument/2006/math">
                    <m:r>
                      <a:rPr lang="en-US" sz="1200" i="1" smtClean="0">
                        <a:latin typeface="Cambria Math" panose="02040503050406030204" pitchFamily="18" charset="0"/>
                        <a:ea typeface="Cambria Math" panose="02040503050406030204" pitchFamily="18" charset="0"/>
                      </a:rPr>
                      <m:t>𝜋</m:t>
                    </m:r>
                  </m:oMath>
                </a14:m>
                <a:r>
                  <a:rPr lang="en-US" sz="1200" i="1" dirty="0">
                    <a:ea typeface="Cambria Math" panose="02040503050406030204" pitchFamily="18" charset="0"/>
                  </a:rPr>
                  <a:t>(</a:t>
                </a:r>
                <a:r>
                  <a:rPr lang="en-US" sz="1200" i="1" dirty="0"/>
                  <a:t>3.14)</a:t>
                </a:r>
              </a:p>
            </p:txBody>
          </p:sp>
        </mc:Choice>
        <mc:Fallback xmlns="">
          <p:sp>
            <p:nvSpPr>
              <p:cNvPr id="39" name="TextBox 38">
                <a:extLst>
                  <a:ext uri="{FF2B5EF4-FFF2-40B4-BE49-F238E27FC236}">
                    <a16:creationId xmlns:a16="http://schemas.microsoft.com/office/drawing/2014/main" id="{913B3183-3232-DF4A-A8BB-4B1ED20C3E60}"/>
                  </a:ext>
                </a:extLst>
              </p:cNvPr>
              <p:cNvSpPr txBox="1">
                <a:spLocks noRot="1" noChangeAspect="1" noMove="1" noResize="1" noEditPoints="1" noAdjustHandles="1" noChangeArrowheads="1" noChangeShapeType="1" noTextEdit="1"/>
              </p:cNvSpPr>
              <p:nvPr/>
            </p:nvSpPr>
            <p:spPr>
              <a:xfrm>
                <a:off x="4708219" y="5872416"/>
                <a:ext cx="646459" cy="276999"/>
              </a:xfrm>
              <a:prstGeom prst="rect">
                <a:avLst/>
              </a:prstGeom>
              <a:blipFill>
                <a:blip r:embed="rId5"/>
                <a:stretch>
                  <a:fillRect b="-1304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537E351D-68C4-BB4C-8FC3-A960F65989DE}"/>
              </a:ext>
            </a:extLst>
          </p:cNvPr>
          <p:cNvSpPr txBox="1"/>
          <p:nvPr/>
        </p:nvSpPr>
        <p:spPr>
          <a:xfrm>
            <a:off x="3915248" y="4218456"/>
            <a:ext cx="263214" cy="276999"/>
          </a:xfrm>
          <a:prstGeom prst="rect">
            <a:avLst/>
          </a:prstGeom>
          <a:noFill/>
        </p:spPr>
        <p:txBody>
          <a:bodyPr wrap="none" rtlCol="0">
            <a:spAutoFit/>
          </a:bodyPr>
          <a:lstStyle/>
          <a:p>
            <a:r>
              <a:rPr lang="en-US" sz="1200" dirty="0"/>
              <a:t>0</a:t>
            </a:r>
          </a:p>
        </p:txBody>
      </p:sp>
      <p:pic>
        <p:nvPicPr>
          <p:cNvPr id="13" name="Picture 12">
            <a:extLst>
              <a:ext uri="{FF2B5EF4-FFF2-40B4-BE49-F238E27FC236}">
                <a16:creationId xmlns:a16="http://schemas.microsoft.com/office/drawing/2014/main" id="{C620DF1D-1346-E843-A111-68FCBFFE7AB3}"/>
              </a:ext>
            </a:extLst>
          </p:cNvPr>
          <p:cNvPicPr>
            <a:picLocks noChangeAspect="1"/>
          </p:cNvPicPr>
          <p:nvPr/>
        </p:nvPicPr>
        <p:blipFill>
          <a:blip r:embed="rId6"/>
          <a:stretch>
            <a:fillRect/>
          </a:stretch>
        </p:blipFill>
        <p:spPr>
          <a:xfrm>
            <a:off x="3847272" y="721592"/>
            <a:ext cx="4355819" cy="2789686"/>
          </a:xfrm>
          <a:prstGeom prst="rect">
            <a:avLst/>
          </a:prstGeom>
        </p:spPr>
      </p:pic>
      <p:cxnSp>
        <p:nvCxnSpPr>
          <p:cNvPr id="16" name="Straight Arrow Connector 15">
            <a:extLst>
              <a:ext uri="{FF2B5EF4-FFF2-40B4-BE49-F238E27FC236}">
                <a16:creationId xmlns:a16="http://schemas.microsoft.com/office/drawing/2014/main" id="{E0EA1DE3-71E8-3349-B5AA-02BD623A99D0}"/>
              </a:ext>
            </a:extLst>
          </p:cNvPr>
          <p:cNvCxnSpPr/>
          <p:nvPr/>
        </p:nvCxnSpPr>
        <p:spPr>
          <a:xfrm>
            <a:off x="8680174" y="4111045"/>
            <a:ext cx="291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AE734B3-43F3-DB4E-82EA-65C97F5330FC}"/>
                  </a:ext>
                </a:extLst>
              </p:cNvPr>
              <p:cNvSpPr txBox="1"/>
              <p:nvPr/>
            </p:nvSpPr>
            <p:spPr>
              <a:xfrm>
                <a:off x="4891317" y="4955337"/>
                <a:ext cx="394339" cy="4716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r>
                            <a:rPr lang="en-US" sz="1200" b="0" i="1" smtClean="0">
                              <a:latin typeface="Cambria Math" panose="02040503050406030204" pitchFamily="18" charset="0"/>
                            </a:rPr>
                            <m:t>𝑓</m:t>
                          </m:r>
                        </m:den>
                      </m:f>
                    </m:oMath>
                  </m:oMathPara>
                </a14:m>
                <a:endParaRPr lang="en-US" sz="1200" dirty="0"/>
              </a:p>
            </p:txBody>
          </p:sp>
        </mc:Choice>
        <mc:Fallback xmlns="">
          <p:sp>
            <p:nvSpPr>
              <p:cNvPr id="48" name="TextBox 47">
                <a:extLst>
                  <a:ext uri="{FF2B5EF4-FFF2-40B4-BE49-F238E27FC236}">
                    <a16:creationId xmlns:a16="http://schemas.microsoft.com/office/drawing/2014/main" id="{6AE734B3-43F3-DB4E-82EA-65C97F5330FC}"/>
                  </a:ext>
                </a:extLst>
              </p:cNvPr>
              <p:cNvSpPr txBox="1">
                <a:spLocks noRot="1" noChangeAspect="1" noMove="1" noResize="1" noEditPoints="1" noAdjustHandles="1" noChangeArrowheads="1" noChangeShapeType="1" noTextEdit="1"/>
              </p:cNvSpPr>
              <p:nvPr/>
            </p:nvSpPr>
            <p:spPr>
              <a:xfrm>
                <a:off x="4891317" y="4955337"/>
                <a:ext cx="394339" cy="471604"/>
              </a:xfrm>
              <a:prstGeom prst="rect">
                <a:avLst/>
              </a:prstGeom>
              <a:blipFill>
                <a:blip r:embed="rId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E5B6CCA-E037-1847-8E29-38D417686F5A}"/>
                  </a:ext>
                </a:extLst>
              </p:cNvPr>
              <p:cNvSpPr txBox="1"/>
              <p:nvPr/>
            </p:nvSpPr>
            <p:spPr>
              <a:xfrm>
                <a:off x="5918359" y="4948709"/>
                <a:ext cx="309380" cy="4716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𝑓</m:t>
                          </m:r>
                        </m:den>
                      </m:f>
                    </m:oMath>
                  </m:oMathPara>
                </a14:m>
                <a:endParaRPr lang="en-US" sz="1200" dirty="0"/>
              </a:p>
            </p:txBody>
          </p:sp>
        </mc:Choice>
        <mc:Fallback xmlns="">
          <p:sp>
            <p:nvSpPr>
              <p:cNvPr id="50" name="TextBox 49">
                <a:extLst>
                  <a:ext uri="{FF2B5EF4-FFF2-40B4-BE49-F238E27FC236}">
                    <a16:creationId xmlns:a16="http://schemas.microsoft.com/office/drawing/2014/main" id="{BE5B6CCA-E037-1847-8E29-38D417686F5A}"/>
                  </a:ext>
                </a:extLst>
              </p:cNvPr>
              <p:cNvSpPr txBox="1">
                <a:spLocks noRot="1" noChangeAspect="1" noMove="1" noResize="1" noEditPoints="1" noAdjustHandles="1" noChangeArrowheads="1" noChangeShapeType="1" noTextEdit="1"/>
              </p:cNvSpPr>
              <p:nvPr/>
            </p:nvSpPr>
            <p:spPr>
              <a:xfrm>
                <a:off x="5918359" y="4948709"/>
                <a:ext cx="309380" cy="471604"/>
              </a:xfrm>
              <a:prstGeom prst="rect">
                <a:avLst/>
              </a:prstGeom>
              <a:blipFill>
                <a:blip r:embed="rId8"/>
                <a:stretch>
                  <a:fillRect b="-5263"/>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4DB38005-432D-4F44-9923-C918AA74CE70}"/>
              </a:ext>
            </a:extLst>
          </p:cNvPr>
          <p:cNvSpPr txBox="1"/>
          <p:nvPr/>
        </p:nvSpPr>
        <p:spPr>
          <a:xfrm>
            <a:off x="8797783" y="4186181"/>
            <a:ext cx="831831" cy="369332"/>
          </a:xfrm>
          <a:prstGeom prst="rect">
            <a:avLst/>
          </a:prstGeom>
          <a:noFill/>
        </p:spPr>
        <p:txBody>
          <a:bodyPr wrap="none" rtlCol="0">
            <a:spAutoFit/>
          </a:bodyPr>
          <a:lstStyle/>
          <a:p>
            <a:r>
              <a:rPr lang="en-US" dirty="0"/>
              <a:t>°</a:t>
            </a:r>
            <a:r>
              <a:rPr lang="en-US" sz="1200" dirty="0"/>
              <a:t>, degrees</a:t>
            </a:r>
          </a:p>
        </p:txBody>
      </p:sp>
      <p:sp>
        <p:nvSpPr>
          <p:cNvPr id="62" name="TextBox 61">
            <a:extLst>
              <a:ext uri="{FF2B5EF4-FFF2-40B4-BE49-F238E27FC236}">
                <a16:creationId xmlns:a16="http://schemas.microsoft.com/office/drawing/2014/main" id="{6A8882E3-8BFC-8D47-9479-5EC17AA674F3}"/>
              </a:ext>
            </a:extLst>
          </p:cNvPr>
          <p:cNvSpPr txBox="1"/>
          <p:nvPr/>
        </p:nvSpPr>
        <p:spPr>
          <a:xfrm>
            <a:off x="6840663" y="4224532"/>
            <a:ext cx="420308" cy="276999"/>
          </a:xfrm>
          <a:prstGeom prst="rect">
            <a:avLst/>
          </a:prstGeom>
          <a:noFill/>
        </p:spPr>
        <p:txBody>
          <a:bodyPr wrap="none" rtlCol="0">
            <a:spAutoFit/>
          </a:bodyPr>
          <a:lstStyle/>
          <a:p>
            <a:r>
              <a:rPr lang="en-US" sz="1200" dirty="0"/>
              <a:t>540</a:t>
            </a:r>
          </a:p>
        </p:txBody>
      </p:sp>
      <p:sp>
        <p:nvSpPr>
          <p:cNvPr id="63" name="TextBox 62">
            <a:extLst>
              <a:ext uri="{FF2B5EF4-FFF2-40B4-BE49-F238E27FC236}">
                <a16:creationId xmlns:a16="http://schemas.microsoft.com/office/drawing/2014/main" id="{6BA800B0-2CC3-DF4D-A65A-6F86F0AF17E6}"/>
              </a:ext>
            </a:extLst>
          </p:cNvPr>
          <p:cNvSpPr txBox="1"/>
          <p:nvPr/>
        </p:nvSpPr>
        <p:spPr>
          <a:xfrm>
            <a:off x="7830371" y="4225936"/>
            <a:ext cx="420308" cy="276999"/>
          </a:xfrm>
          <a:prstGeom prst="rect">
            <a:avLst/>
          </a:prstGeom>
          <a:noFill/>
        </p:spPr>
        <p:txBody>
          <a:bodyPr wrap="none" rtlCol="0">
            <a:spAutoFit/>
          </a:bodyPr>
          <a:lstStyle/>
          <a:p>
            <a:r>
              <a:rPr lang="en-US" sz="1200" dirty="0"/>
              <a:t>720</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D65B156-A5AC-834D-A20E-CE64C614E3C2}"/>
                  </a:ext>
                </a:extLst>
              </p:cNvPr>
              <p:cNvSpPr txBox="1"/>
              <p:nvPr/>
            </p:nvSpPr>
            <p:spPr>
              <a:xfrm>
                <a:off x="6905645" y="4508409"/>
                <a:ext cx="399661" cy="438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3</m:t>
                          </m:r>
                          <m:r>
                            <a:rPr lang="en-US" sz="1200" b="0" i="1" smtClean="0">
                              <a:latin typeface="Cambria Math" panose="02040503050406030204" pitchFamily="18" charset="0"/>
                            </a:rPr>
                            <m:t>𝑇</m:t>
                          </m:r>
                        </m:num>
                        <m:den>
                          <m:r>
                            <a:rPr lang="en-US" sz="1200" b="0" i="1" smtClean="0">
                              <a:latin typeface="Cambria Math" panose="02040503050406030204" pitchFamily="18" charset="0"/>
                            </a:rPr>
                            <m:t>2</m:t>
                          </m:r>
                        </m:den>
                      </m:f>
                    </m:oMath>
                  </m:oMathPara>
                </a14:m>
                <a:endParaRPr lang="en-US" sz="1200" dirty="0"/>
              </a:p>
            </p:txBody>
          </p:sp>
        </mc:Choice>
        <mc:Fallback xmlns="">
          <p:sp>
            <p:nvSpPr>
              <p:cNvPr id="64" name="TextBox 63">
                <a:extLst>
                  <a:ext uri="{FF2B5EF4-FFF2-40B4-BE49-F238E27FC236}">
                    <a16:creationId xmlns:a16="http://schemas.microsoft.com/office/drawing/2014/main" id="{4D65B156-A5AC-834D-A20E-CE64C614E3C2}"/>
                  </a:ext>
                </a:extLst>
              </p:cNvPr>
              <p:cNvSpPr txBox="1">
                <a:spLocks noRot="1" noChangeAspect="1" noMove="1" noResize="1" noEditPoints="1" noAdjustHandles="1" noChangeArrowheads="1" noChangeShapeType="1" noTextEdit="1"/>
              </p:cNvSpPr>
              <p:nvPr/>
            </p:nvSpPr>
            <p:spPr>
              <a:xfrm>
                <a:off x="6905645" y="4508409"/>
                <a:ext cx="399661" cy="438005"/>
              </a:xfrm>
              <a:prstGeom prst="rect">
                <a:avLst/>
              </a:prstGeom>
              <a:blipFill>
                <a:blip r:embed="rId9"/>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9D59939E-2B89-0846-B385-5F58E23AF19A}"/>
              </a:ext>
            </a:extLst>
          </p:cNvPr>
          <p:cNvSpPr txBox="1"/>
          <p:nvPr/>
        </p:nvSpPr>
        <p:spPr>
          <a:xfrm>
            <a:off x="7920519" y="4476261"/>
            <a:ext cx="338554" cy="276999"/>
          </a:xfrm>
          <a:prstGeom prst="rect">
            <a:avLst/>
          </a:prstGeom>
          <a:noFill/>
        </p:spPr>
        <p:txBody>
          <a:bodyPr wrap="none" rtlCol="0">
            <a:spAutoFit/>
          </a:bodyPr>
          <a:lstStyle/>
          <a:p>
            <a:r>
              <a:rPr lang="en-US" sz="1200" i="1" dirty="0"/>
              <a:t>2T</a:t>
            </a:r>
          </a:p>
        </p:txBody>
      </p:sp>
      <p:sp>
        <p:nvSpPr>
          <p:cNvPr id="66" name="TextBox 65">
            <a:extLst>
              <a:ext uri="{FF2B5EF4-FFF2-40B4-BE49-F238E27FC236}">
                <a16:creationId xmlns:a16="http://schemas.microsoft.com/office/drawing/2014/main" id="{BC7F0126-E76E-4246-A343-308DB44ADE38}"/>
              </a:ext>
            </a:extLst>
          </p:cNvPr>
          <p:cNvSpPr txBox="1"/>
          <p:nvPr/>
        </p:nvSpPr>
        <p:spPr>
          <a:xfrm>
            <a:off x="8817663" y="4497607"/>
            <a:ext cx="800347" cy="276999"/>
          </a:xfrm>
          <a:prstGeom prst="rect">
            <a:avLst/>
          </a:prstGeom>
          <a:noFill/>
        </p:spPr>
        <p:txBody>
          <a:bodyPr wrap="none" rtlCol="0">
            <a:spAutoFit/>
          </a:bodyPr>
          <a:lstStyle/>
          <a:p>
            <a:r>
              <a:rPr lang="en-US" sz="1200" dirty="0"/>
              <a:t>#, Periods</a:t>
            </a:r>
          </a:p>
        </p:txBody>
      </p:sp>
      <p:sp>
        <p:nvSpPr>
          <p:cNvPr id="67" name="TextBox 66">
            <a:extLst>
              <a:ext uri="{FF2B5EF4-FFF2-40B4-BE49-F238E27FC236}">
                <a16:creationId xmlns:a16="http://schemas.microsoft.com/office/drawing/2014/main" id="{FABAA57A-FB63-8343-AC81-5AAA5B0D54A8}"/>
              </a:ext>
            </a:extLst>
          </p:cNvPr>
          <p:cNvSpPr txBox="1"/>
          <p:nvPr/>
        </p:nvSpPr>
        <p:spPr>
          <a:xfrm>
            <a:off x="8811035" y="5047571"/>
            <a:ext cx="814967" cy="276999"/>
          </a:xfrm>
          <a:prstGeom prst="rect">
            <a:avLst/>
          </a:prstGeom>
          <a:noFill/>
        </p:spPr>
        <p:txBody>
          <a:bodyPr wrap="none" rtlCol="0">
            <a:spAutoFit/>
          </a:bodyPr>
          <a:lstStyle/>
          <a:p>
            <a:r>
              <a:rPr lang="en-US" sz="1200" dirty="0"/>
              <a:t>t, seconds</a:t>
            </a:r>
          </a:p>
        </p:txBody>
      </p:sp>
      <p:sp>
        <p:nvSpPr>
          <p:cNvPr id="68" name="TextBox 67">
            <a:extLst>
              <a:ext uri="{FF2B5EF4-FFF2-40B4-BE49-F238E27FC236}">
                <a16:creationId xmlns:a16="http://schemas.microsoft.com/office/drawing/2014/main" id="{B400A8F6-9D71-1E40-9526-F8FA5040A21F}"/>
              </a:ext>
            </a:extLst>
          </p:cNvPr>
          <p:cNvSpPr txBox="1"/>
          <p:nvPr/>
        </p:nvSpPr>
        <p:spPr>
          <a:xfrm>
            <a:off x="8804409" y="5849327"/>
            <a:ext cx="915764" cy="276999"/>
          </a:xfrm>
          <a:prstGeom prst="rect">
            <a:avLst/>
          </a:prstGeom>
          <a:noFill/>
        </p:spPr>
        <p:txBody>
          <a:bodyPr wrap="none" rtlCol="0">
            <a:spAutoFit/>
          </a:bodyPr>
          <a:lstStyle/>
          <a:p>
            <a:r>
              <a:rPr lang="en-US" sz="1200" dirty="0"/>
              <a:t>rad, radians</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2E88956-E180-474A-97F6-4AF58B0EDA50}"/>
                  </a:ext>
                </a:extLst>
              </p:cNvPr>
              <p:cNvSpPr txBox="1"/>
              <p:nvPr/>
            </p:nvSpPr>
            <p:spPr>
              <a:xfrm>
                <a:off x="4887122" y="6183840"/>
                <a:ext cx="335541" cy="4072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𝜋</m:t>
                          </m:r>
                        </m:num>
                        <m:den>
                          <m:r>
                            <a:rPr lang="en-US" sz="1200" i="1">
                              <a:latin typeface="Cambria Math" panose="02040503050406030204" pitchFamily="18" charset="0"/>
                            </a:rPr>
                            <m:t>𝜔</m:t>
                          </m:r>
                        </m:den>
                      </m:f>
                    </m:oMath>
                  </m:oMathPara>
                </a14:m>
                <a:endParaRPr lang="en-US" sz="1200" i="1" dirty="0"/>
              </a:p>
            </p:txBody>
          </p:sp>
        </mc:Choice>
        <mc:Fallback xmlns="">
          <p:sp>
            <p:nvSpPr>
              <p:cNvPr id="69" name="TextBox 68">
                <a:extLst>
                  <a:ext uri="{FF2B5EF4-FFF2-40B4-BE49-F238E27FC236}">
                    <a16:creationId xmlns:a16="http://schemas.microsoft.com/office/drawing/2014/main" id="{A2E88956-E180-474A-97F6-4AF58B0EDA50}"/>
                  </a:ext>
                </a:extLst>
              </p:cNvPr>
              <p:cNvSpPr txBox="1">
                <a:spLocks noRot="1" noChangeAspect="1" noMove="1" noResize="1" noEditPoints="1" noAdjustHandles="1" noChangeArrowheads="1" noChangeShapeType="1" noTextEdit="1"/>
              </p:cNvSpPr>
              <p:nvPr/>
            </p:nvSpPr>
            <p:spPr>
              <a:xfrm>
                <a:off x="4887122" y="6183840"/>
                <a:ext cx="335541" cy="4072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87DD78-40C6-EB49-9E0C-2103F15964AC}"/>
                  </a:ext>
                </a:extLst>
              </p:cNvPr>
              <p:cNvSpPr txBox="1"/>
              <p:nvPr/>
            </p:nvSpPr>
            <p:spPr>
              <a:xfrm>
                <a:off x="4078739" y="6170590"/>
                <a:ext cx="506870"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1</m:t>
                          </m:r>
                          <m:r>
                            <a:rPr lang="en-US" sz="1200" b="0" i="1" smtClean="0">
                              <a:latin typeface="Cambria Math" panose="02040503050406030204" pitchFamily="18" charset="0"/>
                            </a:rPr>
                            <m:t>.04</m:t>
                          </m:r>
                        </m:num>
                        <m:den>
                          <m:r>
                            <a:rPr lang="en-US" sz="1200" b="0" i="1" smtClean="0">
                              <a:latin typeface="Cambria Math" panose="02040503050406030204" pitchFamily="18" charset="0"/>
                            </a:rPr>
                            <m:t>𝜔</m:t>
                          </m:r>
                        </m:den>
                      </m:f>
                    </m:oMath>
                  </m:oMathPara>
                </a14:m>
                <a:endParaRPr lang="en-US" sz="1200" i="1" dirty="0"/>
              </a:p>
            </p:txBody>
          </p:sp>
        </mc:Choice>
        <mc:Fallback xmlns="">
          <p:sp>
            <p:nvSpPr>
              <p:cNvPr id="71" name="TextBox 70">
                <a:extLst>
                  <a:ext uri="{FF2B5EF4-FFF2-40B4-BE49-F238E27FC236}">
                    <a16:creationId xmlns:a16="http://schemas.microsoft.com/office/drawing/2014/main" id="{3A87DD78-40C6-EB49-9E0C-2103F15964AC}"/>
                  </a:ext>
                </a:extLst>
              </p:cNvPr>
              <p:cNvSpPr txBox="1">
                <a:spLocks noRot="1" noChangeAspect="1" noMove="1" noResize="1" noEditPoints="1" noAdjustHandles="1" noChangeArrowheads="1" noChangeShapeType="1" noTextEdit="1"/>
              </p:cNvSpPr>
              <p:nvPr/>
            </p:nvSpPr>
            <p:spPr>
              <a:xfrm>
                <a:off x="4078739" y="6170590"/>
                <a:ext cx="506870" cy="43922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89190B7-DDB4-F741-908C-2E3B8BCAC217}"/>
                  </a:ext>
                </a:extLst>
              </p:cNvPr>
              <p:cNvSpPr txBox="1"/>
              <p:nvPr/>
            </p:nvSpPr>
            <p:spPr>
              <a:xfrm>
                <a:off x="5861159" y="6190468"/>
                <a:ext cx="399597"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2</m:t>
                          </m:r>
                          <m:r>
                            <a:rPr lang="en-US" sz="1200" i="1" smtClean="0">
                              <a:latin typeface="Cambria Math" panose="02040503050406030204" pitchFamily="18" charset="0"/>
                              <a:ea typeface="Cambria Math" panose="02040503050406030204" pitchFamily="18" charset="0"/>
                            </a:rPr>
                            <m:t>𝜋</m:t>
                          </m:r>
                        </m:num>
                        <m:den>
                          <m:r>
                            <a:rPr lang="en-US" sz="1200" i="1">
                              <a:latin typeface="Cambria Math" panose="02040503050406030204" pitchFamily="18" charset="0"/>
                            </a:rPr>
                            <m:t>𝜔</m:t>
                          </m:r>
                        </m:den>
                      </m:f>
                    </m:oMath>
                  </m:oMathPara>
                </a14:m>
                <a:endParaRPr lang="en-US" sz="1200" i="1" dirty="0"/>
              </a:p>
            </p:txBody>
          </p:sp>
        </mc:Choice>
        <mc:Fallback xmlns="">
          <p:sp>
            <p:nvSpPr>
              <p:cNvPr id="72" name="TextBox 71">
                <a:extLst>
                  <a:ext uri="{FF2B5EF4-FFF2-40B4-BE49-F238E27FC236}">
                    <a16:creationId xmlns:a16="http://schemas.microsoft.com/office/drawing/2014/main" id="{089190B7-DDB4-F741-908C-2E3B8BCAC217}"/>
                  </a:ext>
                </a:extLst>
              </p:cNvPr>
              <p:cNvSpPr txBox="1">
                <a:spLocks noRot="1" noChangeAspect="1" noMove="1" noResize="1" noEditPoints="1" noAdjustHandles="1" noChangeArrowheads="1" noChangeShapeType="1" noTextEdit="1"/>
              </p:cNvSpPr>
              <p:nvPr/>
            </p:nvSpPr>
            <p:spPr>
              <a:xfrm>
                <a:off x="5861159" y="6190468"/>
                <a:ext cx="399597" cy="43922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C11F911-98FA-2B41-A10A-0296C61F0EE3}"/>
                  </a:ext>
                </a:extLst>
              </p:cNvPr>
              <p:cNvSpPr txBox="1"/>
              <p:nvPr/>
            </p:nvSpPr>
            <p:spPr>
              <a:xfrm>
                <a:off x="4482930" y="6163966"/>
                <a:ext cx="506870"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2.08</m:t>
                          </m:r>
                        </m:num>
                        <m:den>
                          <m:r>
                            <a:rPr lang="en-US" sz="1200" b="0" i="1" smtClean="0">
                              <a:latin typeface="Cambria Math" panose="02040503050406030204" pitchFamily="18" charset="0"/>
                            </a:rPr>
                            <m:t>𝜔</m:t>
                          </m:r>
                        </m:den>
                      </m:f>
                    </m:oMath>
                  </m:oMathPara>
                </a14:m>
                <a:endParaRPr lang="en-US" sz="1200" i="1" dirty="0"/>
              </a:p>
            </p:txBody>
          </p:sp>
        </mc:Choice>
        <mc:Fallback xmlns="">
          <p:sp>
            <p:nvSpPr>
              <p:cNvPr id="73" name="TextBox 72">
                <a:extLst>
                  <a:ext uri="{FF2B5EF4-FFF2-40B4-BE49-F238E27FC236}">
                    <a16:creationId xmlns:a16="http://schemas.microsoft.com/office/drawing/2014/main" id="{6C11F911-98FA-2B41-A10A-0296C61F0EE3}"/>
                  </a:ext>
                </a:extLst>
              </p:cNvPr>
              <p:cNvSpPr txBox="1">
                <a:spLocks noRot="1" noChangeAspect="1" noMove="1" noResize="1" noEditPoints="1" noAdjustHandles="1" noChangeArrowheads="1" noChangeShapeType="1" noTextEdit="1"/>
              </p:cNvSpPr>
              <p:nvPr/>
            </p:nvSpPr>
            <p:spPr>
              <a:xfrm>
                <a:off x="4482930" y="6163966"/>
                <a:ext cx="506870" cy="439223"/>
              </a:xfrm>
              <a:prstGeom prst="rect">
                <a:avLst/>
              </a:prstGeom>
              <a:blipFill>
                <a:blip r:embed="rId13"/>
                <a:stretch>
                  <a:fillRect/>
                </a:stretch>
              </a:blipFill>
            </p:spPr>
            <p:txBody>
              <a:bodyPr/>
              <a:lstStyle/>
              <a:p>
                <a:r>
                  <a:rPr lang="en-US">
                    <a:noFill/>
                  </a:rPr>
                  <a:t> </a:t>
                </a:r>
              </a:p>
            </p:txBody>
          </p:sp>
        </mc:Fallback>
      </mc:AlternateContent>
      <p:sp>
        <p:nvSpPr>
          <p:cNvPr id="95" name="TextBox 94">
            <a:extLst>
              <a:ext uri="{FF2B5EF4-FFF2-40B4-BE49-F238E27FC236}">
                <a16:creationId xmlns:a16="http://schemas.microsoft.com/office/drawing/2014/main" id="{8597CA4B-427C-AA46-BB9C-198352DBC8CE}"/>
              </a:ext>
            </a:extLst>
          </p:cNvPr>
          <p:cNvSpPr txBox="1"/>
          <p:nvPr/>
        </p:nvSpPr>
        <p:spPr>
          <a:xfrm>
            <a:off x="8817663" y="6207136"/>
            <a:ext cx="814967" cy="276999"/>
          </a:xfrm>
          <a:prstGeom prst="rect">
            <a:avLst/>
          </a:prstGeom>
          <a:noFill/>
        </p:spPr>
        <p:txBody>
          <a:bodyPr wrap="none" rtlCol="0">
            <a:spAutoFit/>
          </a:bodyPr>
          <a:lstStyle/>
          <a:p>
            <a:r>
              <a:rPr lang="en-US" sz="1200" dirty="0"/>
              <a:t>t, seconds</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0724AA47-5ADB-F249-AFC0-B243ED6EC6B8}"/>
                  </a:ext>
                </a:extLst>
              </p:cNvPr>
              <p:cNvSpPr txBox="1"/>
              <p:nvPr/>
            </p:nvSpPr>
            <p:spPr>
              <a:xfrm>
                <a:off x="7768428" y="5877641"/>
                <a:ext cx="845231" cy="276999"/>
              </a:xfrm>
              <a:prstGeom prst="rect">
                <a:avLst/>
              </a:prstGeom>
              <a:noFill/>
            </p:spPr>
            <p:txBody>
              <a:bodyPr wrap="none" rtlCol="0">
                <a:spAutoFit/>
              </a:bodyPr>
              <a:lstStyle/>
              <a:p>
                <a14:m>
                  <m:oMath xmlns:m="http://schemas.openxmlformats.org/officeDocument/2006/math">
                    <m:r>
                      <a:rPr lang="en-US" sz="1200" i="1">
                        <a:latin typeface="Cambria Math" panose="02040503050406030204" pitchFamily="18" charset="0"/>
                        <a:ea typeface="Cambria Math" panose="02040503050406030204" pitchFamily="18" charset="0"/>
                      </a:rPr>
                      <m:t>4</m:t>
                    </m:r>
                    <m:r>
                      <a:rPr lang="en-US" sz="1200" i="1" smtClean="0">
                        <a:latin typeface="Cambria Math" panose="02040503050406030204" pitchFamily="18" charset="0"/>
                        <a:ea typeface="Cambria Math" panose="02040503050406030204" pitchFamily="18" charset="0"/>
                      </a:rPr>
                      <m:t>𝜋</m:t>
                    </m:r>
                  </m:oMath>
                </a14:m>
                <a:r>
                  <a:rPr lang="en-US" sz="1200" i="1" dirty="0">
                    <a:ea typeface="Cambria Math" panose="02040503050406030204" pitchFamily="18" charset="0"/>
                  </a:rPr>
                  <a:t> (</a:t>
                </a:r>
                <a:r>
                  <a:rPr lang="en-US" sz="1200" i="1" dirty="0"/>
                  <a:t>12.56)</a:t>
                </a:r>
              </a:p>
            </p:txBody>
          </p:sp>
        </mc:Choice>
        <mc:Fallback xmlns="">
          <p:sp>
            <p:nvSpPr>
              <p:cNvPr id="96" name="TextBox 95">
                <a:extLst>
                  <a:ext uri="{FF2B5EF4-FFF2-40B4-BE49-F238E27FC236}">
                    <a16:creationId xmlns:a16="http://schemas.microsoft.com/office/drawing/2014/main" id="{0724AA47-5ADB-F249-AFC0-B243ED6EC6B8}"/>
                  </a:ext>
                </a:extLst>
              </p:cNvPr>
              <p:cNvSpPr txBox="1">
                <a:spLocks noRot="1" noChangeAspect="1" noMove="1" noResize="1" noEditPoints="1" noAdjustHandles="1" noChangeArrowheads="1" noChangeShapeType="1" noTextEdit="1"/>
              </p:cNvSpPr>
              <p:nvPr/>
            </p:nvSpPr>
            <p:spPr>
              <a:xfrm>
                <a:off x="7768428" y="5877641"/>
                <a:ext cx="845231" cy="276999"/>
              </a:xfrm>
              <a:prstGeom prst="rect">
                <a:avLst/>
              </a:prstGeom>
              <a:blipFill>
                <a:blip r:embed="rId14"/>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97F27D6-BBB4-2740-950A-51A2709D75C9}"/>
                  </a:ext>
                </a:extLst>
              </p:cNvPr>
              <p:cNvSpPr txBox="1"/>
              <p:nvPr/>
            </p:nvSpPr>
            <p:spPr>
              <a:xfrm>
                <a:off x="6768929" y="5879043"/>
                <a:ext cx="731419" cy="276999"/>
              </a:xfrm>
              <a:prstGeom prst="rect">
                <a:avLst/>
              </a:prstGeom>
              <a:noFill/>
            </p:spPr>
            <p:txBody>
              <a:bodyPr wrap="none" rtlCol="0">
                <a:spAutoFit/>
              </a:bodyPr>
              <a:lstStyle/>
              <a:p>
                <a14:m>
                  <m:oMath xmlns:m="http://schemas.openxmlformats.org/officeDocument/2006/math">
                    <m:r>
                      <a:rPr lang="en-US" sz="1200" b="0" i="1" smtClean="0">
                        <a:latin typeface="Cambria Math" panose="02040503050406030204" pitchFamily="18" charset="0"/>
                        <a:ea typeface="Cambria Math" panose="02040503050406030204" pitchFamily="18" charset="0"/>
                      </a:rPr>
                      <m:t>3</m:t>
                    </m:r>
                    <m:r>
                      <a:rPr lang="en-US" sz="1200" i="1" smtClean="0">
                        <a:latin typeface="Cambria Math" panose="02040503050406030204" pitchFamily="18" charset="0"/>
                        <a:ea typeface="Cambria Math" panose="02040503050406030204" pitchFamily="18" charset="0"/>
                      </a:rPr>
                      <m:t>𝜋</m:t>
                    </m:r>
                  </m:oMath>
                </a14:m>
                <a:r>
                  <a:rPr lang="en-US" sz="1200" i="1" dirty="0">
                    <a:ea typeface="Cambria Math" panose="02040503050406030204" pitchFamily="18" charset="0"/>
                  </a:rPr>
                  <a:t>(</a:t>
                </a:r>
                <a:r>
                  <a:rPr lang="en-US" sz="1200" i="1" dirty="0"/>
                  <a:t>9.42)</a:t>
                </a:r>
              </a:p>
            </p:txBody>
          </p:sp>
        </mc:Choice>
        <mc:Fallback xmlns="">
          <p:sp>
            <p:nvSpPr>
              <p:cNvPr id="97" name="TextBox 96">
                <a:extLst>
                  <a:ext uri="{FF2B5EF4-FFF2-40B4-BE49-F238E27FC236}">
                    <a16:creationId xmlns:a16="http://schemas.microsoft.com/office/drawing/2014/main" id="{C97F27D6-BBB4-2740-950A-51A2709D75C9}"/>
                  </a:ext>
                </a:extLst>
              </p:cNvPr>
              <p:cNvSpPr txBox="1">
                <a:spLocks noRot="1" noChangeAspect="1" noMove="1" noResize="1" noEditPoints="1" noAdjustHandles="1" noChangeArrowheads="1" noChangeShapeType="1" noTextEdit="1"/>
              </p:cNvSpPr>
              <p:nvPr/>
            </p:nvSpPr>
            <p:spPr>
              <a:xfrm>
                <a:off x="6768929" y="5879043"/>
                <a:ext cx="731419" cy="276999"/>
              </a:xfrm>
              <a:prstGeom prst="rect">
                <a:avLst/>
              </a:prstGeom>
              <a:blipFill>
                <a:blip r:embed="rId1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F9F2A038-C2EC-BB4B-B244-AB4DDC4158B6}"/>
                  </a:ext>
                </a:extLst>
              </p:cNvPr>
              <p:cNvSpPr txBox="1"/>
              <p:nvPr/>
            </p:nvSpPr>
            <p:spPr>
              <a:xfrm>
                <a:off x="6912272" y="4961965"/>
                <a:ext cx="394339" cy="4875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3</m:t>
                          </m:r>
                        </m:num>
                        <m:den>
                          <m:r>
                            <a:rPr lang="en-US" sz="1200" b="0" i="1" smtClean="0">
                              <a:latin typeface="Cambria Math" panose="02040503050406030204" pitchFamily="18" charset="0"/>
                            </a:rPr>
                            <m:t>2</m:t>
                          </m:r>
                          <m:r>
                            <a:rPr lang="en-US" sz="1200" b="0" i="1" smtClean="0">
                              <a:latin typeface="Cambria Math" panose="02040503050406030204" pitchFamily="18" charset="0"/>
                            </a:rPr>
                            <m:t>𝑓</m:t>
                          </m:r>
                        </m:den>
                      </m:f>
                    </m:oMath>
                  </m:oMathPara>
                </a14:m>
                <a:endParaRPr lang="en-US" sz="1200" dirty="0"/>
              </a:p>
            </p:txBody>
          </p:sp>
        </mc:Choice>
        <mc:Fallback xmlns="">
          <p:sp>
            <p:nvSpPr>
              <p:cNvPr id="100" name="TextBox 99">
                <a:extLst>
                  <a:ext uri="{FF2B5EF4-FFF2-40B4-BE49-F238E27FC236}">
                    <a16:creationId xmlns:a16="http://schemas.microsoft.com/office/drawing/2014/main" id="{F9F2A038-C2EC-BB4B-B244-AB4DDC4158B6}"/>
                  </a:ext>
                </a:extLst>
              </p:cNvPr>
              <p:cNvSpPr txBox="1">
                <a:spLocks noRot="1" noChangeAspect="1" noMove="1" noResize="1" noEditPoints="1" noAdjustHandles="1" noChangeArrowheads="1" noChangeShapeType="1" noTextEdit="1"/>
              </p:cNvSpPr>
              <p:nvPr/>
            </p:nvSpPr>
            <p:spPr>
              <a:xfrm>
                <a:off x="6912272" y="4961965"/>
                <a:ext cx="394339" cy="487569"/>
              </a:xfrm>
              <a:prstGeom prst="rect">
                <a:avLst/>
              </a:prstGeom>
              <a:blipFill>
                <a:blip r:embed="rId17"/>
                <a:stretch>
                  <a:fillRect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F1F96E1-6E8E-E44E-A9F2-C0C285D5305D}"/>
                  </a:ext>
                </a:extLst>
              </p:cNvPr>
              <p:cNvSpPr txBox="1"/>
              <p:nvPr/>
            </p:nvSpPr>
            <p:spPr>
              <a:xfrm>
                <a:off x="7939314" y="4955337"/>
                <a:ext cx="309380" cy="4716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2</m:t>
                          </m:r>
                        </m:num>
                        <m:den>
                          <m:r>
                            <a:rPr lang="en-US" sz="1200" b="0" i="1" smtClean="0">
                              <a:latin typeface="Cambria Math" panose="02040503050406030204" pitchFamily="18" charset="0"/>
                            </a:rPr>
                            <m:t>𝑓</m:t>
                          </m:r>
                        </m:den>
                      </m:f>
                    </m:oMath>
                  </m:oMathPara>
                </a14:m>
                <a:endParaRPr lang="en-US" sz="1200" dirty="0"/>
              </a:p>
            </p:txBody>
          </p:sp>
        </mc:Choice>
        <mc:Fallback xmlns="">
          <p:sp>
            <p:nvSpPr>
              <p:cNvPr id="101" name="TextBox 100">
                <a:extLst>
                  <a:ext uri="{FF2B5EF4-FFF2-40B4-BE49-F238E27FC236}">
                    <a16:creationId xmlns:a16="http://schemas.microsoft.com/office/drawing/2014/main" id="{4F1F96E1-6E8E-E44E-A9F2-C0C285D5305D}"/>
                  </a:ext>
                </a:extLst>
              </p:cNvPr>
              <p:cNvSpPr txBox="1">
                <a:spLocks noRot="1" noChangeAspect="1" noMove="1" noResize="1" noEditPoints="1" noAdjustHandles="1" noChangeArrowheads="1" noChangeShapeType="1" noTextEdit="1"/>
              </p:cNvSpPr>
              <p:nvPr/>
            </p:nvSpPr>
            <p:spPr>
              <a:xfrm>
                <a:off x="7939314" y="4955337"/>
                <a:ext cx="309380" cy="471604"/>
              </a:xfrm>
              <a:prstGeom prst="rect">
                <a:avLst/>
              </a:prstGeom>
              <a:blipFill>
                <a:blip r:embed="rId18"/>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2ADD280-617D-B842-BA9F-1FD03D10D711}"/>
                  </a:ext>
                </a:extLst>
              </p:cNvPr>
              <p:cNvSpPr txBox="1"/>
              <p:nvPr/>
            </p:nvSpPr>
            <p:spPr>
              <a:xfrm>
                <a:off x="6934584" y="6216972"/>
                <a:ext cx="399597"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3</m:t>
                          </m:r>
                          <m:r>
                            <a:rPr lang="en-US" sz="1200" i="1" smtClean="0">
                              <a:latin typeface="Cambria Math" panose="02040503050406030204" pitchFamily="18" charset="0"/>
                              <a:ea typeface="Cambria Math" panose="02040503050406030204" pitchFamily="18" charset="0"/>
                            </a:rPr>
                            <m:t>𝜋</m:t>
                          </m:r>
                        </m:num>
                        <m:den>
                          <m:r>
                            <a:rPr lang="en-US" sz="1200" i="1">
                              <a:latin typeface="Cambria Math" panose="02040503050406030204" pitchFamily="18" charset="0"/>
                            </a:rPr>
                            <m:t>𝜔</m:t>
                          </m:r>
                        </m:den>
                      </m:f>
                    </m:oMath>
                  </m:oMathPara>
                </a14:m>
                <a:endParaRPr lang="en-US" sz="1200" i="1" dirty="0"/>
              </a:p>
            </p:txBody>
          </p:sp>
        </mc:Choice>
        <mc:Fallback xmlns="">
          <p:sp>
            <p:nvSpPr>
              <p:cNvPr id="102" name="TextBox 101">
                <a:extLst>
                  <a:ext uri="{FF2B5EF4-FFF2-40B4-BE49-F238E27FC236}">
                    <a16:creationId xmlns:a16="http://schemas.microsoft.com/office/drawing/2014/main" id="{C2ADD280-617D-B842-BA9F-1FD03D10D711}"/>
                  </a:ext>
                </a:extLst>
              </p:cNvPr>
              <p:cNvSpPr txBox="1">
                <a:spLocks noRot="1" noChangeAspect="1" noMove="1" noResize="1" noEditPoints="1" noAdjustHandles="1" noChangeArrowheads="1" noChangeShapeType="1" noTextEdit="1"/>
              </p:cNvSpPr>
              <p:nvPr/>
            </p:nvSpPr>
            <p:spPr>
              <a:xfrm>
                <a:off x="6934584" y="6216972"/>
                <a:ext cx="399597" cy="439223"/>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C8E7CA4-8D03-E942-9A0F-9C0EE1F7365B}"/>
                  </a:ext>
                </a:extLst>
              </p:cNvPr>
              <p:cNvSpPr txBox="1"/>
              <p:nvPr/>
            </p:nvSpPr>
            <p:spPr>
              <a:xfrm>
                <a:off x="7908621" y="6210348"/>
                <a:ext cx="399597" cy="438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4</m:t>
                          </m:r>
                          <m:r>
                            <a:rPr lang="en-US" sz="1200" i="1" smtClean="0">
                              <a:latin typeface="Cambria Math" panose="02040503050406030204" pitchFamily="18" charset="0"/>
                              <a:ea typeface="Cambria Math" panose="02040503050406030204" pitchFamily="18" charset="0"/>
                            </a:rPr>
                            <m:t>𝜋</m:t>
                          </m:r>
                        </m:num>
                        <m:den>
                          <m:r>
                            <a:rPr lang="en-US" sz="1200" i="1">
                              <a:latin typeface="Cambria Math" panose="02040503050406030204" pitchFamily="18" charset="0"/>
                            </a:rPr>
                            <m:t>𝜔</m:t>
                          </m:r>
                        </m:den>
                      </m:f>
                    </m:oMath>
                  </m:oMathPara>
                </a14:m>
                <a:endParaRPr lang="en-US" sz="1200" i="1" dirty="0"/>
              </a:p>
            </p:txBody>
          </p:sp>
        </mc:Choice>
        <mc:Fallback xmlns="">
          <p:sp>
            <p:nvSpPr>
              <p:cNvPr id="103" name="TextBox 102">
                <a:extLst>
                  <a:ext uri="{FF2B5EF4-FFF2-40B4-BE49-F238E27FC236}">
                    <a16:creationId xmlns:a16="http://schemas.microsoft.com/office/drawing/2014/main" id="{EC8E7CA4-8D03-E942-9A0F-9C0EE1F7365B}"/>
                  </a:ext>
                </a:extLst>
              </p:cNvPr>
              <p:cNvSpPr txBox="1">
                <a:spLocks noRot="1" noChangeAspect="1" noMove="1" noResize="1" noEditPoints="1" noAdjustHandles="1" noChangeArrowheads="1" noChangeShapeType="1" noTextEdit="1"/>
              </p:cNvSpPr>
              <p:nvPr/>
            </p:nvSpPr>
            <p:spPr>
              <a:xfrm>
                <a:off x="7908621" y="6210348"/>
                <a:ext cx="399597" cy="438582"/>
              </a:xfrm>
              <a:prstGeom prst="rect">
                <a:avLst/>
              </a:prstGeom>
              <a:blipFill>
                <a:blip r:embed="rId20"/>
                <a:stretch>
                  <a:fillRect/>
                </a:stretch>
              </a:blipFill>
            </p:spPr>
            <p:txBody>
              <a:bodyPr/>
              <a:lstStyle/>
              <a:p>
                <a:r>
                  <a:rPr lang="en-US">
                    <a:noFill/>
                  </a:rPr>
                  <a:t> </a:t>
                </a:r>
              </a:p>
            </p:txBody>
          </p:sp>
        </mc:Fallback>
      </mc:AlternateContent>
      <p:cxnSp>
        <p:nvCxnSpPr>
          <p:cNvPr id="104" name="Straight Connector 103">
            <a:extLst>
              <a:ext uri="{FF2B5EF4-FFF2-40B4-BE49-F238E27FC236}">
                <a16:creationId xmlns:a16="http://schemas.microsoft.com/office/drawing/2014/main" id="{743246A1-5931-A945-9422-505EE493E3AC}"/>
              </a:ext>
            </a:extLst>
          </p:cNvPr>
          <p:cNvCxnSpPr>
            <a:cxnSpLocks/>
          </p:cNvCxnSpPr>
          <p:nvPr/>
        </p:nvCxnSpPr>
        <p:spPr>
          <a:xfrm>
            <a:off x="6074942" y="1841112"/>
            <a:ext cx="0" cy="45695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6B75FDF-0648-CD45-8F38-668EC13984F0}"/>
              </a:ext>
            </a:extLst>
          </p:cNvPr>
          <p:cNvSpPr txBox="1"/>
          <p:nvPr/>
        </p:nvSpPr>
        <p:spPr>
          <a:xfrm>
            <a:off x="5717885" y="1638470"/>
            <a:ext cx="832279" cy="369332"/>
          </a:xfrm>
          <a:prstGeom prst="rect">
            <a:avLst/>
          </a:prstGeom>
          <a:noFill/>
        </p:spPr>
        <p:txBody>
          <a:bodyPr wrap="none" rtlCol="0">
            <a:spAutoFit/>
          </a:bodyPr>
          <a:lstStyle/>
          <a:p>
            <a:r>
              <a:rPr lang="en-US" dirty="0"/>
              <a:t>0.5 sec</a:t>
            </a:r>
          </a:p>
        </p:txBody>
      </p:sp>
      <p:grpSp>
        <p:nvGrpSpPr>
          <p:cNvPr id="114" name="Group 113">
            <a:extLst>
              <a:ext uri="{FF2B5EF4-FFF2-40B4-BE49-F238E27FC236}">
                <a16:creationId xmlns:a16="http://schemas.microsoft.com/office/drawing/2014/main" id="{19C4B2EF-7781-A04F-B6AE-3E54F9042D33}"/>
              </a:ext>
            </a:extLst>
          </p:cNvPr>
          <p:cNvGrpSpPr/>
          <p:nvPr/>
        </p:nvGrpSpPr>
        <p:grpSpPr>
          <a:xfrm>
            <a:off x="3568757" y="5534651"/>
            <a:ext cx="5256789" cy="326123"/>
            <a:chOff x="3568757" y="5693675"/>
            <a:chExt cx="5256789" cy="326123"/>
          </a:xfrm>
        </p:grpSpPr>
        <p:cxnSp>
          <p:nvCxnSpPr>
            <p:cNvPr id="74" name="Straight Connector 73">
              <a:extLst>
                <a:ext uri="{FF2B5EF4-FFF2-40B4-BE49-F238E27FC236}">
                  <a16:creationId xmlns:a16="http://schemas.microsoft.com/office/drawing/2014/main" id="{089C6248-69AD-084E-8870-54D7A74B7D9C}"/>
                </a:ext>
              </a:extLst>
            </p:cNvPr>
            <p:cNvCxnSpPr>
              <a:cxnSpLocks/>
            </p:cNvCxnSpPr>
            <p:nvPr/>
          </p:nvCxnSpPr>
          <p:spPr>
            <a:xfrm>
              <a:off x="3568757" y="5866960"/>
              <a:ext cx="52567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4704E5E-8C31-FD4F-BBFE-A2C52905D6B3}"/>
                </a:ext>
              </a:extLst>
            </p:cNvPr>
            <p:cNvCxnSpPr/>
            <p:nvPr/>
          </p:nvCxnSpPr>
          <p:spPr>
            <a:xfrm>
              <a:off x="4010603" y="5726083"/>
              <a:ext cx="0" cy="2928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5FA7BB-37D1-EC45-81A7-E53CD5DB917A}"/>
                </a:ext>
              </a:extLst>
            </p:cNvPr>
            <p:cNvCxnSpPr/>
            <p:nvPr/>
          </p:nvCxnSpPr>
          <p:spPr>
            <a:xfrm>
              <a:off x="4344472" y="5720357"/>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5C48710-0A60-814D-8275-01FF80F9A0E7}"/>
                </a:ext>
              </a:extLst>
            </p:cNvPr>
            <p:cNvCxnSpPr/>
            <p:nvPr/>
          </p:nvCxnSpPr>
          <p:spPr>
            <a:xfrm>
              <a:off x="5022894" y="5726806"/>
              <a:ext cx="0" cy="2928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E77726A-361A-4741-B3C5-96ED4493833D}"/>
                </a:ext>
              </a:extLst>
            </p:cNvPr>
            <p:cNvCxnSpPr/>
            <p:nvPr/>
          </p:nvCxnSpPr>
          <p:spPr>
            <a:xfrm>
              <a:off x="4682403" y="5726984"/>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3A597B-4471-2D47-9D0D-01CA3914FAEA}"/>
                </a:ext>
              </a:extLst>
            </p:cNvPr>
            <p:cNvCxnSpPr/>
            <p:nvPr/>
          </p:nvCxnSpPr>
          <p:spPr>
            <a:xfrm>
              <a:off x="7087672" y="5693855"/>
              <a:ext cx="0" cy="2928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6928822-B161-8142-91BA-A5739F7E5AD2}"/>
                </a:ext>
              </a:extLst>
            </p:cNvPr>
            <p:cNvCxnSpPr/>
            <p:nvPr/>
          </p:nvCxnSpPr>
          <p:spPr>
            <a:xfrm>
              <a:off x="6056564" y="5700304"/>
              <a:ext cx="0" cy="2928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1DD682A-FF53-6348-8FAA-E0209C65BEC5}"/>
                </a:ext>
              </a:extLst>
            </p:cNvPr>
            <p:cNvCxnSpPr/>
            <p:nvPr/>
          </p:nvCxnSpPr>
          <p:spPr>
            <a:xfrm>
              <a:off x="8077522" y="5693675"/>
              <a:ext cx="0" cy="2928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065652A-F4D6-9441-A7BE-55C99B99995E}"/>
                </a:ext>
              </a:extLst>
            </p:cNvPr>
            <p:cNvCxnSpPr/>
            <p:nvPr/>
          </p:nvCxnSpPr>
          <p:spPr>
            <a:xfrm>
              <a:off x="5345011" y="5713733"/>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D0FB8AB-C084-1C48-8347-4BEA9CCE3016}"/>
                </a:ext>
              </a:extLst>
            </p:cNvPr>
            <p:cNvCxnSpPr/>
            <p:nvPr/>
          </p:nvCxnSpPr>
          <p:spPr>
            <a:xfrm>
              <a:off x="5682942" y="5720360"/>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DF7017E-7153-994F-8A32-62A2783CC815}"/>
                </a:ext>
              </a:extLst>
            </p:cNvPr>
            <p:cNvCxnSpPr/>
            <p:nvPr/>
          </p:nvCxnSpPr>
          <p:spPr>
            <a:xfrm>
              <a:off x="6385306" y="5720360"/>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BE6C513-78A7-AF4B-8AC8-402A85D42EE9}"/>
                </a:ext>
              </a:extLst>
            </p:cNvPr>
            <p:cNvCxnSpPr/>
            <p:nvPr/>
          </p:nvCxnSpPr>
          <p:spPr>
            <a:xfrm>
              <a:off x="6723237" y="5726987"/>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EB4B67E-8526-CE49-95AE-3410F8035A25}"/>
                </a:ext>
              </a:extLst>
            </p:cNvPr>
            <p:cNvCxnSpPr/>
            <p:nvPr/>
          </p:nvCxnSpPr>
          <p:spPr>
            <a:xfrm>
              <a:off x="7438855" y="5713736"/>
              <a:ext cx="0" cy="29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3909BA5-04D7-0943-9E88-F614B11F0FE2}"/>
                </a:ext>
              </a:extLst>
            </p:cNvPr>
            <p:cNvCxnSpPr/>
            <p:nvPr/>
          </p:nvCxnSpPr>
          <p:spPr>
            <a:xfrm>
              <a:off x="7776786" y="5720363"/>
              <a:ext cx="0" cy="292811"/>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5AB90D7F-1DD8-BA4C-97FB-E314D4E94728}"/>
                  </a:ext>
                </a:extLst>
              </p:cNvPr>
              <p:cNvSpPr/>
              <p:nvPr/>
            </p:nvSpPr>
            <p:spPr>
              <a:xfrm>
                <a:off x="1416709" y="2320927"/>
                <a:ext cx="1392817" cy="923330"/>
              </a:xfrm>
              <a:prstGeom prst="rect">
                <a:avLst/>
              </a:prstGeom>
            </p:spPr>
            <p:txBody>
              <a:bodyPr wrap="none">
                <a:spAutoFit/>
              </a:bodyPr>
              <a:lstStyle/>
              <a:p>
                <a:r>
                  <a:rPr lang="en-US" dirty="0"/>
                  <a:t>a</a:t>
                </a:r>
                <a14:m>
                  <m:oMath xmlns:m="http://schemas.openxmlformats.org/officeDocument/2006/math">
                    <m:r>
                      <a:rPr lang="en-US" i="1" smtClean="0">
                        <a:latin typeface="Cambria Math" panose="02040503050406030204" pitchFamily="18" charset="0"/>
                      </a:rPr>
                      <m:t> </m:t>
                    </m:r>
                  </m:oMath>
                </a14:m>
                <a:r>
                  <a:rPr lang="pt" dirty="0"/>
                  <a:t>= </a:t>
                </a:r>
                <a14:m>
                  <m:oMath xmlns:m="http://schemas.openxmlformats.org/officeDocument/2006/math">
                    <m:r>
                      <a:rPr lang="en-US" b="0" i="1" smtClean="0">
                        <a:latin typeface="Cambria Math" panose="02040503050406030204" pitchFamily="18" charset="0"/>
                      </a:rPr>
                      <m:t>𝑟</m:t>
                    </m:r>
                  </m:oMath>
                </a14:m>
                <a:r>
                  <a:rPr lang="pt" dirty="0"/>
                  <a:t> Sin(</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rPr>
                      <m:t>)</m:t>
                    </m:r>
                  </m:oMath>
                </a14:m>
                <a:endParaRPr lang="en-US" dirty="0"/>
              </a:p>
              <a:p>
                <a:r>
                  <a:rPr lang="en-US" dirty="0"/>
                  <a:t>a</a:t>
                </a:r>
                <a14:m>
                  <m:oMath xmlns:m="http://schemas.openxmlformats.org/officeDocument/2006/math">
                    <m:r>
                      <a:rPr lang="en-US" i="1">
                        <a:latin typeface="Cambria Math" panose="02040503050406030204" pitchFamily="18" charset="0"/>
                      </a:rPr>
                      <m:t> </m:t>
                    </m:r>
                  </m:oMath>
                </a14:m>
                <a:r>
                  <a:rPr lang="pt" dirty="0"/>
                  <a:t>= </a:t>
                </a:r>
                <a14:m>
                  <m:oMath xmlns:m="http://schemas.openxmlformats.org/officeDocument/2006/math">
                    <m:r>
                      <a:rPr lang="en-US" b="0" i="1" smtClean="0">
                        <a:latin typeface="Cambria Math" panose="02040503050406030204" pitchFamily="18" charset="0"/>
                      </a:rPr>
                      <m:t>𝑟</m:t>
                    </m:r>
                  </m:oMath>
                </a14:m>
                <a:r>
                  <a:rPr lang="pt" dirty="0"/>
                  <a:t> Sin(</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m:t>
                    </m:r>
                  </m:oMath>
                </a14:m>
                <a:endParaRPr lang="en-US" dirty="0"/>
              </a:p>
              <a:p>
                <a:endParaRPr lang="en-US" dirty="0"/>
              </a:p>
            </p:txBody>
          </p:sp>
        </mc:Choice>
        <mc:Fallback xmlns="">
          <p:sp>
            <p:nvSpPr>
              <p:cNvPr id="115" name="Rectangle 114">
                <a:extLst>
                  <a:ext uri="{FF2B5EF4-FFF2-40B4-BE49-F238E27FC236}">
                    <a16:creationId xmlns:a16="http://schemas.microsoft.com/office/drawing/2014/main" id="{5AB90D7F-1DD8-BA4C-97FB-E314D4E94728}"/>
                  </a:ext>
                </a:extLst>
              </p:cNvPr>
              <p:cNvSpPr>
                <a:spLocks noRot="1" noChangeAspect="1" noMove="1" noResize="1" noEditPoints="1" noAdjustHandles="1" noChangeArrowheads="1" noChangeShapeType="1" noTextEdit="1"/>
              </p:cNvSpPr>
              <p:nvPr/>
            </p:nvSpPr>
            <p:spPr>
              <a:xfrm>
                <a:off x="1416709" y="2320927"/>
                <a:ext cx="1392817" cy="923330"/>
              </a:xfrm>
              <a:prstGeom prst="rect">
                <a:avLst/>
              </a:prstGeom>
              <a:blipFill>
                <a:blip r:embed="rId21"/>
                <a:stretch>
                  <a:fillRect l="-3636" t="-27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109C37C-8033-4E4D-A915-2CC1EEC0CF96}"/>
              </a:ext>
            </a:extLst>
          </p:cNvPr>
          <p:cNvSpPr txBox="1"/>
          <p:nvPr/>
        </p:nvSpPr>
        <p:spPr>
          <a:xfrm>
            <a:off x="2201315" y="4578373"/>
            <a:ext cx="949491" cy="369332"/>
          </a:xfrm>
          <a:prstGeom prst="rect">
            <a:avLst/>
          </a:prstGeom>
          <a:noFill/>
          <a:ln>
            <a:solidFill>
              <a:schemeClr val="accent1"/>
            </a:solidFill>
          </a:ln>
        </p:spPr>
        <p:txBody>
          <a:bodyPr wrap="none" rtlCol="0">
            <a:spAutoFit/>
          </a:bodyPr>
          <a:lstStyle/>
          <a:p>
            <a:r>
              <a:rPr lang="en-US" dirty="0"/>
              <a:t>Degrees</a:t>
            </a:r>
          </a:p>
        </p:txBody>
      </p:sp>
      <p:sp>
        <p:nvSpPr>
          <p:cNvPr id="92" name="TextBox 91">
            <a:extLst>
              <a:ext uri="{FF2B5EF4-FFF2-40B4-BE49-F238E27FC236}">
                <a16:creationId xmlns:a16="http://schemas.microsoft.com/office/drawing/2014/main" id="{52A72A3C-9AEF-2849-B432-31CD9345172A}"/>
              </a:ext>
            </a:extLst>
          </p:cNvPr>
          <p:cNvSpPr txBox="1"/>
          <p:nvPr/>
        </p:nvSpPr>
        <p:spPr>
          <a:xfrm>
            <a:off x="2205125" y="5908063"/>
            <a:ext cx="917239" cy="369332"/>
          </a:xfrm>
          <a:prstGeom prst="rect">
            <a:avLst/>
          </a:prstGeom>
          <a:noFill/>
          <a:ln>
            <a:solidFill>
              <a:schemeClr val="accent1"/>
            </a:solidFill>
          </a:ln>
        </p:spPr>
        <p:txBody>
          <a:bodyPr wrap="none" rtlCol="0">
            <a:spAutoFit/>
          </a:bodyPr>
          <a:lstStyle/>
          <a:p>
            <a:r>
              <a:rPr lang="en-US" dirty="0"/>
              <a:t>Radians</a:t>
            </a:r>
          </a:p>
        </p:txBody>
      </p:sp>
      <p:cxnSp>
        <p:nvCxnSpPr>
          <p:cNvPr id="94" name="Straight Arrow Connector 93">
            <a:extLst>
              <a:ext uri="{FF2B5EF4-FFF2-40B4-BE49-F238E27FC236}">
                <a16:creationId xmlns:a16="http://schemas.microsoft.com/office/drawing/2014/main" id="{831ED7D3-47CE-8241-8FBB-DF1733897333}"/>
              </a:ext>
            </a:extLst>
          </p:cNvPr>
          <p:cNvCxnSpPr/>
          <p:nvPr/>
        </p:nvCxnSpPr>
        <p:spPr>
          <a:xfrm>
            <a:off x="8672554" y="5703625"/>
            <a:ext cx="291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02EE4CE-4E37-5C48-811D-FEC749FE7042}"/>
              </a:ext>
            </a:extLst>
          </p:cNvPr>
          <p:cNvSpPr txBox="1"/>
          <p:nvPr/>
        </p:nvSpPr>
        <p:spPr>
          <a:xfrm>
            <a:off x="7746128" y="1622236"/>
            <a:ext cx="657552" cy="369332"/>
          </a:xfrm>
          <a:prstGeom prst="rect">
            <a:avLst/>
          </a:prstGeom>
          <a:noFill/>
        </p:spPr>
        <p:txBody>
          <a:bodyPr wrap="none" rtlCol="0">
            <a:spAutoFit/>
          </a:bodyPr>
          <a:lstStyle/>
          <a:p>
            <a:r>
              <a:rPr lang="en-US" dirty="0"/>
              <a:t>1 sec</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A8EF363-6667-E540-93EE-599164519F2E}"/>
                  </a:ext>
                </a:extLst>
              </p:cNvPr>
              <p:cNvSpPr txBox="1"/>
              <p:nvPr/>
            </p:nvSpPr>
            <p:spPr>
              <a:xfrm>
                <a:off x="8459963" y="469303"/>
                <a:ext cx="3691523" cy="2681375"/>
              </a:xfrm>
              <a:prstGeom prst="rect">
                <a:avLst/>
              </a:prstGeom>
              <a:noFill/>
              <a:ln>
                <a:solidFill>
                  <a:schemeClr val="accent1"/>
                </a:solidFill>
              </a:ln>
            </p:spPr>
            <p:txBody>
              <a:bodyPr wrap="none" rtlCol="0">
                <a:spAutoFit/>
              </a:bodyPr>
              <a:lstStyle/>
              <a:p>
                <a:r>
                  <a:rPr lang="en-US" b="1" u="sng" dirty="0">
                    <a:solidFill>
                      <a:srgbClr val="FF0000"/>
                    </a:solidFill>
                  </a:rPr>
                  <a:t>‘</a:t>
                </a:r>
                <a:r>
                  <a:rPr lang="en-US" sz="2000" b="1" u="sng" dirty="0">
                    <a:solidFill>
                      <a:srgbClr val="FF0000"/>
                    </a:solidFill>
                  </a:rPr>
                  <a:t>Periodic’ waveform:</a:t>
                </a:r>
              </a:p>
              <a:p>
                <a:endParaRPr lang="en-US" sz="2000" dirty="0">
                  <a:solidFill>
                    <a:srgbClr val="FF0000"/>
                  </a:solidFill>
                </a:endParaRPr>
              </a:p>
              <a:p>
                <a:r>
                  <a:rPr lang="en-US" sz="2000" dirty="0">
                    <a:solidFill>
                      <a:srgbClr val="FF0000"/>
                    </a:solidFill>
                  </a:rPr>
                  <a:t>T = 0.5 sec</a:t>
                </a:r>
              </a:p>
              <a:p>
                <a:endParaRPr lang="en-US" sz="2000" dirty="0">
                  <a:solidFill>
                    <a:srgbClr val="FF0000"/>
                  </a:solidFill>
                </a:endParaRPr>
              </a:p>
              <a:p>
                <a:r>
                  <a:rPr lang="en-US" sz="2000" dirty="0">
                    <a:solidFill>
                      <a:srgbClr val="FF0000"/>
                    </a:solidFill>
                  </a:rPr>
                  <a:t>f = </a:t>
                </a:r>
                <a14:m>
                  <m:oMath xmlns:m="http://schemas.openxmlformats.org/officeDocument/2006/math">
                    <m:f>
                      <m:fPr>
                        <m:ctrlPr>
                          <a:rPr lang="en-US" sz="200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num>
                      <m:den>
                        <m:r>
                          <a:rPr lang="en-US" sz="2000" b="0" i="1" smtClean="0">
                            <a:solidFill>
                              <a:srgbClr val="FF0000"/>
                            </a:solidFill>
                            <a:latin typeface="Cambria Math" panose="02040503050406030204" pitchFamily="18" charset="0"/>
                          </a:rPr>
                          <m:t>𝑇</m:t>
                        </m:r>
                      </m:den>
                    </m:f>
                  </m:oMath>
                </a14:m>
                <a:r>
                  <a:rPr lang="en-US" sz="2000" dirty="0">
                    <a:solidFill>
                      <a:srgbClr val="FF0000"/>
                    </a:solidFill>
                  </a:rPr>
                  <a:t> = 2 Hz (cycles/sec)</a:t>
                </a:r>
              </a:p>
              <a:p>
                <a:endParaRPr lang="en-US" sz="2000" dirty="0">
                  <a:solidFill>
                    <a:srgbClr val="FF0000"/>
                  </a:solidFill>
                </a:endParaRPr>
              </a:p>
              <a:p>
                <a:r>
                  <a:rPr lang="en-US" sz="2000" dirty="0">
                    <a:solidFill>
                      <a:srgbClr val="FF0000"/>
                    </a:solidFill>
                  </a:rPr>
                  <a:t>ω = 2</a:t>
                </a:r>
                <a14:m>
                  <m:oMath xmlns:m="http://schemas.openxmlformats.org/officeDocument/2006/math">
                    <m:r>
                      <a:rPr lang="en-US" sz="2000" i="1" smtClean="0">
                        <a:solidFill>
                          <a:srgbClr val="FF0000"/>
                        </a:solidFill>
                        <a:latin typeface="Cambria Math" panose="02040503050406030204" pitchFamily="18" charset="0"/>
                        <a:ea typeface="Cambria Math" panose="02040503050406030204" pitchFamily="18" charset="0"/>
                      </a:rPr>
                      <m:t>𝜋</m:t>
                    </m:r>
                    <m:r>
                      <a:rPr lang="en-US" sz="2000" b="0" i="1" smtClean="0">
                        <a:solidFill>
                          <a:srgbClr val="FF0000"/>
                        </a:solidFill>
                        <a:latin typeface="Cambria Math" panose="02040503050406030204" pitchFamily="18" charset="0"/>
                        <a:ea typeface="Cambria Math" panose="02040503050406030204" pitchFamily="18" charset="0"/>
                      </a:rPr>
                      <m:t>𝑓</m:t>
                    </m:r>
                  </m:oMath>
                </a14:m>
                <a:r>
                  <a:rPr lang="en-US" sz="2000" dirty="0">
                    <a:solidFill>
                      <a:srgbClr val="FF0000"/>
                    </a:solidFill>
                  </a:rPr>
                  <a:t> 	= 4</a:t>
                </a:r>
                <a14:m>
                  <m:oMath xmlns:m="http://schemas.openxmlformats.org/officeDocument/2006/math">
                    <m:r>
                      <a:rPr lang="en-US" sz="2000" i="1">
                        <a:solidFill>
                          <a:srgbClr val="FF0000"/>
                        </a:solidFill>
                        <a:latin typeface="Cambria Math" panose="02040503050406030204" pitchFamily="18" charset="0"/>
                        <a:ea typeface="Cambria Math" panose="02040503050406030204" pitchFamily="18" charset="0"/>
                      </a:rPr>
                      <m:t>𝜋</m:t>
                    </m:r>
                  </m:oMath>
                </a14:m>
                <a:r>
                  <a:rPr lang="en-US" sz="2000" dirty="0">
                    <a:solidFill>
                      <a:srgbClr val="FF0000"/>
                    </a:solidFill>
                  </a:rPr>
                  <a:t> rad/sec</a:t>
                </a:r>
              </a:p>
              <a:p>
                <a:r>
                  <a:rPr lang="en-US" sz="2000" dirty="0">
                    <a:solidFill>
                      <a:srgbClr val="FF0000"/>
                    </a:solidFill>
                  </a:rPr>
                  <a:t>                	=  12.56 rad/sec</a:t>
                </a:r>
              </a:p>
            </p:txBody>
          </p:sp>
        </mc:Choice>
        <mc:Fallback xmlns="">
          <p:sp>
            <p:nvSpPr>
              <p:cNvPr id="82" name="TextBox 81">
                <a:extLst>
                  <a:ext uri="{FF2B5EF4-FFF2-40B4-BE49-F238E27FC236}">
                    <a16:creationId xmlns:a16="http://schemas.microsoft.com/office/drawing/2014/main" id="{6A8EF363-6667-E540-93EE-599164519F2E}"/>
                  </a:ext>
                </a:extLst>
              </p:cNvPr>
              <p:cNvSpPr txBox="1">
                <a:spLocks noRot="1" noChangeAspect="1" noMove="1" noResize="1" noEditPoints="1" noAdjustHandles="1" noChangeArrowheads="1" noChangeShapeType="1" noTextEdit="1"/>
              </p:cNvSpPr>
              <p:nvPr/>
            </p:nvSpPr>
            <p:spPr>
              <a:xfrm>
                <a:off x="8459963" y="469303"/>
                <a:ext cx="3691523" cy="2681375"/>
              </a:xfrm>
              <a:prstGeom prst="rect">
                <a:avLst/>
              </a:prstGeom>
              <a:blipFill>
                <a:blip r:embed="rId22"/>
                <a:stretch>
                  <a:fillRect l="-1706" t="-939" r="-341" b="-2347"/>
                </a:stretch>
              </a:blipFill>
              <a:ln>
                <a:solidFill>
                  <a:schemeClr val="accent1"/>
                </a:solidFill>
              </a:ln>
            </p:spPr>
            <p:txBody>
              <a:bodyPr/>
              <a:lstStyle/>
              <a:p>
                <a:r>
                  <a:rPr lang="en-US">
                    <a:noFill/>
                  </a:rPr>
                  <a:t> </a:t>
                </a:r>
              </a:p>
            </p:txBody>
          </p:sp>
        </mc:Fallback>
      </mc:AlternateContent>
      <p:cxnSp>
        <p:nvCxnSpPr>
          <p:cNvPr id="83" name="Straight Connector 82">
            <a:extLst>
              <a:ext uri="{FF2B5EF4-FFF2-40B4-BE49-F238E27FC236}">
                <a16:creationId xmlns:a16="http://schemas.microsoft.com/office/drawing/2014/main" id="{0554C63F-2D7E-1347-A9F6-8F9B55923EE5}"/>
              </a:ext>
            </a:extLst>
          </p:cNvPr>
          <p:cNvCxnSpPr/>
          <p:nvPr/>
        </p:nvCxnSpPr>
        <p:spPr>
          <a:xfrm>
            <a:off x="3435926" y="1258007"/>
            <a:ext cx="855488"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B43720B-0437-BD40-B8A4-BA987999A6F6}"/>
              </a:ext>
            </a:extLst>
          </p:cNvPr>
          <p:cNvSpPr txBox="1"/>
          <p:nvPr/>
        </p:nvSpPr>
        <p:spPr>
          <a:xfrm>
            <a:off x="3726206" y="1537635"/>
            <a:ext cx="295274" cy="369332"/>
          </a:xfrm>
          <a:prstGeom prst="rect">
            <a:avLst/>
          </a:prstGeom>
          <a:noFill/>
        </p:spPr>
        <p:txBody>
          <a:bodyPr wrap="none" rtlCol="0">
            <a:spAutoFit/>
          </a:bodyPr>
          <a:lstStyle/>
          <a:p>
            <a:r>
              <a:rPr lang="en-US" dirty="0"/>
              <a:t>a</a:t>
            </a:r>
          </a:p>
        </p:txBody>
      </p:sp>
      <p:cxnSp>
        <p:nvCxnSpPr>
          <p:cNvPr id="86" name="Straight Arrow Connector 85">
            <a:extLst>
              <a:ext uri="{FF2B5EF4-FFF2-40B4-BE49-F238E27FC236}">
                <a16:creationId xmlns:a16="http://schemas.microsoft.com/office/drawing/2014/main" id="{C67BA804-EA04-BE4C-AE93-09C1822A43BB}"/>
              </a:ext>
            </a:extLst>
          </p:cNvPr>
          <p:cNvCxnSpPr/>
          <p:nvPr/>
        </p:nvCxnSpPr>
        <p:spPr>
          <a:xfrm flipV="1">
            <a:off x="3847272" y="1257590"/>
            <a:ext cx="0" cy="356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943E2DD-C88D-114E-843B-01572671C7F4}"/>
              </a:ext>
            </a:extLst>
          </p:cNvPr>
          <p:cNvCxnSpPr>
            <a:cxnSpLocks/>
          </p:cNvCxnSpPr>
          <p:nvPr/>
        </p:nvCxnSpPr>
        <p:spPr>
          <a:xfrm>
            <a:off x="3847272" y="1818252"/>
            <a:ext cx="0" cy="19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2EB6B72-7F54-124C-B7D9-DEA9FCA232B5}"/>
              </a:ext>
            </a:extLst>
          </p:cNvPr>
          <p:cNvSpPr>
            <a:spLocks noGrp="1"/>
          </p:cNvSpPr>
          <p:nvPr>
            <p:ph type="sldNum" sz="quarter" idx="12"/>
          </p:nvPr>
        </p:nvSpPr>
        <p:spPr/>
        <p:txBody>
          <a:bodyPr/>
          <a:lstStyle/>
          <a:p>
            <a:fld id="{F33FCB0E-AFE6-8F4B-B9EB-BD4C96BB7C7B}" type="slidenum">
              <a:rPr lang="en-US" smtClean="0"/>
              <a:t>7</a:t>
            </a:fld>
            <a:endParaRPr lang="en-US"/>
          </a:p>
        </p:txBody>
      </p:sp>
    </p:spTree>
    <p:extLst>
      <p:ext uri="{BB962C8B-B14F-4D97-AF65-F5344CB8AC3E}">
        <p14:creationId xmlns:p14="http://schemas.microsoft.com/office/powerpoint/2010/main" val="2108356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sp>
        <p:nvSpPr>
          <p:cNvPr id="5" name="Slide Number Placeholder 4">
            <a:extLst>
              <a:ext uri="{FF2B5EF4-FFF2-40B4-BE49-F238E27FC236}">
                <a16:creationId xmlns:a16="http://schemas.microsoft.com/office/drawing/2014/main" id="{6B58F0A9-1226-1943-A864-51E99AF47B3A}"/>
              </a:ext>
            </a:extLst>
          </p:cNvPr>
          <p:cNvSpPr>
            <a:spLocks noGrp="1"/>
          </p:cNvSpPr>
          <p:nvPr>
            <p:ph type="sldNum" sz="quarter" idx="12"/>
          </p:nvPr>
        </p:nvSpPr>
        <p:spPr/>
        <p:txBody>
          <a:bodyPr/>
          <a:lstStyle/>
          <a:p>
            <a:fld id="{F33FCB0E-AFE6-8F4B-B9EB-BD4C96BB7C7B}" type="slidenum">
              <a:rPr lang="en-US" smtClean="0"/>
              <a:t>70</a:t>
            </a:fld>
            <a:endParaRPr lang="en-US"/>
          </a:p>
        </p:txBody>
      </p:sp>
      <p:sp>
        <p:nvSpPr>
          <p:cNvPr id="7" name="Title 1">
            <a:extLst>
              <a:ext uri="{FF2B5EF4-FFF2-40B4-BE49-F238E27FC236}">
                <a16:creationId xmlns:a16="http://schemas.microsoft.com/office/drawing/2014/main" id="{B99B5640-668F-294A-9C10-FE5D95ABDE0B}"/>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9 – More problems 3</a:t>
            </a:r>
          </a:p>
        </p:txBody>
      </p:sp>
      <p:pic>
        <p:nvPicPr>
          <p:cNvPr id="6" name="Picture 5">
            <a:extLst>
              <a:ext uri="{FF2B5EF4-FFF2-40B4-BE49-F238E27FC236}">
                <a16:creationId xmlns:a16="http://schemas.microsoft.com/office/drawing/2014/main" id="{A7313F44-6C85-374F-A891-7E230F448800}"/>
              </a:ext>
            </a:extLst>
          </p:cNvPr>
          <p:cNvPicPr>
            <a:picLocks noChangeAspect="1"/>
          </p:cNvPicPr>
          <p:nvPr/>
        </p:nvPicPr>
        <p:blipFill>
          <a:blip r:embed="rId2"/>
          <a:stretch>
            <a:fillRect/>
          </a:stretch>
        </p:blipFill>
        <p:spPr>
          <a:xfrm>
            <a:off x="6943888" y="1859280"/>
            <a:ext cx="3586952" cy="1512570"/>
          </a:xfrm>
          <a:prstGeom prst="rect">
            <a:avLst/>
          </a:prstGeom>
        </p:spPr>
      </p:pic>
      <p:sp>
        <p:nvSpPr>
          <p:cNvPr id="9" name="TextBox 8">
            <a:extLst>
              <a:ext uri="{FF2B5EF4-FFF2-40B4-BE49-F238E27FC236}">
                <a16:creationId xmlns:a16="http://schemas.microsoft.com/office/drawing/2014/main" id="{5F0E4A67-528C-0942-AA10-AEC478E74B30}"/>
              </a:ext>
            </a:extLst>
          </p:cNvPr>
          <p:cNvSpPr txBox="1"/>
          <p:nvPr/>
        </p:nvSpPr>
        <p:spPr>
          <a:xfrm>
            <a:off x="990601" y="1859280"/>
            <a:ext cx="5105400" cy="923330"/>
          </a:xfrm>
          <a:prstGeom prst="rect">
            <a:avLst/>
          </a:prstGeom>
          <a:noFill/>
          <a:ln>
            <a:solidFill>
              <a:schemeClr val="tx1"/>
            </a:solidFill>
          </a:ln>
        </p:spPr>
        <p:txBody>
          <a:bodyPr wrap="square" rtlCol="0">
            <a:spAutoFit/>
          </a:bodyPr>
          <a:lstStyle/>
          <a:p>
            <a:r>
              <a:rPr lang="en-CN" dirty="0">
                <a:solidFill>
                  <a:srgbClr val="FF0000"/>
                </a:solidFill>
              </a:rPr>
              <a:t>Problem - Phase shift</a:t>
            </a:r>
          </a:p>
          <a:p>
            <a:r>
              <a:rPr lang="en-CN" dirty="0"/>
              <a:t>In the circuit shown, what is the phase shift produced  at 2 kHz? </a:t>
            </a:r>
          </a:p>
        </p:txBody>
      </p:sp>
      <p:pic>
        <p:nvPicPr>
          <p:cNvPr id="10" name="Picture 9">
            <a:extLst>
              <a:ext uri="{FF2B5EF4-FFF2-40B4-BE49-F238E27FC236}">
                <a16:creationId xmlns:a16="http://schemas.microsoft.com/office/drawing/2014/main" id="{3540C428-03A8-344B-BAC1-1ECD79A7633A}"/>
              </a:ext>
            </a:extLst>
          </p:cNvPr>
          <p:cNvPicPr>
            <a:picLocks noChangeAspect="1"/>
          </p:cNvPicPr>
          <p:nvPr/>
        </p:nvPicPr>
        <p:blipFill>
          <a:blip r:embed="rId3"/>
          <a:stretch>
            <a:fillRect/>
          </a:stretch>
        </p:blipFill>
        <p:spPr>
          <a:xfrm>
            <a:off x="6969760" y="3304540"/>
            <a:ext cx="3441700" cy="1574800"/>
          </a:xfrm>
          <a:prstGeom prst="rect">
            <a:avLst/>
          </a:prstGeom>
        </p:spPr>
      </p:pic>
      <p:pic>
        <p:nvPicPr>
          <p:cNvPr id="11" name="Picture 10">
            <a:extLst>
              <a:ext uri="{FF2B5EF4-FFF2-40B4-BE49-F238E27FC236}">
                <a16:creationId xmlns:a16="http://schemas.microsoft.com/office/drawing/2014/main" id="{FF6E186E-1A0A-0248-B2AE-527EAD997CA8}"/>
              </a:ext>
            </a:extLst>
          </p:cNvPr>
          <p:cNvPicPr>
            <a:picLocks noChangeAspect="1"/>
          </p:cNvPicPr>
          <p:nvPr/>
        </p:nvPicPr>
        <p:blipFill>
          <a:blip r:embed="rId4"/>
          <a:stretch>
            <a:fillRect/>
          </a:stretch>
        </p:blipFill>
        <p:spPr>
          <a:xfrm>
            <a:off x="843280" y="3188772"/>
            <a:ext cx="4927600" cy="1231900"/>
          </a:xfrm>
          <a:prstGeom prst="rect">
            <a:avLst/>
          </a:prstGeom>
        </p:spPr>
      </p:pic>
      <p:sp>
        <p:nvSpPr>
          <p:cNvPr id="12" name="TextBox 11">
            <a:extLst>
              <a:ext uri="{FF2B5EF4-FFF2-40B4-BE49-F238E27FC236}">
                <a16:creationId xmlns:a16="http://schemas.microsoft.com/office/drawing/2014/main" id="{840A354E-CF4C-DF4A-B4E2-35A3FAC6369D}"/>
              </a:ext>
            </a:extLst>
          </p:cNvPr>
          <p:cNvSpPr txBox="1"/>
          <p:nvPr/>
        </p:nvSpPr>
        <p:spPr>
          <a:xfrm>
            <a:off x="1028700" y="2890242"/>
            <a:ext cx="951479" cy="369332"/>
          </a:xfrm>
          <a:prstGeom prst="rect">
            <a:avLst/>
          </a:prstGeom>
          <a:noFill/>
        </p:spPr>
        <p:txBody>
          <a:bodyPr wrap="none" rtlCol="0">
            <a:spAutoFit/>
          </a:bodyPr>
          <a:lstStyle/>
          <a:p>
            <a:r>
              <a:rPr lang="en-CN" u="sng" dirty="0">
                <a:solidFill>
                  <a:schemeClr val="tx1">
                    <a:lumMod val="65000"/>
                    <a:lumOff val="35000"/>
                  </a:schemeClr>
                </a:solidFill>
              </a:rPr>
              <a:t>At 2 kHz</a:t>
            </a:r>
          </a:p>
        </p:txBody>
      </p:sp>
      <p:pic>
        <p:nvPicPr>
          <p:cNvPr id="13" name="Picture 12">
            <a:extLst>
              <a:ext uri="{FF2B5EF4-FFF2-40B4-BE49-F238E27FC236}">
                <a16:creationId xmlns:a16="http://schemas.microsoft.com/office/drawing/2014/main" id="{398B7DA3-0149-6B47-8AF5-7044C9B67571}"/>
              </a:ext>
            </a:extLst>
          </p:cNvPr>
          <p:cNvPicPr>
            <a:picLocks noChangeAspect="1"/>
          </p:cNvPicPr>
          <p:nvPr/>
        </p:nvPicPr>
        <p:blipFill>
          <a:blip r:embed="rId5"/>
          <a:stretch>
            <a:fillRect/>
          </a:stretch>
        </p:blipFill>
        <p:spPr>
          <a:xfrm>
            <a:off x="843280" y="4455120"/>
            <a:ext cx="3975100" cy="927100"/>
          </a:xfrm>
          <a:prstGeom prst="rect">
            <a:avLst/>
          </a:prstGeom>
        </p:spPr>
      </p:pic>
      <p:pic>
        <p:nvPicPr>
          <p:cNvPr id="15" name="Picture 14">
            <a:extLst>
              <a:ext uri="{FF2B5EF4-FFF2-40B4-BE49-F238E27FC236}">
                <a16:creationId xmlns:a16="http://schemas.microsoft.com/office/drawing/2014/main" id="{69810F35-6C0F-2841-808B-7D23127E79FD}"/>
              </a:ext>
            </a:extLst>
          </p:cNvPr>
          <p:cNvPicPr>
            <a:picLocks noChangeAspect="1"/>
          </p:cNvPicPr>
          <p:nvPr/>
        </p:nvPicPr>
        <p:blipFill>
          <a:blip r:embed="rId6"/>
          <a:stretch>
            <a:fillRect/>
          </a:stretch>
        </p:blipFill>
        <p:spPr>
          <a:xfrm>
            <a:off x="6117590" y="5281672"/>
            <a:ext cx="3568700" cy="736600"/>
          </a:xfrm>
          <a:prstGeom prst="rect">
            <a:avLst/>
          </a:prstGeom>
        </p:spPr>
      </p:pic>
      <p:pic>
        <p:nvPicPr>
          <p:cNvPr id="16" name="Picture 15">
            <a:extLst>
              <a:ext uri="{FF2B5EF4-FFF2-40B4-BE49-F238E27FC236}">
                <a16:creationId xmlns:a16="http://schemas.microsoft.com/office/drawing/2014/main" id="{2CC9C22A-392B-6642-802C-B1026CD513CE}"/>
              </a:ext>
            </a:extLst>
          </p:cNvPr>
          <p:cNvPicPr>
            <a:picLocks noChangeAspect="1"/>
          </p:cNvPicPr>
          <p:nvPr/>
        </p:nvPicPr>
        <p:blipFill>
          <a:blip r:embed="rId7"/>
          <a:stretch>
            <a:fillRect/>
          </a:stretch>
        </p:blipFill>
        <p:spPr>
          <a:xfrm>
            <a:off x="3389630" y="5944076"/>
            <a:ext cx="4762500" cy="546100"/>
          </a:xfrm>
          <a:prstGeom prst="rect">
            <a:avLst/>
          </a:prstGeom>
        </p:spPr>
      </p:pic>
      <p:pic>
        <p:nvPicPr>
          <p:cNvPr id="17" name="Picture 16">
            <a:extLst>
              <a:ext uri="{FF2B5EF4-FFF2-40B4-BE49-F238E27FC236}">
                <a16:creationId xmlns:a16="http://schemas.microsoft.com/office/drawing/2014/main" id="{3339DFB7-F261-C84A-BD6C-6486C4700D36}"/>
              </a:ext>
            </a:extLst>
          </p:cNvPr>
          <p:cNvPicPr>
            <a:picLocks noChangeAspect="1"/>
          </p:cNvPicPr>
          <p:nvPr/>
        </p:nvPicPr>
        <p:blipFill>
          <a:blip r:embed="rId8"/>
          <a:stretch>
            <a:fillRect/>
          </a:stretch>
        </p:blipFill>
        <p:spPr>
          <a:xfrm>
            <a:off x="976630" y="5312152"/>
            <a:ext cx="3035300" cy="758825"/>
          </a:xfrm>
          <a:prstGeom prst="rect">
            <a:avLst/>
          </a:prstGeom>
        </p:spPr>
      </p:pic>
      <p:pic>
        <p:nvPicPr>
          <p:cNvPr id="18" name="Picture 17">
            <a:extLst>
              <a:ext uri="{FF2B5EF4-FFF2-40B4-BE49-F238E27FC236}">
                <a16:creationId xmlns:a16="http://schemas.microsoft.com/office/drawing/2014/main" id="{BE5A3A82-BDD2-3440-A09C-3E4586DE716A}"/>
              </a:ext>
            </a:extLst>
          </p:cNvPr>
          <p:cNvPicPr>
            <a:picLocks noChangeAspect="1"/>
          </p:cNvPicPr>
          <p:nvPr/>
        </p:nvPicPr>
        <p:blipFill>
          <a:blip r:embed="rId9"/>
          <a:stretch>
            <a:fillRect/>
          </a:stretch>
        </p:blipFill>
        <p:spPr>
          <a:xfrm>
            <a:off x="3721100" y="5475982"/>
            <a:ext cx="1788160" cy="430882"/>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D4592E2-2DD0-024E-8017-7A3E8A7A40EA}"/>
                  </a:ext>
                </a:extLst>
              </p:cNvPr>
              <p:cNvSpPr txBox="1"/>
              <p:nvPr/>
            </p:nvSpPr>
            <p:spPr>
              <a:xfrm>
                <a:off x="1691640" y="6398736"/>
                <a:ext cx="9230989" cy="369332"/>
              </a:xfrm>
              <a:prstGeom prst="rect">
                <a:avLst/>
              </a:prstGeom>
              <a:noFill/>
              <a:ln>
                <a:solidFill>
                  <a:schemeClr val="tx1"/>
                </a:solidFill>
              </a:ln>
            </p:spPr>
            <p:txBody>
              <a:bodyPr wrap="none" rtlCol="0">
                <a:spAutoFit/>
              </a:bodyPr>
              <a:lstStyle/>
              <a:p>
                <a:r>
                  <a:rPr lang="en-CN" dirty="0">
                    <a:solidFill>
                      <a:srgbClr val="0070C0"/>
                    </a:solidFill>
                  </a:rPr>
                  <a:t>At 2 kHz, the output voltage leads the input by 100</a:t>
                </a:r>
                <a14:m>
                  <m:oMath xmlns:m="http://schemas.openxmlformats.org/officeDocument/2006/math">
                    <m:r>
                      <a:rPr lang="en-CN" i="1" smtClean="0">
                        <a:solidFill>
                          <a:srgbClr val="0070C0"/>
                        </a:solidFill>
                        <a:latin typeface="Cambria Math" panose="02040503050406030204" pitchFamily="18" charset="0"/>
                        <a:ea typeface="Cambria Math" panose="02040503050406030204" pitchFamily="18" charset="0"/>
                      </a:rPr>
                      <m:t>°</m:t>
                    </m:r>
                  </m:oMath>
                </a14:m>
                <a:r>
                  <a:rPr lang="en-CN" dirty="0">
                    <a:solidFill>
                      <a:srgbClr val="0070C0"/>
                    </a:solidFill>
                  </a:rPr>
                  <a:t>, and the magnitude is only 19% of the input</a:t>
                </a:r>
              </a:p>
            </p:txBody>
          </p:sp>
        </mc:Choice>
        <mc:Fallback>
          <p:sp>
            <p:nvSpPr>
              <p:cNvPr id="19" name="TextBox 18">
                <a:extLst>
                  <a:ext uri="{FF2B5EF4-FFF2-40B4-BE49-F238E27FC236}">
                    <a16:creationId xmlns:a16="http://schemas.microsoft.com/office/drawing/2014/main" id="{1D4592E2-2DD0-024E-8017-7A3E8A7A40EA}"/>
                  </a:ext>
                </a:extLst>
              </p:cNvPr>
              <p:cNvSpPr txBox="1">
                <a:spLocks noRot="1" noChangeAspect="1" noMove="1" noResize="1" noEditPoints="1" noAdjustHandles="1" noChangeArrowheads="1" noChangeShapeType="1" noTextEdit="1"/>
              </p:cNvSpPr>
              <p:nvPr/>
            </p:nvSpPr>
            <p:spPr>
              <a:xfrm>
                <a:off x="1691640" y="6398736"/>
                <a:ext cx="9230989" cy="369332"/>
              </a:xfrm>
              <a:prstGeom prst="rect">
                <a:avLst/>
              </a:prstGeom>
              <a:blipFill>
                <a:blip r:embed="rId10"/>
                <a:stretch>
                  <a:fillRect l="-412" t="-6667" b="-23333"/>
                </a:stretch>
              </a:blipFill>
              <a:ln>
                <a:solidFill>
                  <a:schemeClr val="tx1"/>
                </a:solidFill>
              </a:ln>
            </p:spPr>
            <p:txBody>
              <a:bodyPr/>
              <a:lstStyle/>
              <a:p>
                <a:r>
                  <a:rPr lang="en-CN">
                    <a:noFill/>
                  </a:rPr>
                  <a:t> </a:t>
                </a:r>
              </a:p>
            </p:txBody>
          </p:sp>
        </mc:Fallback>
      </mc:AlternateContent>
      <p:cxnSp>
        <p:nvCxnSpPr>
          <p:cNvPr id="21" name="Straight Connector 20">
            <a:extLst>
              <a:ext uri="{FF2B5EF4-FFF2-40B4-BE49-F238E27FC236}">
                <a16:creationId xmlns:a16="http://schemas.microsoft.com/office/drawing/2014/main" id="{6BD6F1F8-C8A6-664D-874C-CDC89A937A53}"/>
              </a:ext>
            </a:extLst>
          </p:cNvPr>
          <p:cNvCxnSpPr/>
          <p:nvPr/>
        </p:nvCxnSpPr>
        <p:spPr>
          <a:xfrm>
            <a:off x="6248400" y="1988820"/>
            <a:ext cx="0" cy="2975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46D470-7D2B-AA43-9963-C3DCCD305D13}"/>
              </a:ext>
            </a:extLst>
          </p:cNvPr>
          <p:cNvCxnSpPr/>
          <p:nvPr/>
        </p:nvCxnSpPr>
        <p:spPr>
          <a:xfrm>
            <a:off x="6248400" y="4964390"/>
            <a:ext cx="55473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8934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2" name="Picture 1">
            <a:extLst>
              <a:ext uri="{FF2B5EF4-FFF2-40B4-BE49-F238E27FC236}">
                <a16:creationId xmlns:a16="http://schemas.microsoft.com/office/drawing/2014/main" id="{BB47106B-B01C-7A4E-BDFE-8F6CD22AF4DD}"/>
              </a:ext>
            </a:extLst>
          </p:cNvPr>
          <p:cNvPicPr>
            <a:picLocks noChangeAspect="1"/>
          </p:cNvPicPr>
          <p:nvPr/>
        </p:nvPicPr>
        <p:blipFill>
          <a:blip r:embed="rId2"/>
          <a:stretch>
            <a:fillRect/>
          </a:stretch>
        </p:blipFill>
        <p:spPr>
          <a:xfrm>
            <a:off x="571500" y="2300954"/>
            <a:ext cx="5765800" cy="3483895"/>
          </a:xfrm>
          <a:prstGeom prst="rect">
            <a:avLst/>
          </a:prstGeom>
        </p:spPr>
      </p:pic>
      <p:pic>
        <p:nvPicPr>
          <p:cNvPr id="3" name="Picture 2">
            <a:extLst>
              <a:ext uri="{FF2B5EF4-FFF2-40B4-BE49-F238E27FC236}">
                <a16:creationId xmlns:a16="http://schemas.microsoft.com/office/drawing/2014/main" id="{35BFDC84-8468-694C-B831-88E36D946E5B}"/>
              </a:ext>
            </a:extLst>
          </p:cNvPr>
          <p:cNvPicPr>
            <a:picLocks noChangeAspect="1"/>
          </p:cNvPicPr>
          <p:nvPr/>
        </p:nvPicPr>
        <p:blipFill>
          <a:blip r:embed="rId3"/>
          <a:stretch>
            <a:fillRect/>
          </a:stretch>
        </p:blipFill>
        <p:spPr>
          <a:xfrm>
            <a:off x="6527424" y="2263140"/>
            <a:ext cx="5466455" cy="3878580"/>
          </a:xfrm>
          <a:prstGeom prst="rect">
            <a:avLst/>
          </a:prstGeom>
        </p:spPr>
      </p:pic>
      <p:sp>
        <p:nvSpPr>
          <p:cNvPr id="5" name="Slide Number Placeholder 4">
            <a:extLst>
              <a:ext uri="{FF2B5EF4-FFF2-40B4-BE49-F238E27FC236}">
                <a16:creationId xmlns:a16="http://schemas.microsoft.com/office/drawing/2014/main" id="{6B58F0A9-1226-1943-A864-51E99AF47B3A}"/>
              </a:ext>
            </a:extLst>
          </p:cNvPr>
          <p:cNvSpPr>
            <a:spLocks noGrp="1"/>
          </p:cNvSpPr>
          <p:nvPr>
            <p:ph type="sldNum" sz="quarter" idx="12"/>
          </p:nvPr>
        </p:nvSpPr>
        <p:spPr/>
        <p:txBody>
          <a:bodyPr/>
          <a:lstStyle/>
          <a:p>
            <a:fld id="{F33FCB0E-AFE6-8F4B-B9EB-BD4C96BB7C7B}" type="slidenum">
              <a:rPr lang="en-US" smtClean="0"/>
              <a:t>71</a:t>
            </a:fld>
            <a:endParaRPr lang="en-US"/>
          </a:p>
        </p:txBody>
      </p:sp>
    </p:spTree>
    <p:extLst>
      <p:ext uri="{BB962C8B-B14F-4D97-AF65-F5344CB8AC3E}">
        <p14:creationId xmlns:p14="http://schemas.microsoft.com/office/powerpoint/2010/main" val="3000327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431001C5-3E77-D44B-807B-84C127468A91}"/>
              </a:ext>
            </a:extLst>
          </p:cNvPr>
          <p:cNvPicPr>
            <a:picLocks noChangeAspect="1"/>
          </p:cNvPicPr>
          <p:nvPr/>
        </p:nvPicPr>
        <p:blipFill>
          <a:blip r:embed="rId2"/>
          <a:stretch>
            <a:fillRect/>
          </a:stretch>
        </p:blipFill>
        <p:spPr>
          <a:xfrm>
            <a:off x="2205990" y="1851744"/>
            <a:ext cx="6653530" cy="4980855"/>
          </a:xfrm>
          <a:prstGeom prst="rect">
            <a:avLst/>
          </a:prstGeom>
          <a:ln>
            <a:noFill/>
          </a:ln>
        </p:spPr>
      </p:pic>
      <p:sp>
        <p:nvSpPr>
          <p:cNvPr id="6" name="Freeform 5">
            <a:extLst>
              <a:ext uri="{FF2B5EF4-FFF2-40B4-BE49-F238E27FC236}">
                <a16:creationId xmlns:a16="http://schemas.microsoft.com/office/drawing/2014/main" id="{6DC1F1C9-FC03-F14D-A056-E2963BFB448D}"/>
              </a:ext>
            </a:extLst>
          </p:cNvPr>
          <p:cNvSpPr/>
          <p:nvPr/>
        </p:nvSpPr>
        <p:spPr>
          <a:xfrm>
            <a:off x="5703570" y="1725930"/>
            <a:ext cx="1645920" cy="1588770"/>
          </a:xfrm>
          <a:custGeom>
            <a:avLst/>
            <a:gdLst>
              <a:gd name="connsiteX0" fmla="*/ 297180 w 1645920"/>
              <a:gd name="connsiteY0" fmla="*/ 320040 h 1588770"/>
              <a:gd name="connsiteX1" fmla="*/ 217170 w 1645920"/>
              <a:gd name="connsiteY1" fmla="*/ 400050 h 1588770"/>
              <a:gd name="connsiteX2" fmla="*/ 171450 w 1645920"/>
              <a:gd name="connsiteY2" fmla="*/ 468630 h 1588770"/>
              <a:gd name="connsiteX3" fmla="*/ 148590 w 1645920"/>
              <a:gd name="connsiteY3" fmla="*/ 502920 h 1588770"/>
              <a:gd name="connsiteX4" fmla="*/ 125730 w 1645920"/>
              <a:gd name="connsiteY4" fmla="*/ 537210 h 1588770"/>
              <a:gd name="connsiteX5" fmla="*/ 45720 w 1645920"/>
              <a:gd name="connsiteY5" fmla="*/ 651510 h 1588770"/>
              <a:gd name="connsiteX6" fmla="*/ 34290 w 1645920"/>
              <a:gd name="connsiteY6" fmla="*/ 685800 h 1588770"/>
              <a:gd name="connsiteX7" fmla="*/ 22860 w 1645920"/>
              <a:gd name="connsiteY7" fmla="*/ 1040130 h 1588770"/>
              <a:gd name="connsiteX8" fmla="*/ 11430 w 1645920"/>
              <a:gd name="connsiteY8" fmla="*/ 1154430 h 1588770"/>
              <a:gd name="connsiteX9" fmla="*/ 0 w 1645920"/>
              <a:gd name="connsiteY9" fmla="*/ 1360170 h 1588770"/>
              <a:gd name="connsiteX10" fmla="*/ 45720 w 1645920"/>
              <a:gd name="connsiteY10" fmla="*/ 1371600 h 1588770"/>
              <a:gd name="connsiteX11" fmla="*/ 114300 w 1645920"/>
              <a:gd name="connsiteY11" fmla="*/ 1383030 h 1588770"/>
              <a:gd name="connsiteX12" fmla="*/ 148590 w 1645920"/>
              <a:gd name="connsiteY12" fmla="*/ 1405890 h 1588770"/>
              <a:gd name="connsiteX13" fmla="*/ 228600 w 1645920"/>
              <a:gd name="connsiteY13" fmla="*/ 1440180 h 1588770"/>
              <a:gd name="connsiteX14" fmla="*/ 274320 w 1645920"/>
              <a:gd name="connsiteY14" fmla="*/ 1474470 h 1588770"/>
              <a:gd name="connsiteX15" fmla="*/ 320040 w 1645920"/>
              <a:gd name="connsiteY15" fmla="*/ 1485900 h 1588770"/>
              <a:gd name="connsiteX16" fmla="*/ 377190 w 1645920"/>
              <a:gd name="connsiteY16" fmla="*/ 1508760 h 1588770"/>
              <a:gd name="connsiteX17" fmla="*/ 411480 w 1645920"/>
              <a:gd name="connsiteY17" fmla="*/ 1531620 h 1588770"/>
              <a:gd name="connsiteX18" fmla="*/ 457200 w 1645920"/>
              <a:gd name="connsiteY18" fmla="*/ 1543050 h 1588770"/>
              <a:gd name="connsiteX19" fmla="*/ 514350 w 1645920"/>
              <a:gd name="connsiteY19" fmla="*/ 1565910 h 1588770"/>
              <a:gd name="connsiteX20" fmla="*/ 571500 w 1645920"/>
              <a:gd name="connsiteY20" fmla="*/ 1577340 h 1588770"/>
              <a:gd name="connsiteX21" fmla="*/ 617220 w 1645920"/>
              <a:gd name="connsiteY21" fmla="*/ 1588770 h 1588770"/>
              <a:gd name="connsiteX22" fmla="*/ 777240 w 1645920"/>
              <a:gd name="connsiteY22" fmla="*/ 1565910 h 1588770"/>
              <a:gd name="connsiteX23" fmla="*/ 868680 w 1645920"/>
              <a:gd name="connsiteY23" fmla="*/ 1520190 h 1588770"/>
              <a:gd name="connsiteX24" fmla="*/ 914400 w 1645920"/>
              <a:gd name="connsiteY24" fmla="*/ 1497330 h 1588770"/>
              <a:gd name="connsiteX25" fmla="*/ 982980 w 1645920"/>
              <a:gd name="connsiteY25" fmla="*/ 1474470 h 1588770"/>
              <a:gd name="connsiteX26" fmla="*/ 1028700 w 1645920"/>
              <a:gd name="connsiteY26" fmla="*/ 1463040 h 1588770"/>
              <a:gd name="connsiteX27" fmla="*/ 1348740 w 1645920"/>
              <a:gd name="connsiteY27" fmla="*/ 1451610 h 1588770"/>
              <a:gd name="connsiteX28" fmla="*/ 1428750 w 1645920"/>
              <a:gd name="connsiteY28" fmla="*/ 1417320 h 1588770"/>
              <a:gd name="connsiteX29" fmla="*/ 1451610 w 1645920"/>
              <a:gd name="connsiteY29" fmla="*/ 1371600 h 1588770"/>
              <a:gd name="connsiteX30" fmla="*/ 1485900 w 1645920"/>
              <a:gd name="connsiteY30" fmla="*/ 1325880 h 1588770"/>
              <a:gd name="connsiteX31" fmla="*/ 1543050 w 1645920"/>
              <a:gd name="connsiteY31" fmla="*/ 1234440 h 1588770"/>
              <a:gd name="connsiteX32" fmla="*/ 1554480 w 1645920"/>
              <a:gd name="connsiteY32" fmla="*/ 1177290 h 1588770"/>
              <a:gd name="connsiteX33" fmla="*/ 1588770 w 1645920"/>
              <a:gd name="connsiteY33" fmla="*/ 1097280 h 1588770"/>
              <a:gd name="connsiteX34" fmla="*/ 1611630 w 1645920"/>
              <a:gd name="connsiteY34" fmla="*/ 937260 h 1588770"/>
              <a:gd name="connsiteX35" fmla="*/ 1645920 w 1645920"/>
              <a:gd name="connsiteY35" fmla="*/ 777240 h 1588770"/>
              <a:gd name="connsiteX36" fmla="*/ 1634490 w 1645920"/>
              <a:gd name="connsiteY36" fmla="*/ 125730 h 1588770"/>
              <a:gd name="connsiteX37" fmla="*/ 1600200 w 1645920"/>
              <a:gd name="connsiteY37" fmla="*/ 102870 h 1588770"/>
              <a:gd name="connsiteX38" fmla="*/ 1531620 w 1645920"/>
              <a:gd name="connsiteY38" fmla="*/ 80010 h 1588770"/>
              <a:gd name="connsiteX39" fmla="*/ 1497330 w 1645920"/>
              <a:gd name="connsiteY39" fmla="*/ 68580 h 1588770"/>
              <a:gd name="connsiteX40" fmla="*/ 1394460 w 1645920"/>
              <a:gd name="connsiteY40" fmla="*/ 45720 h 1588770"/>
              <a:gd name="connsiteX41" fmla="*/ 1291590 w 1645920"/>
              <a:gd name="connsiteY41" fmla="*/ 11430 h 1588770"/>
              <a:gd name="connsiteX42" fmla="*/ 1257300 w 1645920"/>
              <a:gd name="connsiteY42" fmla="*/ 0 h 1588770"/>
              <a:gd name="connsiteX43" fmla="*/ 1120140 w 1645920"/>
              <a:gd name="connsiteY43" fmla="*/ 11430 h 1588770"/>
              <a:gd name="connsiteX44" fmla="*/ 1074420 w 1645920"/>
              <a:gd name="connsiteY44" fmla="*/ 34290 h 1588770"/>
              <a:gd name="connsiteX45" fmla="*/ 1040130 w 1645920"/>
              <a:gd name="connsiteY45" fmla="*/ 45720 h 1588770"/>
              <a:gd name="connsiteX46" fmla="*/ 948690 w 1645920"/>
              <a:gd name="connsiteY46" fmla="*/ 68580 h 1588770"/>
              <a:gd name="connsiteX47" fmla="*/ 902970 w 1645920"/>
              <a:gd name="connsiteY47" fmla="*/ 80010 h 1588770"/>
              <a:gd name="connsiteX48" fmla="*/ 800100 w 1645920"/>
              <a:gd name="connsiteY48" fmla="*/ 114300 h 1588770"/>
              <a:gd name="connsiteX49" fmla="*/ 765810 w 1645920"/>
              <a:gd name="connsiteY49" fmla="*/ 125730 h 1588770"/>
              <a:gd name="connsiteX50" fmla="*/ 731520 w 1645920"/>
              <a:gd name="connsiteY50" fmla="*/ 137160 h 1588770"/>
              <a:gd name="connsiteX51" fmla="*/ 685800 w 1645920"/>
              <a:gd name="connsiteY51" fmla="*/ 148590 h 1588770"/>
              <a:gd name="connsiteX52" fmla="*/ 617220 w 1645920"/>
              <a:gd name="connsiteY52" fmla="*/ 171450 h 1588770"/>
              <a:gd name="connsiteX53" fmla="*/ 480060 w 1645920"/>
              <a:gd name="connsiteY53" fmla="*/ 217170 h 1588770"/>
              <a:gd name="connsiteX54" fmla="*/ 445770 w 1645920"/>
              <a:gd name="connsiteY54" fmla="*/ 228600 h 1588770"/>
              <a:gd name="connsiteX55" fmla="*/ 377190 w 1645920"/>
              <a:gd name="connsiteY55" fmla="*/ 274320 h 1588770"/>
              <a:gd name="connsiteX56" fmla="*/ 354330 w 1645920"/>
              <a:gd name="connsiteY56" fmla="*/ 308610 h 1588770"/>
              <a:gd name="connsiteX57" fmla="*/ 297180 w 1645920"/>
              <a:gd name="connsiteY57" fmla="*/ 320040 h 158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45920" h="1588770">
                <a:moveTo>
                  <a:pt x="297180" y="320040"/>
                </a:moveTo>
                <a:cubicBezTo>
                  <a:pt x="274320" y="335280"/>
                  <a:pt x="241533" y="371257"/>
                  <a:pt x="217170" y="400050"/>
                </a:cubicBezTo>
                <a:cubicBezTo>
                  <a:pt x="199423" y="421024"/>
                  <a:pt x="186690" y="445770"/>
                  <a:pt x="171450" y="468630"/>
                </a:cubicBezTo>
                <a:lnTo>
                  <a:pt x="148590" y="502920"/>
                </a:lnTo>
                <a:cubicBezTo>
                  <a:pt x="140970" y="514350"/>
                  <a:pt x="133972" y="526220"/>
                  <a:pt x="125730" y="537210"/>
                </a:cubicBezTo>
                <a:cubicBezTo>
                  <a:pt x="110081" y="558076"/>
                  <a:pt x="51349" y="634624"/>
                  <a:pt x="45720" y="651510"/>
                </a:cubicBezTo>
                <a:lnTo>
                  <a:pt x="34290" y="685800"/>
                </a:lnTo>
                <a:cubicBezTo>
                  <a:pt x="30480" y="803910"/>
                  <a:pt x="28618" y="922099"/>
                  <a:pt x="22860" y="1040130"/>
                </a:cubicBezTo>
                <a:cubicBezTo>
                  <a:pt x="20994" y="1078375"/>
                  <a:pt x="14158" y="1116237"/>
                  <a:pt x="11430" y="1154430"/>
                </a:cubicBezTo>
                <a:cubicBezTo>
                  <a:pt x="6536" y="1222941"/>
                  <a:pt x="3810" y="1291590"/>
                  <a:pt x="0" y="1360170"/>
                </a:cubicBezTo>
                <a:cubicBezTo>
                  <a:pt x="15240" y="1363980"/>
                  <a:pt x="30316" y="1368519"/>
                  <a:pt x="45720" y="1371600"/>
                </a:cubicBezTo>
                <a:cubicBezTo>
                  <a:pt x="68445" y="1376145"/>
                  <a:pt x="92314" y="1375701"/>
                  <a:pt x="114300" y="1383030"/>
                </a:cubicBezTo>
                <a:cubicBezTo>
                  <a:pt x="127332" y="1387374"/>
                  <a:pt x="136303" y="1399747"/>
                  <a:pt x="148590" y="1405890"/>
                </a:cubicBezTo>
                <a:cubicBezTo>
                  <a:pt x="226368" y="1444779"/>
                  <a:pt x="133462" y="1380719"/>
                  <a:pt x="228600" y="1440180"/>
                </a:cubicBezTo>
                <a:cubicBezTo>
                  <a:pt x="244754" y="1450276"/>
                  <a:pt x="257281" y="1465951"/>
                  <a:pt x="274320" y="1474470"/>
                </a:cubicBezTo>
                <a:cubicBezTo>
                  <a:pt x="288371" y="1481495"/>
                  <a:pt x="305137" y="1480932"/>
                  <a:pt x="320040" y="1485900"/>
                </a:cubicBezTo>
                <a:cubicBezTo>
                  <a:pt x="339505" y="1492388"/>
                  <a:pt x="358839" y="1499584"/>
                  <a:pt x="377190" y="1508760"/>
                </a:cubicBezTo>
                <a:cubicBezTo>
                  <a:pt x="389477" y="1514903"/>
                  <a:pt x="398854" y="1526209"/>
                  <a:pt x="411480" y="1531620"/>
                </a:cubicBezTo>
                <a:cubicBezTo>
                  <a:pt x="425919" y="1537808"/>
                  <a:pt x="442297" y="1538082"/>
                  <a:pt x="457200" y="1543050"/>
                </a:cubicBezTo>
                <a:cubicBezTo>
                  <a:pt x="476665" y="1549538"/>
                  <a:pt x="494698" y="1560014"/>
                  <a:pt x="514350" y="1565910"/>
                </a:cubicBezTo>
                <a:cubicBezTo>
                  <a:pt x="532958" y="1571492"/>
                  <a:pt x="552535" y="1573126"/>
                  <a:pt x="571500" y="1577340"/>
                </a:cubicBezTo>
                <a:cubicBezTo>
                  <a:pt x="586835" y="1580748"/>
                  <a:pt x="601980" y="1584960"/>
                  <a:pt x="617220" y="1588770"/>
                </a:cubicBezTo>
                <a:cubicBezTo>
                  <a:pt x="668544" y="1584104"/>
                  <a:pt x="727764" y="1588399"/>
                  <a:pt x="777240" y="1565910"/>
                </a:cubicBezTo>
                <a:cubicBezTo>
                  <a:pt x="808263" y="1551809"/>
                  <a:pt x="838200" y="1535430"/>
                  <a:pt x="868680" y="1520190"/>
                </a:cubicBezTo>
                <a:cubicBezTo>
                  <a:pt x="883920" y="1512570"/>
                  <a:pt x="898236" y="1502718"/>
                  <a:pt x="914400" y="1497330"/>
                </a:cubicBezTo>
                <a:cubicBezTo>
                  <a:pt x="937260" y="1489710"/>
                  <a:pt x="959603" y="1480314"/>
                  <a:pt x="982980" y="1474470"/>
                </a:cubicBezTo>
                <a:cubicBezTo>
                  <a:pt x="998220" y="1470660"/>
                  <a:pt x="1013022" y="1464020"/>
                  <a:pt x="1028700" y="1463040"/>
                </a:cubicBezTo>
                <a:cubicBezTo>
                  <a:pt x="1135240" y="1456381"/>
                  <a:pt x="1242060" y="1455420"/>
                  <a:pt x="1348740" y="1451610"/>
                </a:cubicBezTo>
                <a:cubicBezTo>
                  <a:pt x="1377382" y="1444450"/>
                  <a:pt x="1407978" y="1442247"/>
                  <a:pt x="1428750" y="1417320"/>
                </a:cubicBezTo>
                <a:cubicBezTo>
                  <a:pt x="1439658" y="1404230"/>
                  <a:pt x="1442579" y="1386049"/>
                  <a:pt x="1451610" y="1371600"/>
                </a:cubicBezTo>
                <a:cubicBezTo>
                  <a:pt x="1461706" y="1355446"/>
                  <a:pt x="1474470" y="1341120"/>
                  <a:pt x="1485900" y="1325880"/>
                </a:cubicBezTo>
                <a:cubicBezTo>
                  <a:pt x="1524767" y="1209279"/>
                  <a:pt x="1449869" y="1420803"/>
                  <a:pt x="1543050" y="1234440"/>
                </a:cubicBezTo>
                <a:cubicBezTo>
                  <a:pt x="1551738" y="1217064"/>
                  <a:pt x="1548337" y="1195720"/>
                  <a:pt x="1554480" y="1177290"/>
                </a:cubicBezTo>
                <a:cubicBezTo>
                  <a:pt x="1577776" y="1107403"/>
                  <a:pt x="1575454" y="1157203"/>
                  <a:pt x="1588770" y="1097280"/>
                </a:cubicBezTo>
                <a:cubicBezTo>
                  <a:pt x="1603160" y="1032526"/>
                  <a:pt x="1600096" y="1006466"/>
                  <a:pt x="1611630" y="937260"/>
                </a:cubicBezTo>
                <a:cubicBezTo>
                  <a:pt x="1624600" y="859438"/>
                  <a:pt x="1630310" y="839679"/>
                  <a:pt x="1645920" y="777240"/>
                </a:cubicBezTo>
                <a:cubicBezTo>
                  <a:pt x="1642110" y="560070"/>
                  <a:pt x="1649182" y="342436"/>
                  <a:pt x="1634490" y="125730"/>
                </a:cubicBezTo>
                <a:cubicBezTo>
                  <a:pt x="1633561" y="112024"/>
                  <a:pt x="1612753" y="108449"/>
                  <a:pt x="1600200" y="102870"/>
                </a:cubicBezTo>
                <a:cubicBezTo>
                  <a:pt x="1578180" y="93083"/>
                  <a:pt x="1554480" y="87630"/>
                  <a:pt x="1531620" y="80010"/>
                </a:cubicBezTo>
                <a:cubicBezTo>
                  <a:pt x="1520190" y="76200"/>
                  <a:pt x="1509144" y="70943"/>
                  <a:pt x="1497330" y="68580"/>
                </a:cubicBezTo>
                <a:cubicBezTo>
                  <a:pt x="1464701" y="62054"/>
                  <a:pt x="1426744" y="55405"/>
                  <a:pt x="1394460" y="45720"/>
                </a:cubicBezTo>
                <a:lnTo>
                  <a:pt x="1291590" y="11430"/>
                </a:lnTo>
                <a:lnTo>
                  <a:pt x="1257300" y="0"/>
                </a:lnTo>
                <a:cubicBezTo>
                  <a:pt x="1211580" y="3810"/>
                  <a:pt x="1165233" y="2975"/>
                  <a:pt x="1120140" y="11430"/>
                </a:cubicBezTo>
                <a:cubicBezTo>
                  <a:pt x="1103393" y="14570"/>
                  <a:pt x="1090081" y="27578"/>
                  <a:pt x="1074420" y="34290"/>
                </a:cubicBezTo>
                <a:cubicBezTo>
                  <a:pt x="1063346" y="39036"/>
                  <a:pt x="1051754" y="42550"/>
                  <a:pt x="1040130" y="45720"/>
                </a:cubicBezTo>
                <a:cubicBezTo>
                  <a:pt x="1009819" y="53987"/>
                  <a:pt x="979170" y="60960"/>
                  <a:pt x="948690" y="68580"/>
                </a:cubicBezTo>
                <a:cubicBezTo>
                  <a:pt x="933450" y="72390"/>
                  <a:pt x="917873" y="75042"/>
                  <a:pt x="902970" y="80010"/>
                </a:cubicBezTo>
                <a:lnTo>
                  <a:pt x="800100" y="114300"/>
                </a:lnTo>
                <a:lnTo>
                  <a:pt x="765810" y="125730"/>
                </a:lnTo>
                <a:cubicBezTo>
                  <a:pt x="754380" y="129540"/>
                  <a:pt x="743209" y="134238"/>
                  <a:pt x="731520" y="137160"/>
                </a:cubicBezTo>
                <a:cubicBezTo>
                  <a:pt x="716280" y="140970"/>
                  <a:pt x="700847" y="144076"/>
                  <a:pt x="685800" y="148590"/>
                </a:cubicBezTo>
                <a:cubicBezTo>
                  <a:pt x="662720" y="155514"/>
                  <a:pt x="640080" y="163830"/>
                  <a:pt x="617220" y="171450"/>
                </a:cubicBezTo>
                <a:lnTo>
                  <a:pt x="480060" y="217170"/>
                </a:lnTo>
                <a:cubicBezTo>
                  <a:pt x="468630" y="220980"/>
                  <a:pt x="455795" y="221917"/>
                  <a:pt x="445770" y="228600"/>
                </a:cubicBezTo>
                <a:lnTo>
                  <a:pt x="377190" y="274320"/>
                </a:lnTo>
                <a:cubicBezTo>
                  <a:pt x="369570" y="285750"/>
                  <a:pt x="365979" y="301329"/>
                  <a:pt x="354330" y="308610"/>
                </a:cubicBezTo>
                <a:cubicBezTo>
                  <a:pt x="214235" y="396169"/>
                  <a:pt x="320040" y="304800"/>
                  <a:pt x="297180" y="32004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767820B-297A-384E-9478-59F1B246D14D}"/>
              </a:ext>
            </a:extLst>
          </p:cNvPr>
          <p:cNvSpPr>
            <a:spLocks noGrp="1"/>
          </p:cNvSpPr>
          <p:nvPr>
            <p:ph type="sldNum" sz="quarter" idx="12"/>
          </p:nvPr>
        </p:nvSpPr>
        <p:spPr/>
        <p:txBody>
          <a:bodyPr/>
          <a:lstStyle/>
          <a:p>
            <a:fld id="{F33FCB0E-AFE6-8F4B-B9EB-BD4C96BB7C7B}" type="slidenum">
              <a:rPr lang="en-US" smtClean="0"/>
              <a:t>72</a:t>
            </a:fld>
            <a:endParaRPr lang="en-US"/>
          </a:p>
        </p:txBody>
      </p:sp>
    </p:spTree>
    <p:extLst>
      <p:ext uri="{BB962C8B-B14F-4D97-AF65-F5344CB8AC3E}">
        <p14:creationId xmlns:p14="http://schemas.microsoft.com/office/powerpoint/2010/main" val="4217782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sp>
        <p:nvSpPr>
          <p:cNvPr id="7" name="Rectangle 6">
            <a:extLst>
              <a:ext uri="{FF2B5EF4-FFF2-40B4-BE49-F238E27FC236}">
                <a16:creationId xmlns:a16="http://schemas.microsoft.com/office/drawing/2014/main" id="{E4ABDF7E-A834-BE45-9AED-DD157EFE8C7F}"/>
              </a:ext>
            </a:extLst>
          </p:cNvPr>
          <p:cNvSpPr/>
          <p:nvPr/>
        </p:nvSpPr>
        <p:spPr>
          <a:xfrm>
            <a:off x="894988" y="2032754"/>
            <a:ext cx="3065263" cy="523220"/>
          </a:xfrm>
          <a:prstGeom prst="rect">
            <a:avLst/>
          </a:prstGeom>
        </p:spPr>
        <p:txBody>
          <a:bodyPr wrap="none">
            <a:spAutoFit/>
          </a:bodyPr>
          <a:lstStyle/>
          <a:p>
            <a:r>
              <a:rPr lang="en-US" sz="2800" dirty="0">
                <a:solidFill>
                  <a:schemeClr val="tx1">
                    <a:lumMod val="65000"/>
                    <a:lumOff val="35000"/>
                  </a:schemeClr>
                </a:solidFill>
                <a:latin typeface="Arial" panose="020B0604020202020204" pitchFamily="34" charset="0"/>
              </a:rPr>
              <a:t>Main applications:</a:t>
            </a:r>
          </a:p>
        </p:txBody>
      </p:sp>
      <p:pic>
        <p:nvPicPr>
          <p:cNvPr id="2" name="Picture 1">
            <a:extLst>
              <a:ext uri="{FF2B5EF4-FFF2-40B4-BE49-F238E27FC236}">
                <a16:creationId xmlns:a16="http://schemas.microsoft.com/office/drawing/2014/main" id="{BD8869DB-FA9E-974B-95FF-5CF32011D301}"/>
              </a:ext>
            </a:extLst>
          </p:cNvPr>
          <p:cNvPicPr>
            <a:picLocks noChangeAspect="1"/>
          </p:cNvPicPr>
          <p:nvPr/>
        </p:nvPicPr>
        <p:blipFill>
          <a:blip r:embed="rId2"/>
          <a:stretch>
            <a:fillRect/>
          </a:stretch>
        </p:blipFill>
        <p:spPr>
          <a:xfrm>
            <a:off x="403860" y="2702560"/>
            <a:ext cx="9880008" cy="3195320"/>
          </a:xfrm>
          <a:prstGeom prst="rect">
            <a:avLst/>
          </a:prstGeom>
        </p:spPr>
      </p:pic>
      <p:sp>
        <p:nvSpPr>
          <p:cNvPr id="3" name="Slide Number Placeholder 2">
            <a:extLst>
              <a:ext uri="{FF2B5EF4-FFF2-40B4-BE49-F238E27FC236}">
                <a16:creationId xmlns:a16="http://schemas.microsoft.com/office/drawing/2014/main" id="{FE7DCA3C-BAE4-E34D-A02C-34756E198A19}"/>
              </a:ext>
            </a:extLst>
          </p:cNvPr>
          <p:cNvSpPr>
            <a:spLocks noGrp="1"/>
          </p:cNvSpPr>
          <p:nvPr>
            <p:ph type="sldNum" sz="quarter" idx="12"/>
          </p:nvPr>
        </p:nvSpPr>
        <p:spPr/>
        <p:txBody>
          <a:bodyPr/>
          <a:lstStyle/>
          <a:p>
            <a:fld id="{F33FCB0E-AFE6-8F4B-B9EB-BD4C96BB7C7B}" type="slidenum">
              <a:rPr lang="en-US" smtClean="0"/>
              <a:t>73</a:t>
            </a:fld>
            <a:endParaRPr lang="en-US"/>
          </a:p>
        </p:txBody>
      </p:sp>
    </p:spTree>
    <p:extLst>
      <p:ext uri="{BB962C8B-B14F-4D97-AF65-F5344CB8AC3E}">
        <p14:creationId xmlns:p14="http://schemas.microsoft.com/office/powerpoint/2010/main" val="1474204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 Linear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2" name="Picture 1">
            <a:extLst>
              <a:ext uri="{FF2B5EF4-FFF2-40B4-BE49-F238E27FC236}">
                <a16:creationId xmlns:a16="http://schemas.microsoft.com/office/drawing/2014/main" id="{611B6193-73C3-0C45-B886-1A833C1CDA4B}"/>
              </a:ext>
            </a:extLst>
          </p:cNvPr>
          <p:cNvPicPr>
            <a:picLocks noChangeAspect="1"/>
          </p:cNvPicPr>
          <p:nvPr/>
        </p:nvPicPr>
        <p:blipFill>
          <a:blip r:embed="rId2"/>
          <a:stretch>
            <a:fillRect/>
          </a:stretch>
        </p:blipFill>
        <p:spPr>
          <a:xfrm>
            <a:off x="1096934" y="1840230"/>
            <a:ext cx="9803476" cy="1239520"/>
          </a:xfrm>
          <a:prstGeom prst="rect">
            <a:avLst/>
          </a:prstGeom>
        </p:spPr>
      </p:pic>
      <p:sp>
        <p:nvSpPr>
          <p:cNvPr id="5" name="Slide Number Placeholder 4">
            <a:extLst>
              <a:ext uri="{FF2B5EF4-FFF2-40B4-BE49-F238E27FC236}">
                <a16:creationId xmlns:a16="http://schemas.microsoft.com/office/drawing/2014/main" id="{E8ED9ECE-EDE4-A148-BB4D-AA69B26DD5AC}"/>
              </a:ext>
            </a:extLst>
          </p:cNvPr>
          <p:cNvSpPr>
            <a:spLocks noGrp="1"/>
          </p:cNvSpPr>
          <p:nvPr>
            <p:ph type="sldNum" sz="quarter" idx="12"/>
          </p:nvPr>
        </p:nvSpPr>
        <p:spPr/>
        <p:txBody>
          <a:bodyPr/>
          <a:lstStyle/>
          <a:p>
            <a:fld id="{F33FCB0E-AFE6-8F4B-B9EB-BD4C96BB7C7B}" type="slidenum">
              <a:rPr lang="en-US" smtClean="0"/>
              <a:t>74</a:t>
            </a:fld>
            <a:endParaRPr lang="en-US"/>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8B0F83D-AFFA-FA41-A115-5144009CC827}"/>
                  </a:ext>
                </a:extLst>
              </p14:cNvPr>
              <p14:cNvContentPartPr/>
              <p14:nvPr/>
            </p14:nvContentPartPr>
            <p14:xfrm>
              <a:off x="10936260" y="5212440"/>
              <a:ext cx="360" cy="360"/>
            </p14:xfrm>
          </p:contentPart>
        </mc:Choice>
        <mc:Fallback xmlns="">
          <p:pic>
            <p:nvPicPr>
              <p:cNvPr id="9" name="Ink 8">
                <a:extLst>
                  <a:ext uri="{FF2B5EF4-FFF2-40B4-BE49-F238E27FC236}">
                    <a16:creationId xmlns:a16="http://schemas.microsoft.com/office/drawing/2014/main" id="{D8B0F83D-AFFA-FA41-A115-5144009CC827}"/>
                  </a:ext>
                </a:extLst>
              </p:cNvPr>
              <p:cNvPicPr/>
              <p:nvPr/>
            </p:nvPicPr>
            <p:blipFill>
              <a:blip r:embed="rId4"/>
              <a:stretch>
                <a:fillRect/>
              </a:stretch>
            </p:blipFill>
            <p:spPr>
              <a:xfrm>
                <a:off x="10927260" y="5203800"/>
                <a:ext cx="18000" cy="18000"/>
              </a:xfrm>
              <a:prstGeom prst="rect">
                <a:avLst/>
              </a:prstGeom>
            </p:spPr>
          </p:pic>
        </mc:Fallback>
      </mc:AlternateContent>
      <p:pic>
        <p:nvPicPr>
          <p:cNvPr id="10" name="Picture 2" descr="A drawing shows a domain circuit model for a transformer which is used to connect a load to a source.The drawing shows two circuits where two inductor coils on adjacent wires at the center represent a transformer. The inductor j omega L1 on the left has a dot terminal on the top left, while the inductor j omega L2 on the right has a dot terminal on the top right. Mutual inductance between the two coils is marked as j omega M.&#10;The circuit on the left shows an independent voltage source, V sub s, on the 0left wire, marked as Source. The left arm of the top wire shows an internal impedance, Z sub S, with a rightward current I sub s, while the right arm shows resistance R1. These two elements are separated by node a, while another node b is located on the bottom wire.&#10;The circuit on the right shows impendance Z sub L on the right wire, marked as Load. A resistor R2, with a rightward current I2, is located on the left arm of the top wire. Two nodes, c and d, are located on the top and bottom wires, respectively.">
            <a:extLst>
              <a:ext uri="{FF2B5EF4-FFF2-40B4-BE49-F238E27FC236}">
                <a16:creationId xmlns:a16="http://schemas.microsoft.com/office/drawing/2014/main" id="{3330C454-7AB3-A446-BEE5-C78FAAE1E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7651" y="3213430"/>
            <a:ext cx="4413322" cy="196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53699442-F956-C94D-92C2-B8C1E26A70AF}"/>
              </a:ext>
            </a:extLst>
          </p:cNvPr>
          <p:cNvPicPr>
            <a:picLocks noChangeAspect="1"/>
          </p:cNvPicPr>
          <p:nvPr/>
        </p:nvPicPr>
        <p:blipFill>
          <a:blip r:embed="rId6"/>
          <a:stretch>
            <a:fillRect/>
          </a:stretch>
        </p:blipFill>
        <p:spPr>
          <a:xfrm>
            <a:off x="3520439" y="5484078"/>
            <a:ext cx="4222023" cy="1385351"/>
          </a:xfrm>
          <a:prstGeom prst="rect">
            <a:avLst/>
          </a:prstGeom>
          <a:ln>
            <a:solidFill>
              <a:schemeClr val="accent1">
                <a:shade val="50000"/>
              </a:schemeClr>
            </a:solidFill>
          </a:ln>
        </p:spPr>
      </p:pic>
    </p:spTree>
    <p:extLst>
      <p:ext uri="{BB962C8B-B14F-4D97-AF65-F5344CB8AC3E}">
        <p14:creationId xmlns:p14="http://schemas.microsoft.com/office/powerpoint/2010/main" val="532620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 Linear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B270944B-224C-7949-9F6D-51654EA82420}"/>
              </a:ext>
            </a:extLst>
          </p:cNvPr>
          <p:cNvPicPr>
            <a:picLocks noChangeAspect="1"/>
          </p:cNvPicPr>
          <p:nvPr/>
        </p:nvPicPr>
        <p:blipFill>
          <a:blip r:embed="rId2"/>
          <a:stretch>
            <a:fillRect/>
          </a:stretch>
        </p:blipFill>
        <p:spPr>
          <a:xfrm>
            <a:off x="100965" y="3360420"/>
            <a:ext cx="6619875" cy="1011675"/>
          </a:xfrm>
          <a:prstGeom prst="rect">
            <a:avLst/>
          </a:prstGeom>
        </p:spPr>
      </p:pic>
      <p:pic>
        <p:nvPicPr>
          <p:cNvPr id="10" name="Picture 9">
            <a:extLst>
              <a:ext uri="{FF2B5EF4-FFF2-40B4-BE49-F238E27FC236}">
                <a16:creationId xmlns:a16="http://schemas.microsoft.com/office/drawing/2014/main" id="{050670BF-0E62-5B49-9214-0DF39A3839D0}"/>
              </a:ext>
            </a:extLst>
          </p:cNvPr>
          <p:cNvPicPr>
            <a:picLocks noChangeAspect="1"/>
          </p:cNvPicPr>
          <p:nvPr/>
        </p:nvPicPr>
        <p:blipFill>
          <a:blip r:embed="rId3"/>
          <a:stretch>
            <a:fillRect/>
          </a:stretch>
        </p:blipFill>
        <p:spPr>
          <a:xfrm>
            <a:off x="2570546" y="5006340"/>
            <a:ext cx="5251384" cy="1633305"/>
          </a:xfrm>
          <a:prstGeom prst="rect">
            <a:avLst/>
          </a:prstGeom>
        </p:spPr>
      </p:pic>
      <p:pic>
        <p:nvPicPr>
          <p:cNvPr id="11" name="Picture 10">
            <a:extLst>
              <a:ext uri="{FF2B5EF4-FFF2-40B4-BE49-F238E27FC236}">
                <a16:creationId xmlns:a16="http://schemas.microsoft.com/office/drawing/2014/main" id="{D6F114D5-8F21-5348-AE90-24DF250171CE}"/>
              </a:ext>
            </a:extLst>
          </p:cNvPr>
          <p:cNvPicPr>
            <a:picLocks noChangeAspect="1"/>
          </p:cNvPicPr>
          <p:nvPr/>
        </p:nvPicPr>
        <p:blipFill>
          <a:blip r:embed="rId4"/>
          <a:stretch>
            <a:fillRect/>
          </a:stretch>
        </p:blipFill>
        <p:spPr>
          <a:xfrm>
            <a:off x="6938010" y="1954529"/>
            <a:ext cx="5251384" cy="2522435"/>
          </a:xfrm>
          <a:prstGeom prst="rect">
            <a:avLst/>
          </a:prstGeom>
        </p:spPr>
      </p:pic>
      <p:sp>
        <p:nvSpPr>
          <p:cNvPr id="12" name="TextBox 11">
            <a:extLst>
              <a:ext uri="{FF2B5EF4-FFF2-40B4-BE49-F238E27FC236}">
                <a16:creationId xmlns:a16="http://schemas.microsoft.com/office/drawing/2014/main" id="{EC031324-D87A-AC48-8D29-A0C4D8DA9A68}"/>
              </a:ext>
            </a:extLst>
          </p:cNvPr>
          <p:cNvSpPr txBox="1"/>
          <p:nvPr/>
        </p:nvSpPr>
        <p:spPr>
          <a:xfrm>
            <a:off x="7044888" y="5257800"/>
            <a:ext cx="2308860" cy="1200329"/>
          </a:xfrm>
          <a:prstGeom prst="rect">
            <a:avLst/>
          </a:prstGeom>
          <a:noFill/>
        </p:spPr>
        <p:txBody>
          <a:bodyPr wrap="square" rtlCol="0">
            <a:spAutoFit/>
          </a:bodyPr>
          <a:lstStyle/>
          <a:p>
            <a:r>
              <a:rPr lang="en-US" sz="2400" dirty="0"/>
              <a:t>Reflected</a:t>
            </a:r>
          </a:p>
          <a:p>
            <a:r>
              <a:rPr lang="en-US" sz="2400" dirty="0"/>
              <a:t>Impedance of</a:t>
            </a:r>
          </a:p>
          <a:p>
            <a:r>
              <a:rPr lang="en-US" sz="2400" dirty="0"/>
              <a:t>Secondary</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AE81E3B-0CEC-7142-A7B2-87A9422FCAE0}"/>
                  </a:ext>
                </a:extLst>
              </p:cNvPr>
              <p:cNvSpPr/>
              <p:nvPr/>
            </p:nvSpPr>
            <p:spPr>
              <a:xfrm>
                <a:off x="573315" y="4318754"/>
                <a:ext cx="4150688" cy="523220"/>
              </a:xfrm>
              <a:prstGeom prst="rect">
                <a:avLst/>
              </a:prstGeom>
            </p:spPr>
            <p:txBody>
              <a:bodyPr wrap="none">
                <a:spAutoFit/>
              </a:bodyPr>
              <a:lstStyle/>
              <a:p>
                <a14:m>
                  <m:oMath xmlns:m="http://schemas.openxmlformats.org/officeDocument/2006/math">
                    <m:sSub>
                      <m:sSubPr>
                        <m:ctrlPr>
                          <a:rPr lang="en-US" sz="2800" b="1" i="1" dirty="0" smtClean="0">
                            <a:solidFill>
                              <a:schemeClr val="accent5"/>
                            </a:solidFill>
                            <a:latin typeface="Cambria Math" panose="02040503050406030204" pitchFamily="18" charset="0"/>
                          </a:rPr>
                        </m:ctrlPr>
                      </m:sSubPr>
                      <m:e>
                        <m:r>
                          <a:rPr lang="en-US" sz="2800" b="1" i="1" dirty="0" smtClean="0">
                            <a:solidFill>
                              <a:schemeClr val="accent5"/>
                            </a:solidFill>
                            <a:latin typeface="Cambria Math" panose="02040503050406030204" pitchFamily="18" charset="0"/>
                          </a:rPr>
                          <m:t> </m:t>
                        </m:r>
                        <m:r>
                          <a:rPr lang="en-US" sz="2800" b="1" i="1" dirty="0">
                            <a:solidFill>
                              <a:schemeClr val="accent5"/>
                            </a:solidFill>
                            <a:latin typeface="Cambria Math" panose="02040503050406030204" pitchFamily="18" charset="0"/>
                          </a:rPr>
                          <m:t>𝒁</m:t>
                        </m:r>
                      </m:e>
                      <m:sub>
                        <m:r>
                          <a:rPr lang="en-US" sz="2800" b="1" i="1" dirty="0" smtClean="0">
                            <a:solidFill>
                              <a:schemeClr val="accent5"/>
                            </a:solidFill>
                            <a:latin typeface="Cambria Math" panose="02040503050406030204" pitchFamily="18" charset="0"/>
                          </a:rPr>
                          <m:t>𝒊𝒏</m:t>
                        </m:r>
                      </m:sub>
                    </m:sSub>
                  </m:oMath>
                </a14:m>
                <a:r>
                  <a:rPr lang="en-US" sz="2800" dirty="0">
                    <a:solidFill>
                      <a:schemeClr val="accent5"/>
                    </a:solidFill>
                  </a:rPr>
                  <a:t>         = </a:t>
                </a:r>
                <a14:m>
                  <m:oMath xmlns:m="http://schemas.openxmlformats.org/officeDocument/2006/math">
                    <m:sSub>
                      <m:sSubPr>
                        <m:ctrlPr>
                          <a:rPr lang="en-US" sz="2800" b="1" i="1" dirty="0">
                            <a:solidFill>
                              <a:schemeClr val="accent5"/>
                            </a:solidFill>
                            <a:latin typeface="Cambria Math" panose="02040503050406030204" pitchFamily="18" charset="0"/>
                          </a:rPr>
                        </m:ctrlPr>
                      </m:sSubPr>
                      <m:e>
                        <m:r>
                          <a:rPr lang="en-US" sz="2800" b="1" i="1" dirty="0">
                            <a:solidFill>
                              <a:schemeClr val="accent5"/>
                            </a:solidFill>
                            <a:latin typeface="Cambria Math" panose="02040503050406030204" pitchFamily="18" charset="0"/>
                          </a:rPr>
                          <m:t>𝑹</m:t>
                        </m:r>
                      </m:e>
                      <m:sub>
                        <m:r>
                          <a:rPr lang="en-US" sz="2800" b="1" i="1" dirty="0">
                            <a:solidFill>
                              <a:schemeClr val="accent5"/>
                            </a:solidFill>
                            <a:latin typeface="Cambria Math" panose="02040503050406030204" pitchFamily="18" charset="0"/>
                          </a:rPr>
                          <m:t>𝟏</m:t>
                        </m:r>
                      </m:sub>
                    </m:sSub>
                  </m:oMath>
                </a14:m>
                <a:r>
                  <a:rPr lang="pt" sz="2800" dirty="0">
                    <a:solidFill>
                      <a:schemeClr val="accent5"/>
                    </a:solidFill>
                  </a:rPr>
                  <a:t> +</a:t>
                </a:r>
                <a:r>
                  <a:rPr lang="en-US" sz="2800" b="1" dirty="0">
                    <a:solidFill>
                      <a:schemeClr val="accent5"/>
                    </a:solidFill>
                  </a:rPr>
                  <a:t> </a:t>
                </a:r>
                <a14:m>
                  <m:oMath xmlns:m="http://schemas.openxmlformats.org/officeDocument/2006/math">
                    <m:sSub>
                      <m:sSubPr>
                        <m:ctrlPr>
                          <a:rPr lang="en-US" sz="2800" b="1" i="1" dirty="0">
                            <a:solidFill>
                              <a:schemeClr val="accent5"/>
                            </a:solidFill>
                            <a:latin typeface="Cambria Math" panose="02040503050406030204" pitchFamily="18" charset="0"/>
                          </a:rPr>
                        </m:ctrlPr>
                      </m:sSubPr>
                      <m:e>
                        <m:r>
                          <a:rPr lang="en-US" sz="2800" b="1" i="1" dirty="0">
                            <a:solidFill>
                              <a:schemeClr val="accent5"/>
                            </a:solidFill>
                            <a:latin typeface="Cambria Math" panose="02040503050406030204" pitchFamily="18" charset="0"/>
                          </a:rPr>
                          <m:t>𝒋</m:t>
                        </m:r>
                        <m:r>
                          <m:rPr>
                            <m:nor/>
                          </m:rPr>
                          <a:rPr lang="en-US" sz="2800">
                            <a:solidFill>
                              <a:schemeClr val="accent5"/>
                            </a:solidFill>
                          </a:rPr>
                          <m:t>ω</m:t>
                        </m:r>
                        <m:r>
                          <a:rPr lang="en-US" sz="2800" b="1" i="1" dirty="0">
                            <a:solidFill>
                              <a:schemeClr val="accent5"/>
                            </a:solidFill>
                            <a:latin typeface="Cambria Math" panose="02040503050406030204" pitchFamily="18" charset="0"/>
                          </a:rPr>
                          <m:t>𝑳</m:t>
                        </m:r>
                      </m:e>
                      <m:sub>
                        <m:r>
                          <a:rPr lang="en-US" sz="2800" b="1" i="1" dirty="0">
                            <a:solidFill>
                              <a:schemeClr val="accent5"/>
                            </a:solidFill>
                            <a:latin typeface="Cambria Math" panose="02040503050406030204" pitchFamily="18" charset="0"/>
                          </a:rPr>
                          <m:t>𝟏</m:t>
                        </m:r>
                      </m:sub>
                    </m:sSub>
                  </m:oMath>
                </a14:m>
                <a:r>
                  <a:rPr lang="pt" sz="2800" dirty="0">
                    <a:solidFill>
                      <a:schemeClr val="accent5"/>
                    </a:solidFill>
                  </a:rPr>
                  <a:t>+</a:t>
                </a:r>
                <a:r>
                  <a:rPr lang="en-US" sz="2800" b="1" dirty="0">
                    <a:solidFill>
                      <a:schemeClr val="accent5"/>
                    </a:solidFill>
                  </a:rPr>
                  <a:t> </a:t>
                </a:r>
                <a14:m>
                  <m:oMath xmlns:m="http://schemas.openxmlformats.org/officeDocument/2006/math">
                    <m:sSub>
                      <m:sSubPr>
                        <m:ctrlPr>
                          <a:rPr lang="en-US" sz="2800" b="1" i="1" dirty="0">
                            <a:solidFill>
                              <a:schemeClr val="accent5"/>
                            </a:solidFill>
                            <a:latin typeface="Cambria Math" panose="02040503050406030204" pitchFamily="18" charset="0"/>
                          </a:rPr>
                        </m:ctrlPr>
                      </m:sSubPr>
                      <m:e>
                        <m:r>
                          <a:rPr lang="en-US" sz="2800" b="1" i="1" dirty="0">
                            <a:solidFill>
                              <a:schemeClr val="accent5"/>
                            </a:solidFill>
                            <a:latin typeface="Cambria Math" panose="02040503050406030204" pitchFamily="18" charset="0"/>
                          </a:rPr>
                          <m:t>𝒁</m:t>
                        </m:r>
                      </m:e>
                      <m:sub>
                        <m:r>
                          <a:rPr lang="en-US" sz="2800" b="1" i="1" dirty="0">
                            <a:solidFill>
                              <a:schemeClr val="accent5"/>
                            </a:solidFill>
                            <a:latin typeface="Cambria Math" panose="02040503050406030204" pitchFamily="18" charset="0"/>
                          </a:rPr>
                          <m:t>𝑹</m:t>
                        </m:r>
                      </m:sub>
                    </m:sSub>
                  </m:oMath>
                </a14:m>
                <a:r>
                  <a:rPr lang="pt" sz="2800" dirty="0">
                    <a:solidFill>
                      <a:schemeClr val="accent5"/>
                    </a:solidFill>
                  </a:rPr>
                  <a:t> </a:t>
                </a:r>
                <a:endParaRPr lang="pt" sz="2800" dirty="0"/>
              </a:p>
            </p:txBody>
          </p:sp>
        </mc:Choice>
        <mc:Fallback xmlns="">
          <p:sp>
            <p:nvSpPr>
              <p:cNvPr id="13" name="Rectangle 12">
                <a:extLst>
                  <a:ext uri="{FF2B5EF4-FFF2-40B4-BE49-F238E27FC236}">
                    <a16:creationId xmlns:a16="http://schemas.microsoft.com/office/drawing/2014/main" id="{7AE81E3B-0CEC-7142-A7B2-87A9422FCAE0}"/>
                  </a:ext>
                </a:extLst>
              </p:cNvPr>
              <p:cNvSpPr>
                <a:spLocks noRot="1" noChangeAspect="1" noMove="1" noResize="1" noEditPoints="1" noAdjustHandles="1" noChangeArrowheads="1" noChangeShapeType="1" noTextEdit="1"/>
              </p:cNvSpPr>
              <p:nvPr/>
            </p:nvSpPr>
            <p:spPr>
              <a:xfrm>
                <a:off x="573315" y="4318754"/>
                <a:ext cx="4150688" cy="523220"/>
              </a:xfrm>
              <a:prstGeom prst="rect">
                <a:avLst/>
              </a:prstGeom>
              <a:blipFill>
                <a:blip r:embed="rId5"/>
                <a:stretch>
                  <a:fillRect l="-2446" t="-9524" b="-30952"/>
                </a:stretch>
              </a:blipFill>
            </p:spPr>
            <p:txBody>
              <a:bodyPr/>
              <a:lstStyle/>
              <a:p>
                <a:r>
                  <a:rPr lang="en-CN">
                    <a:noFill/>
                  </a:rPr>
                  <a:t> </a:t>
                </a:r>
              </a:p>
            </p:txBody>
          </p:sp>
        </mc:Fallback>
      </mc:AlternateContent>
      <p:pic>
        <p:nvPicPr>
          <p:cNvPr id="9" name="Picture 8">
            <a:extLst>
              <a:ext uri="{FF2B5EF4-FFF2-40B4-BE49-F238E27FC236}">
                <a16:creationId xmlns:a16="http://schemas.microsoft.com/office/drawing/2014/main" id="{EF3E7B4D-DD6A-9341-A762-96ACBAC239AF}"/>
              </a:ext>
            </a:extLst>
          </p:cNvPr>
          <p:cNvPicPr>
            <a:picLocks noChangeAspect="1"/>
          </p:cNvPicPr>
          <p:nvPr/>
        </p:nvPicPr>
        <p:blipFill>
          <a:blip r:embed="rId6"/>
          <a:stretch>
            <a:fillRect/>
          </a:stretch>
        </p:blipFill>
        <p:spPr>
          <a:xfrm>
            <a:off x="82960" y="1963036"/>
            <a:ext cx="3530795" cy="1350010"/>
          </a:xfrm>
          <a:prstGeom prst="rect">
            <a:avLst/>
          </a:prstGeom>
        </p:spPr>
      </p:pic>
      <p:cxnSp>
        <p:nvCxnSpPr>
          <p:cNvPr id="3" name="Straight Arrow Connector 2">
            <a:extLst>
              <a:ext uri="{FF2B5EF4-FFF2-40B4-BE49-F238E27FC236}">
                <a16:creationId xmlns:a16="http://schemas.microsoft.com/office/drawing/2014/main" id="{4F57DEA2-F216-2444-BB68-C219DFC3BEEE}"/>
              </a:ext>
            </a:extLst>
          </p:cNvPr>
          <p:cNvCxnSpPr>
            <a:cxnSpLocks/>
          </p:cNvCxnSpPr>
          <p:nvPr/>
        </p:nvCxnSpPr>
        <p:spPr>
          <a:xfrm>
            <a:off x="4400550" y="4841974"/>
            <a:ext cx="357743" cy="24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5F31134-46E7-8B45-97EC-F9532D27725C}"/>
              </a:ext>
            </a:extLst>
          </p:cNvPr>
          <p:cNvSpPr>
            <a:spLocks noGrp="1"/>
          </p:cNvSpPr>
          <p:nvPr>
            <p:ph type="sldNum" sz="quarter" idx="12"/>
          </p:nvPr>
        </p:nvSpPr>
        <p:spPr/>
        <p:txBody>
          <a:bodyPr/>
          <a:lstStyle/>
          <a:p>
            <a:fld id="{F33FCB0E-AFE6-8F4B-B9EB-BD4C96BB7C7B}" type="slidenum">
              <a:rPr lang="en-US" smtClean="0"/>
              <a:t>75</a:t>
            </a:fld>
            <a:endParaRPr lang="en-US"/>
          </a:p>
        </p:txBody>
      </p:sp>
    </p:spTree>
    <p:extLst>
      <p:ext uri="{BB962C8B-B14F-4D97-AF65-F5344CB8AC3E}">
        <p14:creationId xmlns:p14="http://schemas.microsoft.com/office/powerpoint/2010/main" val="92111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 Linear Transformer</a:t>
            </a:r>
          </a:p>
          <a:p>
            <a:r>
              <a:rPr lang="en-US" dirty="0"/>
              <a:t>Problem</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2" name="Picture 1">
            <a:extLst>
              <a:ext uri="{FF2B5EF4-FFF2-40B4-BE49-F238E27FC236}">
                <a16:creationId xmlns:a16="http://schemas.microsoft.com/office/drawing/2014/main" id="{94D3B4D9-69F8-044E-8154-22AAB44818E1}"/>
              </a:ext>
            </a:extLst>
          </p:cNvPr>
          <p:cNvPicPr>
            <a:picLocks noChangeAspect="1"/>
          </p:cNvPicPr>
          <p:nvPr/>
        </p:nvPicPr>
        <p:blipFill>
          <a:blip r:embed="rId2"/>
          <a:stretch>
            <a:fillRect/>
          </a:stretch>
        </p:blipFill>
        <p:spPr>
          <a:xfrm>
            <a:off x="5680981" y="2034540"/>
            <a:ext cx="6461579" cy="19431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FD889D-FDF9-C54D-A295-01A0B3A27369}"/>
                  </a:ext>
                </a:extLst>
              </p:cNvPr>
              <p:cNvSpPr txBox="1"/>
              <p:nvPr/>
            </p:nvSpPr>
            <p:spPr>
              <a:xfrm>
                <a:off x="990276" y="1988986"/>
                <a:ext cx="3478854" cy="707886"/>
              </a:xfrm>
              <a:prstGeom prst="rect">
                <a:avLst/>
              </a:prstGeom>
              <a:noFill/>
            </p:spPr>
            <p:txBody>
              <a:bodyPr wrap="square" rtlCol="0">
                <a:spAutoFit/>
              </a:bodyPr>
              <a:lstStyle/>
              <a:p>
                <a:r>
                  <a:rPr lang="en-US" sz="2000" u="sng" dirty="0">
                    <a:solidFill>
                      <a:srgbClr val="FF0000"/>
                    </a:solidFill>
                  </a:rPr>
                  <a:t>Problem (Reflected Impedance)</a:t>
                </a:r>
              </a:p>
              <a:p>
                <a:r>
                  <a:rPr lang="en-US" sz="2000" dirty="0">
                    <a:solidFill>
                      <a:srgbClr val="FF0000"/>
                    </a:solidFill>
                  </a:rPr>
                  <a:t>Find </a:t>
                </a:r>
                <a14:m>
                  <m:oMath xmlns:m="http://schemas.openxmlformats.org/officeDocument/2006/math">
                    <m:sSub>
                      <m:sSubPr>
                        <m:ctrlPr>
                          <a:rPr lang="en-US" sz="2000" b="1" i="1" dirty="0">
                            <a:solidFill>
                              <a:srgbClr val="FF0000"/>
                            </a:solidFill>
                            <a:latin typeface="Cambria Math" panose="02040503050406030204" pitchFamily="18" charset="0"/>
                          </a:rPr>
                        </m:ctrlPr>
                      </m:sSubPr>
                      <m:e>
                        <m:r>
                          <a:rPr lang="en-US" sz="2000" b="1" i="1" dirty="0" smtClean="0">
                            <a:solidFill>
                              <a:srgbClr val="FF0000"/>
                            </a:solidFill>
                            <a:latin typeface="Cambria Math" panose="02040503050406030204" pitchFamily="18" charset="0"/>
                          </a:rPr>
                          <m:t>𝑰</m:t>
                        </m:r>
                      </m:e>
                      <m:sub>
                        <m:r>
                          <a:rPr lang="en-US" sz="2000" b="1" i="1" dirty="0" smtClean="0">
                            <a:solidFill>
                              <a:srgbClr val="FF0000"/>
                            </a:solidFill>
                            <a:latin typeface="Cambria Math" panose="02040503050406030204" pitchFamily="18" charset="0"/>
                          </a:rPr>
                          <m:t>𝟏</m:t>
                        </m:r>
                      </m:sub>
                    </m:sSub>
                  </m:oMath>
                </a14:m>
                <a:r>
                  <a:rPr lang="en-US" sz="2000" dirty="0">
                    <a:solidFill>
                      <a:srgbClr val="FF0000"/>
                    </a:solidFill>
                  </a:rPr>
                  <a:t>, given</a:t>
                </a:r>
              </a:p>
            </p:txBody>
          </p:sp>
        </mc:Choice>
        <mc:Fallback xmlns="">
          <p:sp>
            <p:nvSpPr>
              <p:cNvPr id="13" name="TextBox 12">
                <a:extLst>
                  <a:ext uri="{FF2B5EF4-FFF2-40B4-BE49-F238E27FC236}">
                    <a16:creationId xmlns:a16="http://schemas.microsoft.com/office/drawing/2014/main" id="{5BFD889D-FDF9-C54D-A295-01A0B3A27369}"/>
                  </a:ext>
                </a:extLst>
              </p:cNvPr>
              <p:cNvSpPr txBox="1">
                <a:spLocks noRot="1" noChangeAspect="1" noMove="1" noResize="1" noEditPoints="1" noAdjustHandles="1" noChangeArrowheads="1" noChangeShapeType="1" noTextEdit="1"/>
              </p:cNvSpPr>
              <p:nvPr/>
            </p:nvSpPr>
            <p:spPr>
              <a:xfrm>
                <a:off x="990276" y="1988986"/>
                <a:ext cx="3478854" cy="707886"/>
              </a:xfrm>
              <a:prstGeom prst="rect">
                <a:avLst/>
              </a:prstGeom>
              <a:blipFill>
                <a:blip r:embed="rId3"/>
                <a:stretch>
                  <a:fillRect l="-1818" t="-3571" r="-727" b="-1428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5F95D1B-7704-D240-A019-B1C588DAFF67}"/>
              </a:ext>
            </a:extLst>
          </p:cNvPr>
          <p:cNvPicPr>
            <a:picLocks noChangeAspect="1"/>
          </p:cNvPicPr>
          <p:nvPr/>
        </p:nvPicPr>
        <p:blipFill>
          <a:blip r:embed="rId4"/>
          <a:stretch>
            <a:fillRect/>
          </a:stretch>
        </p:blipFill>
        <p:spPr>
          <a:xfrm>
            <a:off x="1041654" y="3190260"/>
            <a:ext cx="2067306" cy="424062"/>
          </a:xfrm>
          <a:prstGeom prst="rect">
            <a:avLst/>
          </a:prstGeom>
        </p:spPr>
      </p:pic>
      <p:pic>
        <p:nvPicPr>
          <p:cNvPr id="15" name="Picture 14">
            <a:extLst>
              <a:ext uri="{FF2B5EF4-FFF2-40B4-BE49-F238E27FC236}">
                <a16:creationId xmlns:a16="http://schemas.microsoft.com/office/drawing/2014/main" id="{230289FC-A7B1-A249-817A-E9057C68B6EF}"/>
              </a:ext>
            </a:extLst>
          </p:cNvPr>
          <p:cNvPicPr>
            <a:picLocks noChangeAspect="1"/>
          </p:cNvPicPr>
          <p:nvPr/>
        </p:nvPicPr>
        <p:blipFill>
          <a:blip r:embed="rId5"/>
          <a:stretch>
            <a:fillRect/>
          </a:stretch>
        </p:blipFill>
        <p:spPr>
          <a:xfrm>
            <a:off x="948690" y="2800432"/>
            <a:ext cx="3445510" cy="402860"/>
          </a:xfrm>
          <a:prstGeom prst="rect">
            <a:avLst/>
          </a:prstGeom>
        </p:spPr>
      </p:pic>
      <p:sp>
        <p:nvSpPr>
          <p:cNvPr id="3" name="Slide Number Placeholder 2">
            <a:extLst>
              <a:ext uri="{FF2B5EF4-FFF2-40B4-BE49-F238E27FC236}">
                <a16:creationId xmlns:a16="http://schemas.microsoft.com/office/drawing/2014/main" id="{093B079A-0146-C94E-98BF-957F7B55486B}"/>
              </a:ext>
            </a:extLst>
          </p:cNvPr>
          <p:cNvSpPr>
            <a:spLocks noGrp="1"/>
          </p:cNvSpPr>
          <p:nvPr>
            <p:ph type="sldNum" sz="quarter" idx="12"/>
          </p:nvPr>
        </p:nvSpPr>
        <p:spPr/>
        <p:txBody>
          <a:bodyPr/>
          <a:lstStyle/>
          <a:p>
            <a:fld id="{F33FCB0E-AFE6-8F4B-B9EB-BD4C96BB7C7B}" type="slidenum">
              <a:rPr lang="en-US" smtClean="0"/>
              <a:t>76</a:t>
            </a:fld>
            <a:endParaRPr lang="en-US"/>
          </a:p>
        </p:txBody>
      </p:sp>
    </p:spTree>
    <p:extLst>
      <p:ext uri="{BB962C8B-B14F-4D97-AF65-F5344CB8AC3E}">
        <p14:creationId xmlns:p14="http://schemas.microsoft.com/office/powerpoint/2010/main" val="3483070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 Linear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493BE9-890B-E345-9B49-B9D34A985D99}"/>
                  </a:ext>
                </a:extLst>
              </p:cNvPr>
              <p:cNvSpPr txBox="1"/>
              <p:nvPr/>
            </p:nvSpPr>
            <p:spPr>
              <a:xfrm>
                <a:off x="978846" y="1897546"/>
                <a:ext cx="7010724" cy="4696799"/>
              </a:xfrm>
              <a:prstGeom prst="rect">
                <a:avLst/>
              </a:prstGeom>
              <a:noFill/>
            </p:spPr>
            <p:txBody>
              <a:bodyPr wrap="square" rtlCol="0">
                <a:spAutoFit/>
              </a:bodyPr>
              <a:lstStyle/>
              <a:p>
                <a:r>
                  <a:rPr lang="en-US" sz="2400" dirty="0">
                    <a:solidFill>
                      <a:srgbClr val="FF0000"/>
                    </a:solidFill>
                  </a:rPr>
                  <a:t>Define Self-impedances </a:t>
                </a:r>
              </a:p>
              <a:p>
                <a:r>
                  <a:rPr lang="en-US" sz="2400" dirty="0">
                    <a:solidFill>
                      <a:srgbClr val="FF0000"/>
                    </a:solidFill>
                  </a:rPr>
                  <a:t>(Primary &amp; Secondary):</a:t>
                </a:r>
              </a:p>
              <a:p>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𝑍</m:t>
                        </m:r>
                      </m:e>
                      <m:sub>
                        <m:r>
                          <a:rPr lang="en-US" sz="2400" b="0" i="1" dirty="0" smtClean="0">
                            <a:latin typeface="Cambria Math" panose="02040503050406030204" pitchFamily="18" charset="0"/>
                          </a:rPr>
                          <m:t>11</m:t>
                        </m:r>
                      </m:sub>
                    </m:sSub>
                  </m:oMath>
                </a14:m>
                <a:r>
                  <a:rPr lang="en-US" sz="2400" dirty="0"/>
                  <a:t> =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𝑆</m:t>
                        </m:r>
                      </m:sub>
                    </m:sSub>
                  </m:oMath>
                </a14:m>
                <a:r>
                  <a:rPr lang="pt" sz="2400" dirty="0"/>
                  <a:t> +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1</m:t>
                        </m:r>
                      </m:sub>
                    </m:sSub>
                  </m:oMath>
                </a14:m>
                <a:r>
                  <a:rPr lang="pt" sz="2400" dirty="0"/>
                  <a:t> +</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𝑗</m:t>
                        </m:r>
                        <m:r>
                          <m:rPr>
                            <m:nor/>
                          </m:rPr>
                          <a:rPr lang="en-US" sz="2400"/>
                          <m:t>ω</m:t>
                        </m:r>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1</m:t>
                        </m:r>
                      </m:sub>
                    </m:sSub>
                  </m:oMath>
                </a14:m>
                <a:r>
                  <a:rPr lang="pt" sz="2400" dirty="0"/>
                  <a:t> </a:t>
                </a:r>
                <a:endParaRPr lang="en-US" sz="2400" dirty="0"/>
              </a:p>
              <a:p>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𝑍</m:t>
                        </m:r>
                      </m:e>
                      <m:sub>
                        <m:r>
                          <a:rPr lang="en-US" sz="2400" b="0" i="1" dirty="0" smtClean="0">
                            <a:latin typeface="Cambria Math" panose="02040503050406030204" pitchFamily="18" charset="0"/>
                          </a:rPr>
                          <m:t>22</m:t>
                        </m:r>
                      </m:sub>
                    </m:sSub>
                  </m:oMath>
                </a14:m>
                <a:r>
                  <a:rPr lang="en-US" sz="2400" dirty="0"/>
                  <a:t> =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𝑍</m:t>
                        </m:r>
                      </m:e>
                      <m:sub>
                        <m:r>
                          <a:rPr lang="en-US" sz="2400" b="0" i="1" dirty="0" smtClean="0">
                            <a:latin typeface="Cambria Math" panose="02040503050406030204" pitchFamily="18" charset="0"/>
                          </a:rPr>
                          <m:t>𝐿</m:t>
                        </m:r>
                      </m:sub>
                    </m:sSub>
                  </m:oMath>
                </a14:m>
                <a:r>
                  <a:rPr lang="pt" sz="2400" dirty="0"/>
                  <a:t> +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𝑅</m:t>
                        </m:r>
                      </m:e>
                      <m:sub>
                        <m:r>
                          <a:rPr lang="en-US" sz="2400" b="0" i="1" dirty="0" smtClean="0">
                            <a:latin typeface="Cambria Math" panose="02040503050406030204" pitchFamily="18" charset="0"/>
                          </a:rPr>
                          <m:t>2</m:t>
                        </m:r>
                      </m:sub>
                    </m:sSub>
                  </m:oMath>
                </a14:m>
                <a:r>
                  <a:rPr lang="pt" sz="2400" dirty="0"/>
                  <a:t> +</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𝑗</m:t>
                        </m:r>
                        <m:r>
                          <m:rPr>
                            <m:nor/>
                          </m:rPr>
                          <a:rPr lang="en-US" sz="2400"/>
                          <m:t>ω</m:t>
                        </m:r>
                        <m:r>
                          <a:rPr lang="en-US" sz="2400" b="0" i="1" dirty="0">
                            <a:latin typeface="Cambria Math" panose="02040503050406030204" pitchFamily="18" charset="0"/>
                          </a:rPr>
                          <m:t>𝐿</m:t>
                        </m:r>
                      </m:e>
                      <m:sub>
                        <m:r>
                          <a:rPr lang="en-US" sz="2400" b="0" i="1" dirty="0" smtClean="0">
                            <a:latin typeface="Cambria Math" panose="02040503050406030204" pitchFamily="18" charset="0"/>
                          </a:rPr>
                          <m:t>2</m:t>
                        </m:r>
                      </m:sub>
                    </m:sSub>
                  </m:oMath>
                </a14:m>
                <a:endParaRPr lang="en-US" sz="2400" dirty="0"/>
              </a:p>
              <a:p>
                <a:endParaRPr lang="en-US" dirty="0"/>
              </a:p>
              <a:p>
                <a:r>
                  <a:rPr lang="en-US" sz="2400" dirty="0"/>
                  <a:t>Then,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𝑹</m:t>
                        </m:r>
                      </m:sub>
                    </m:sSub>
                  </m:oMath>
                </a14:m>
                <a:r>
                  <a:rPr lang="pt" sz="2400" dirty="0"/>
                  <a:t> (the Reflected Secondary </a:t>
                </a:r>
              </a:p>
              <a:p>
                <a:r>
                  <a:rPr lang="pt" sz="2400" dirty="0"/>
                  <a:t>Impedance) </a:t>
                </a:r>
                <a:r>
                  <a:rPr lang="en-US" sz="2400" dirty="0"/>
                  <a:t>c</a:t>
                </a:r>
                <a:r>
                  <a:rPr lang="pt" sz="2400" dirty="0"/>
                  <a:t>an be written as:</a:t>
                </a:r>
              </a:p>
              <a:p>
                <a14:m>
                  <m:oMath xmlns:m="http://schemas.openxmlformats.org/officeDocument/2006/math">
                    <m:sSub>
                      <m:sSubPr>
                        <m:ctrlPr>
                          <a:rPr lang="en-US" sz="2400" b="1" i="1" dirty="0" smtClean="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𝑹</m:t>
                        </m:r>
                      </m:sub>
                    </m:sSub>
                  </m:oMath>
                </a14:m>
                <a:r>
                  <a:rPr lang="en-US" sz="2400" dirty="0">
                    <a:solidFill>
                      <a:srgbClr val="0070C0"/>
                    </a:solidFill>
                  </a:rPr>
                  <a:t> = </a:t>
                </a:r>
                <a14:m>
                  <m:oMath xmlns:m="http://schemas.openxmlformats.org/officeDocument/2006/math">
                    <m:f>
                      <m:fPr>
                        <m:ctrlPr>
                          <a:rPr lang="en-US" sz="2400" b="1" i="1" dirty="0" smtClean="0">
                            <a:solidFill>
                              <a:srgbClr val="0070C0"/>
                            </a:solidFill>
                            <a:latin typeface="Cambria Math" panose="02040503050406030204" pitchFamily="18" charset="0"/>
                          </a:rPr>
                        </m:ctrlPr>
                      </m:fPr>
                      <m:num>
                        <m:sSup>
                          <m:sSupPr>
                            <m:ctrlPr>
                              <a:rPr lang="en-US" sz="2400" b="1" i="1" dirty="0" smtClean="0">
                                <a:solidFill>
                                  <a:srgbClr val="0070C0"/>
                                </a:solidFill>
                                <a:latin typeface="Cambria Math" panose="02040503050406030204" pitchFamily="18" charset="0"/>
                              </a:rPr>
                            </m:ctrlPr>
                          </m:sSupPr>
                          <m:e>
                            <m:r>
                              <a:rPr lang="en-US" sz="2400" b="1" i="1" dirty="0" smtClean="0">
                                <a:solidFill>
                                  <a:srgbClr val="0070C0"/>
                                </a:solidFill>
                                <a:latin typeface="Cambria Math" panose="02040503050406030204" pitchFamily="18" charset="0"/>
                              </a:rPr>
                              <m:t>(</m:t>
                            </m:r>
                            <m:r>
                              <m:rPr>
                                <m:nor/>
                              </m:rPr>
                              <a:rPr lang="en-US" sz="2400" smtClean="0">
                                <a:solidFill>
                                  <a:srgbClr val="0070C0"/>
                                </a:solidFill>
                              </a:rPr>
                              <m:t>ω</m:t>
                            </m:r>
                            <m:r>
                              <a:rPr lang="en-US" sz="2400" b="1" i="1" dirty="0" smtClean="0">
                                <a:solidFill>
                                  <a:srgbClr val="0070C0"/>
                                </a:solidFill>
                                <a:latin typeface="Cambria Math" panose="02040503050406030204" pitchFamily="18" charset="0"/>
                              </a:rPr>
                              <m:t>𝑴</m:t>
                            </m:r>
                            <m:r>
                              <a:rPr lang="en-US" sz="2400" b="1" i="1" dirty="0" smtClean="0">
                                <a:solidFill>
                                  <a:srgbClr val="0070C0"/>
                                </a:solidFill>
                                <a:latin typeface="Cambria Math" panose="02040503050406030204" pitchFamily="18" charset="0"/>
                              </a:rPr>
                              <m:t>)</m:t>
                            </m:r>
                          </m:e>
                          <m:sup>
                            <m:r>
                              <a:rPr lang="en-US" sz="2400" b="1" i="1" dirty="0" smtClean="0">
                                <a:solidFill>
                                  <a:srgbClr val="0070C0"/>
                                </a:solidFill>
                                <a:latin typeface="Cambria Math" panose="02040503050406030204" pitchFamily="18" charset="0"/>
                              </a:rPr>
                              <m:t>𝟐</m:t>
                            </m:r>
                          </m:sup>
                        </m:sSup>
                      </m:num>
                      <m:den>
                        <m:r>
                          <a:rPr lang="en-US" sz="2400" b="1" i="1" dirty="0" smtClean="0">
                            <a:solidFill>
                              <a:srgbClr val="0070C0"/>
                            </a:solidFill>
                            <a:latin typeface="Cambria Math" panose="02040503050406030204" pitchFamily="18" charset="0"/>
                          </a:rPr>
                          <m:t>|</m:t>
                        </m:r>
                        <m:sSup>
                          <m:sSupPr>
                            <m:ctrlPr>
                              <a:rPr lang="en-US" sz="2400" b="1" i="1" dirty="0">
                                <a:solidFill>
                                  <a:srgbClr val="0070C0"/>
                                </a:solidFill>
                                <a:latin typeface="Cambria Math" panose="02040503050406030204" pitchFamily="18" charset="0"/>
                              </a:rPr>
                            </m:ctrlPr>
                          </m:sSupPr>
                          <m:e>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a:solidFill>
                                      <a:srgbClr val="0070C0"/>
                                    </a:solidFill>
                                    <a:latin typeface="Cambria Math" panose="02040503050406030204" pitchFamily="18" charset="0"/>
                                  </a:rPr>
                                  <m:t>𝟐𝟐</m:t>
                                </m:r>
                              </m:sub>
                            </m:sSub>
                            <m:r>
                              <a:rPr lang="en-US" sz="2400" b="1" i="1" dirty="0" smtClean="0">
                                <a:solidFill>
                                  <a:srgbClr val="0070C0"/>
                                </a:solidFill>
                                <a:latin typeface="Cambria Math" panose="02040503050406030204" pitchFamily="18" charset="0"/>
                              </a:rPr>
                              <m:t>|</m:t>
                            </m:r>
                          </m:e>
                          <m:sup>
                            <m:r>
                              <a:rPr lang="en-US" sz="2400" b="1" i="1" dirty="0">
                                <a:solidFill>
                                  <a:srgbClr val="0070C0"/>
                                </a:solidFill>
                                <a:latin typeface="Cambria Math" panose="02040503050406030204" pitchFamily="18" charset="0"/>
                              </a:rPr>
                              <m:t>𝟐</m:t>
                            </m:r>
                          </m:sup>
                        </m:sSup>
                      </m:den>
                    </m:f>
                    <m:sSup>
                      <m:sSupPr>
                        <m:ctrlPr>
                          <a:rPr lang="en-US" sz="2400" b="1" i="1" dirty="0">
                            <a:solidFill>
                              <a:srgbClr val="0070C0"/>
                            </a:solidFill>
                            <a:latin typeface="Cambria Math" panose="02040503050406030204" pitchFamily="18" charset="0"/>
                          </a:rPr>
                        </m:ctrlPr>
                      </m:sSupPr>
                      <m:e>
                        <m:r>
                          <a:rPr lang="en-US" sz="2400" b="1" i="1" dirty="0">
                            <a:solidFill>
                              <a:srgbClr val="0070C0"/>
                            </a:solidFill>
                            <a:latin typeface="Cambria Math" panose="02040503050406030204" pitchFamily="18" charset="0"/>
                          </a:rPr>
                          <m:t>(</m:t>
                        </m:r>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a:solidFill>
                                  <a:srgbClr val="0070C0"/>
                                </a:solidFill>
                                <a:latin typeface="Cambria Math" panose="02040503050406030204" pitchFamily="18" charset="0"/>
                              </a:rPr>
                              <m:t>𝟐𝟐</m:t>
                            </m:r>
                          </m:sub>
                        </m:sSub>
                        <m:r>
                          <a:rPr lang="en-US" sz="2400" b="1" i="1" dirty="0">
                            <a:solidFill>
                              <a:srgbClr val="0070C0"/>
                            </a:solidFill>
                            <a:latin typeface="Cambria Math" panose="02040503050406030204" pitchFamily="18" charset="0"/>
                          </a:rPr>
                          <m:t>)</m:t>
                        </m:r>
                      </m:e>
                      <m:sup>
                        <m:r>
                          <a:rPr lang="en-US" sz="2400" b="1" i="1" dirty="0" smtClean="0">
                            <a:solidFill>
                              <a:srgbClr val="0070C0"/>
                            </a:solidFill>
                            <a:latin typeface="Cambria Math" panose="02040503050406030204" pitchFamily="18" charset="0"/>
                          </a:rPr>
                          <m:t>∗</m:t>
                        </m:r>
                      </m:sup>
                    </m:sSup>
                    <m:r>
                      <a:rPr lang="en-US" sz="2400" b="0" i="0" dirty="0" smtClean="0">
                        <a:solidFill>
                          <a:srgbClr val="0070C0"/>
                        </a:solidFill>
                        <a:latin typeface="Cambria Math" panose="02040503050406030204" pitchFamily="18" charset="0"/>
                      </a:rPr>
                      <m:t>    </m:t>
                    </m:r>
                  </m:oMath>
                </a14:m>
                <a:r>
                  <a:rPr lang="pt" sz="2400" dirty="0"/>
                  <a:t>  </a:t>
                </a:r>
              </a:p>
              <a:p>
                <a:r>
                  <a:rPr lang="pt" sz="2400" dirty="0"/>
                  <a:t>          Scaling factor  x  Secondary Self-Impedance*</a:t>
                </a:r>
              </a:p>
              <a:p>
                <a:endParaRPr lang="en-US" sz="2400" dirty="0"/>
              </a:p>
              <a:p>
                <a:r>
                  <a:rPr lang="en-US" sz="2400" dirty="0"/>
                  <a:t>A</a:t>
                </a:r>
                <a:r>
                  <a:rPr lang="pt" sz="2400" dirty="0"/>
                  <a:t>nd so:</a:t>
                </a:r>
              </a:p>
              <a:p>
                <a14:m>
                  <m:oMath xmlns:m="http://schemas.openxmlformats.org/officeDocument/2006/math">
                    <m:sSub>
                      <m:sSubPr>
                        <m:ctrlPr>
                          <a:rPr lang="en-US" sz="2400" i="1" dirty="0" smtClean="0">
                            <a:latin typeface="Cambria Math" panose="02040503050406030204" pitchFamily="18" charset="0"/>
                          </a:rPr>
                        </m:ctrlPr>
                      </m:sSubPr>
                      <m:e>
                        <m:r>
                          <a:rPr lang="en-US" sz="2400" b="0" i="1" dirty="0">
                            <a:latin typeface="Cambria Math" panose="02040503050406030204" pitchFamily="18" charset="0"/>
                          </a:rPr>
                          <m:t>𝑍</m:t>
                        </m:r>
                      </m:e>
                      <m:sub>
                        <m:r>
                          <a:rPr lang="en-US" sz="2400" b="0" i="1" dirty="0" smtClean="0">
                            <a:latin typeface="Cambria Math" panose="02040503050406030204" pitchFamily="18" charset="0"/>
                          </a:rPr>
                          <m:t>𝑎𝑏</m:t>
                        </m:r>
                      </m:sub>
                    </m:sSub>
                  </m:oMath>
                </a14:m>
                <a:r>
                  <a:rPr lang="en-US" sz="2400" dirty="0"/>
                  <a:t> =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𝑅</m:t>
                        </m:r>
                      </m:e>
                      <m:sub>
                        <m:r>
                          <a:rPr lang="en-US" sz="2400" b="0" i="1" dirty="0" smtClean="0">
                            <a:latin typeface="Cambria Math" panose="02040503050406030204" pitchFamily="18" charset="0"/>
                          </a:rPr>
                          <m:t>1</m:t>
                        </m:r>
                      </m:sub>
                    </m:sSub>
                  </m:oMath>
                </a14:m>
                <a:r>
                  <a:rPr lang="pt" sz="2400" dirty="0"/>
                  <a:t> +</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𝑗</m:t>
                        </m:r>
                        <m:r>
                          <m:rPr>
                            <m:nor/>
                          </m:rPr>
                          <a:rPr lang="en-US" sz="2400"/>
                          <m:t>ω</m:t>
                        </m:r>
                        <m:r>
                          <a:rPr lang="en-US" sz="2400" b="0" i="1" dirty="0">
                            <a:latin typeface="Cambria Math" panose="02040503050406030204" pitchFamily="18" charset="0"/>
                          </a:rPr>
                          <m:t>𝐿</m:t>
                        </m:r>
                      </m:e>
                      <m:sub>
                        <m:r>
                          <a:rPr lang="en-US" sz="2400" b="0" i="1" dirty="0" smtClean="0">
                            <a:latin typeface="Cambria Math" panose="02040503050406030204" pitchFamily="18" charset="0"/>
                          </a:rPr>
                          <m:t>1</m:t>
                        </m:r>
                      </m:sub>
                    </m:sSub>
                  </m:oMath>
                </a14:m>
                <a:r>
                  <a:rPr lang="pt" sz="2400" dirty="0"/>
                  <a:t>+</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b="0" i="1" dirty="0">
                            <a:latin typeface="Cambria Math" panose="02040503050406030204" pitchFamily="18" charset="0"/>
                          </a:rPr>
                          <m:t>𝑍</m:t>
                        </m:r>
                      </m:e>
                      <m:sub>
                        <m:r>
                          <a:rPr lang="en-US" sz="2400" b="0" i="1" dirty="0" smtClean="0">
                            <a:latin typeface="Cambria Math" panose="02040503050406030204" pitchFamily="18" charset="0"/>
                          </a:rPr>
                          <m:t>𝑅</m:t>
                        </m:r>
                      </m:sub>
                    </m:sSub>
                  </m:oMath>
                </a14:m>
                <a:r>
                  <a:rPr lang="pt" sz="2400" dirty="0"/>
                  <a:t> </a:t>
                </a:r>
              </a:p>
            </p:txBody>
          </p:sp>
        </mc:Choice>
        <mc:Fallback xmlns="">
          <p:sp>
            <p:nvSpPr>
              <p:cNvPr id="10" name="TextBox 9">
                <a:extLst>
                  <a:ext uri="{FF2B5EF4-FFF2-40B4-BE49-F238E27FC236}">
                    <a16:creationId xmlns:a16="http://schemas.microsoft.com/office/drawing/2014/main" id="{EB493BE9-890B-E345-9B49-B9D34A985D99}"/>
                  </a:ext>
                </a:extLst>
              </p:cNvPr>
              <p:cNvSpPr txBox="1">
                <a:spLocks noRot="1" noChangeAspect="1" noMove="1" noResize="1" noEditPoints="1" noAdjustHandles="1" noChangeArrowheads="1" noChangeShapeType="1" noTextEdit="1"/>
              </p:cNvSpPr>
              <p:nvPr/>
            </p:nvSpPr>
            <p:spPr>
              <a:xfrm>
                <a:off x="978846" y="1897546"/>
                <a:ext cx="7010724" cy="4696799"/>
              </a:xfrm>
              <a:prstGeom prst="rect">
                <a:avLst/>
              </a:prstGeom>
              <a:blipFill>
                <a:blip r:embed="rId2"/>
                <a:stretch>
                  <a:fillRect l="-1266" t="-809" b="-1887"/>
                </a:stretch>
              </a:blipFill>
            </p:spPr>
            <p:txBody>
              <a:bodyPr/>
              <a:lstStyle/>
              <a:p>
                <a:r>
                  <a:rPr lang="en-US">
                    <a:noFill/>
                  </a:rPr>
                  <a:t> </a:t>
                </a:r>
              </a:p>
            </p:txBody>
          </p:sp>
        </mc:Fallback>
      </mc:AlternateContent>
      <p:pic>
        <p:nvPicPr>
          <p:cNvPr id="11" name="Picture 2" descr="A drawing shows a domain circuit model for a transformer which is used to connect a load to a source.The drawing shows two circuits where two inductor coils on adjacent wires at the center represent a transformer. The inductor j omega L1 on the left has a dot terminal on the top left, while the inductor j omega L2 on the right has a dot terminal on the top right. Mutual inductance between the two coils is marked as j omega M.&#10;The circuit on the left shows an independent voltage source, V sub s, on the 0left wire, marked as Source. The left arm of the top wire shows an internal impedance, Z sub S, with a rightward current I sub s, while the right arm shows resistance R1. These two elements are separated by node a, while another node b is located on the bottom wire.&#10;The circuit on the right shows impendance Z sub L on the right wire, marked as Load. A resistor R2, with a rightward current I2, is located on the left arm of the top wire. Two nodes, c and d, are located on the top and bottom wires, respectively.">
            <a:extLst>
              <a:ext uri="{FF2B5EF4-FFF2-40B4-BE49-F238E27FC236}">
                <a16:creationId xmlns:a16="http://schemas.microsoft.com/office/drawing/2014/main" id="{E98A9DB1-26E2-0C42-BAD5-E7287C3AB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750" y="1908810"/>
            <a:ext cx="5549280" cy="2472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8C4233-FAFF-D04B-BF9B-67A734CE2173}"/>
                  </a:ext>
                </a:extLst>
              </p:cNvPr>
              <p:cNvSpPr txBox="1"/>
              <p:nvPr/>
            </p:nvSpPr>
            <p:spPr>
              <a:xfrm>
                <a:off x="8526780" y="4823460"/>
                <a:ext cx="1644296" cy="1670137"/>
              </a:xfrm>
              <a:prstGeom prst="rect">
                <a:avLst/>
              </a:prstGeom>
              <a:noFill/>
              <a:ln>
                <a:solidFill>
                  <a:schemeClr val="accent1">
                    <a:shade val="50000"/>
                  </a:schemeClr>
                </a:solidFill>
              </a:ln>
            </p:spPr>
            <p:txBody>
              <a:bodyPr wrap="none" rtlCol="0">
                <a:spAutoFit/>
              </a:bodyPr>
              <a:lstStyle/>
              <a:p>
                <a14:m>
                  <m:oMath xmlns:m="http://schemas.openxmlformats.org/officeDocument/2006/math">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𝑰</m:t>
                        </m:r>
                      </m:e>
                      <m:sub>
                        <m:r>
                          <a:rPr lang="en-US" sz="2400" b="1" i="1" dirty="0" smtClean="0">
                            <a:solidFill>
                              <a:srgbClr val="0070C0"/>
                            </a:solidFill>
                            <a:latin typeface="Cambria Math" panose="02040503050406030204" pitchFamily="18" charset="0"/>
                          </a:rPr>
                          <m:t>𝟏</m:t>
                        </m:r>
                      </m:sub>
                    </m:sSub>
                  </m:oMath>
                </a14:m>
                <a:r>
                  <a:rPr lang="en-US" sz="2400" dirty="0">
                    <a:solidFill>
                      <a:srgbClr val="0070C0"/>
                    </a:solidFill>
                  </a:rPr>
                  <a:t> = </a:t>
                </a:r>
                <a14:m>
                  <m:oMath xmlns:m="http://schemas.openxmlformats.org/officeDocument/2006/math">
                    <m:f>
                      <m:fPr>
                        <m:ctrlPr>
                          <a:rPr lang="en-US" sz="2400" b="1" i="1" dirty="0">
                            <a:solidFill>
                              <a:srgbClr val="0070C0"/>
                            </a:solidFill>
                            <a:latin typeface="Cambria Math" panose="02040503050406030204" pitchFamily="18" charset="0"/>
                          </a:rPr>
                        </m:ctrlPr>
                      </m:fPr>
                      <m:num>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𝑽</m:t>
                            </m:r>
                          </m:e>
                          <m:sub>
                            <m:r>
                              <a:rPr lang="en-US" sz="2400" b="1" i="1" dirty="0" smtClean="0">
                                <a:solidFill>
                                  <a:srgbClr val="0070C0"/>
                                </a:solidFill>
                                <a:latin typeface="Cambria Math" panose="02040503050406030204" pitchFamily="18" charset="0"/>
                              </a:rPr>
                              <m:t>𝑺</m:t>
                            </m:r>
                          </m:sub>
                        </m:sSub>
                      </m:num>
                      <m:den>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𝟏𝟏</m:t>
                            </m:r>
                          </m:sub>
                        </m:sSub>
                        <m:r>
                          <a:rPr lang="en-US" sz="2400" b="1" i="1" dirty="0" smtClean="0">
                            <a:solidFill>
                              <a:srgbClr val="0070C0"/>
                            </a:solidFill>
                            <a:latin typeface="Cambria Math" panose="02040503050406030204" pitchFamily="18" charset="0"/>
                          </a:rPr>
                          <m:t>+</m:t>
                        </m:r>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𝑹</m:t>
                            </m:r>
                          </m:sub>
                        </m:sSub>
                      </m:den>
                    </m:f>
                  </m:oMath>
                </a14:m>
                <a:r>
                  <a:rPr lang="en-US" sz="2400" dirty="0"/>
                  <a:t> </a:t>
                </a:r>
              </a:p>
              <a:p>
                <a:endParaRPr lang="en-US" sz="2400" dirty="0"/>
              </a:p>
              <a:p>
                <a14:m>
                  <m:oMath xmlns:m="http://schemas.openxmlformats.org/officeDocument/2006/math">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𝑰</m:t>
                        </m:r>
                      </m:e>
                      <m:sub>
                        <m:r>
                          <a:rPr lang="en-US" sz="2400" b="1" i="1" dirty="0" smtClean="0">
                            <a:solidFill>
                              <a:srgbClr val="0070C0"/>
                            </a:solidFill>
                            <a:latin typeface="Cambria Math" panose="02040503050406030204" pitchFamily="18" charset="0"/>
                          </a:rPr>
                          <m:t>𝟐</m:t>
                        </m:r>
                      </m:sub>
                    </m:sSub>
                  </m:oMath>
                </a14:m>
                <a:r>
                  <a:rPr lang="en-US" sz="2400" dirty="0">
                    <a:solidFill>
                      <a:srgbClr val="0070C0"/>
                    </a:solidFill>
                  </a:rPr>
                  <a:t> = </a:t>
                </a:r>
                <a14:m>
                  <m:oMath xmlns:m="http://schemas.openxmlformats.org/officeDocument/2006/math">
                    <m:f>
                      <m:fPr>
                        <m:ctrlPr>
                          <a:rPr lang="en-US" sz="2400" b="1" i="1" dirty="0">
                            <a:solidFill>
                              <a:srgbClr val="0070C0"/>
                            </a:solidFill>
                            <a:latin typeface="Cambria Math" panose="02040503050406030204" pitchFamily="18" charset="0"/>
                          </a:rPr>
                        </m:ctrlPr>
                      </m:fPr>
                      <m:num>
                        <m:r>
                          <m:rPr>
                            <m:nor/>
                          </m:rPr>
                          <a:rPr lang="en-US" sz="2400" i="1" dirty="0">
                            <a:solidFill>
                              <a:srgbClr val="0070C0"/>
                            </a:solidFill>
                            <a:latin typeface="Cambria Math" panose="02040503050406030204" pitchFamily="18" charset="0"/>
                          </a:rPr>
                          <m:t>j</m:t>
                        </m:r>
                        <m:r>
                          <m:rPr>
                            <m:nor/>
                          </m:rPr>
                          <a:rPr lang="en-US" sz="2400" i="1" dirty="0">
                            <a:solidFill>
                              <a:srgbClr val="0070C0"/>
                            </a:solidFill>
                          </a:rPr>
                          <m:t>ω</m:t>
                        </m:r>
                        <m:r>
                          <a:rPr lang="en-US" sz="2400" b="1" i="1" dirty="0">
                            <a:solidFill>
                              <a:srgbClr val="0070C0"/>
                            </a:solidFill>
                            <a:latin typeface="Cambria Math" panose="02040503050406030204" pitchFamily="18" charset="0"/>
                          </a:rPr>
                          <m:t>𝑴</m:t>
                        </m:r>
                      </m:num>
                      <m:den>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a:solidFill>
                                  <a:srgbClr val="0070C0"/>
                                </a:solidFill>
                                <a:latin typeface="Cambria Math" panose="02040503050406030204" pitchFamily="18" charset="0"/>
                              </a:rPr>
                              <m:t>𝟐𝟐</m:t>
                            </m:r>
                          </m:sub>
                        </m:sSub>
                      </m:den>
                    </m:f>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𝑰</m:t>
                        </m:r>
                      </m:e>
                      <m:sub>
                        <m:r>
                          <a:rPr lang="en-US" sz="2400" b="1" i="1" dirty="0">
                            <a:solidFill>
                              <a:srgbClr val="0070C0"/>
                            </a:solidFill>
                            <a:latin typeface="Cambria Math" panose="02040503050406030204" pitchFamily="18" charset="0"/>
                          </a:rPr>
                          <m:t>𝟏</m:t>
                        </m:r>
                      </m:sub>
                    </m:sSub>
                  </m:oMath>
                </a14:m>
                <a:endParaRPr lang="en-US" sz="2400" dirty="0"/>
              </a:p>
            </p:txBody>
          </p:sp>
        </mc:Choice>
        <mc:Fallback xmlns="">
          <p:sp>
            <p:nvSpPr>
              <p:cNvPr id="2" name="TextBox 1">
                <a:extLst>
                  <a:ext uri="{FF2B5EF4-FFF2-40B4-BE49-F238E27FC236}">
                    <a16:creationId xmlns:a16="http://schemas.microsoft.com/office/drawing/2014/main" id="{B78C4233-FAFF-D04B-BF9B-67A734CE2173}"/>
                  </a:ext>
                </a:extLst>
              </p:cNvPr>
              <p:cNvSpPr txBox="1">
                <a:spLocks noRot="1" noChangeAspect="1" noMove="1" noResize="1" noEditPoints="1" noAdjustHandles="1" noChangeArrowheads="1" noChangeShapeType="1" noTextEdit="1"/>
              </p:cNvSpPr>
              <p:nvPr/>
            </p:nvSpPr>
            <p:spPr>
              <a:xfrm>
                <a:off x="8526780" y="4823460"/>
                <a:ext cx="1644296" cy="1670137"/>
              </a:xfrm>
              <a:prstGeom prst="rect">
                <a:avLst/>
              </a:prstGeom>
              <a:blipFill>
                <a:blip r:embed="rId4"/>
                <a:stretch>
                  <a:fillRect/>
                </a:stretch>
              </a:blipFill>
              <a:ln>
                <a:solidFill>
                  <a:schemeClr val="accent1">
                    <a:shade val="50000"/>
                  </a:schemeClr>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F0DA45E-867F-4D40-B971-377FD4B4B9DC}"/>
              </a:ext>
            </a:extLst>
          </p:cNvPr>
          <p:cNvSpPr>
            <a:spLocks noGrp="1"/>
          </p:cNvSpPr>
          <p:nvPr>
            <p:ph type="sldNum" sz="quarter" idx="12"/>
          </p:nvPr>
        </p:nvSpPr>
        <p:spPr/>
        <p:txBody>
          <a:bodyPr/>
          <a:lstStyle/>
          <a:p>
            <a:fld id="{F33FCB0E-AFE6-8F4B-B9EB-BD4C96BB7C7B}" type="slidenum">
              <a:rPr lang="en-US" smtClean="0"/>
              <a:t>77</a:t>
            </a:fld>
            <a:endParaRPr lang="en-US"/>
          </a:p>
        </p:txBody>
      </p:sp>
    </p:spTree>
    <p:extLst>
      <p:ext uri="{BB962C8B-B14F-4D97-AF65-F5344CB8AC3E}">
        <p14:creationId xmlns:p14="http://schemas.microsoft.com/office/powerpoint/2010/main" val="1351362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 Linear Transformer</a:t>
            </a:r>
          </a:p>
          <a:p>
            <a:r>
              <a:rPr lang="en-US" dirty="0"/>
              <a:t>Example 9.15</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9" name="Picture 2" descr="A drawing shows a frequency domain equivalent LCR circuit with a linear transformer.The drawing shows two circuits where two inductor coils on adjacent wires at the center represent a linear transformer, with mutual inductance marked as j1200. A j3600 ohm inductor on the left has a dot terminal on the top left, while a j1600 ohm inductor on the right has a dot terminal on the top right. The left circuit shows two nodes, a and b, on the top and bottom wires, with voltage marked as V1. A 200 ohm resistor is located on the right arm of the top wire. The right circuit shows two nodes, c and d, on the top and bottom wires, with voltage marked as V2. A 100 ohm resistor is located on the left arm of the top wire. A shaded box is drawn encompassing the nodes a, b, c, and d on the two circuits.&#10;&#10;The circuit on the left shows an independent voltage source, 300 angled 0 degree V, on the left wire. The left arm of the top wire shows a 500 ohm resistor and a j100 ohm inductor, with a rightward current I1.&#10;&#10;The circuit on the right shows a 800 ohm resistor on the right arm of the top wire and a minus j2500 ohm capacitor on the right wire with a downward current I2.">
            <a:extLst>
              <a:ext uri="{FF2B5EF4-FFF2-40B4-BE49-F238E27FC236}">
                <a16:creationId xmlns:a16="http://schemas.microsoft.com/office/drawing/2014/main" id="{AF322024-66A3-B144-BB78-3EA256775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573" y="1863090"/>
            <a:ext cx="715327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493BE9-890B-E345-9B49-B9D34A985D99}"/>
                  </a:ext>
                </a:extLst>
              </p:cNvPr>
              <p:cNvSpPr txBox="1"/>
              <p:nvPr/>
            </p:nvSpPr>
            <p:spPr>
              <a:xfrm>
                <a:off x="578796" y="1931836"/>
                <a:ext cx="6573466" cy="2585323"/>
              </a:xfrm>
              <a:prstGeom prst="rect">
                <a:avLst/>
              </a:prstGeom>
              <a:noFill/>
            </p:spPr>
            <p:txBody>
              <a:bodyPr wrap="none" rtlCol="0">
                <a:spAutoFit/>
              </a:bodyPr>
              <a:lstStyle/>
              <a:p>
                <a:r>
                  <a:rPr lang="en-US" dirty="0">
                    <a:solidFill>
                      <a:srgbClr val="FF0000"/>
                    </a:solidFill>
                  </a:rPr>
                  <a:t>Example 9.15</a:t>
                </a:r>
              </a:p>
              <a:p>
                <a:r>
                  <a:rPr lang="en-US" dirty="0"/>
                  <a:t>Given: </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R</m:t>
                        </m:r>
                      </m:e>
                      <m:sub>
                        <m:r>
                          <a:rPr lang="en-US" b="0" i="0" dirty="0">
                            <a:latin typeface="Cambria Math" panose="02040503050406030204" pitchFamily="18" charset="0"/>
                          </a:rPr>
                          <m:t>1</m:t>
                        </m:r>
                      </m:sub>
                    </m:sSub>
                  </m:oMath>
                </a14:m>
                <a:r>
                  <a:rPr lang="en-US" dirty="0"/>
                  <a:t>= 200Ω</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R</m:t>
                        </m:r>
                      </m:e>
                      <m:sub>
                        <m:r>
                          <a:rPr lang="en-US" b="0" i="0" dirty="0" smtClean="0">
                            <a:latin typeface="Cambria Math" panose="02040503050406030204" pitchFamily="18" charset="0"/>
                          </a:rPr>
                          <m:t>2=</m:t>
                        </m:r>
                      </m:sub>
                    </m:sSub>
                    <m:r>
                      <a:rPr lang="en-US" i="1" dirty="0">
                        <a:latin typeface="Cambria Math" panose="02040503050406030204" pitchFamily="18" charset="0"/>
                      </a:rPr>
                      <m:t> </m:t>
                    </m:r>
                  </m:oMath>
                </a14:m>
                <a:r>
                  <a:rPr lang="en-US" dirty="0"/>
                  <a:t>100Ω</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L</m:t>
                        </m:r>
                      </m:e>
                      <m:sub>
                        <m:r>
                          <a:rPr lang="en-US" dirty="0">
                            <a:latin typeface="Cambria Math" panose="02040503050406030204" pitchFamily="18" charset="0"/>
                          </a:rPr>
                          <m:t>1</m:t>
                        </m:r>
                      </m:sub>
                    </m:sSub>
                  </m:oMath>
                </a14:m>
                <a:r>
                  <a:rPr lang="en-US" dirty="0"/>
                  <a:t> = 9H</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L</m:t>
                        </m:r>
                      </m:e>
                      <m:sub>
                        <m:r>
                          <a:rPr lang="en-US" b="0" i="0" dirty="0" smtClean="0">
                            <a:latin typeface="Cambria Math" panose="02040503050406030204" pitchFamily="18" charset="0"/>
                          </a:rPr>
                          <m:t>2</m:t>
                        </m:r>
                      </m:sub>
                    </m:sSub>
                  </m:oMath>
                </a14:m>
                <a:r>
                  <a:rPr lang="en-US" dirty="0"/>
                  <a:t> = 4H.</a:t>
                </a:r>
              </a:p>
              <a:p>
                <a:pPr marL="285750" indent="-285750">
                  <a:buFont typeface="Arial" panose="020B0604020202020204" pitchFamily="34" charset="0"/>
                  <a:buChar char="•"/>
                </a:pPr>
                <a:r>
                  <a:rPr lang="en-US" dirty="0"/>
                  <a:t>Load impedance is a 800Ω  resistor in series with a 1µF  capacitor</a:t>
                </a:r>
              </a:p>
              <a:p>
                <a:pPr marL="285750" indent="-285750">
                  <a:buFont typeface="Arial" panose="020B0604020202020204" pitchFamily="34" charset="0"/>
                  <a:buChar char="•"/>
                </a:pPr>
                <a:r>
                  <a:rPr lang="en-US" dirty="0"/>
                  <a:t>300 V(rms) source has an internal impedance of 500 + j100 Ω</a:t>
                </a:r>
              </a:p>
              <a:p>
                <a:pPr marL="285750" indent="-285750">
                  <a:buFont typeface="Arial" panose="020B0604020202020204" pitchFamily="34" charset="0"/>
                  <a:buChar char="•"/>
                </a:pPr>
                <a:r>
                  <a:rPr lang="en-US" dirty="0"/>
                  <a:t>Frequency ω = 400 rad/sec</a:t>
                </a:r>
              </a:p>
            </p:txBody>
          </p:sp>
        </mc:Choice>
        <mc:Fallback xmlns="">
          <p:sp>
            <p:nvSpPr>
              <p:cNvPr id="10" name="TextBox 9">
                <a:extLst>
                  <a:ext uri="{FF2B5EF4-FFF2-40B4-BE49-F238E27FC236}">
                    <a16:creationId xmlns:a16="http://schemas.microsoft.com/office/drawing/2014/main" id="{EB493BE9-890B-E345-9B49-B9D34A985D99}"/>
                  </a:ext>
                </a:extLst>
              </p:cNvPr>
              <p:cNvSpPr txBox="1">
                <a:spLocks noRot="1" noChangeAspect="1" noMove="1" noResize="1" noEditPoints="1" noAdjustHandles="1" noChangeArrowheads="1" noChangeShapeType="1" noTextEdit="1"/>
              </p:cNvSpPr>
              <p:nvPr/>
            </p:nvSpPr>
            <p:spPr>
              <a:xfrm>
                <a:off x="578796" y="1931836"/>
                <a:ext cx="6573466" cy="2585323"/>
              </a:xfrm>
              <a:prstGeom prst="rect">
                <a:avLst/>
              </a:prstGeom>
              <a:blipFill>
                <a:blip r:embed="rId3"/>
                <a:stretch>
                  <a:fillRect l="-772" t="-976" b="-243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C416932-65B5-5746-BA28-4D93894B93BA}"/>
              </a:ext>
            </a:extLst>
          </p:cNvPr>
          <p:cNvSpPr/>
          <p:nvPr/>
        </p:nvSpPr>
        <p:spPr>
          <a:xfrm>
            <a:off x="612252" y="4855964"/>
            <a:ext cx="5501250" cy="1477328"/>
          </a:xfrm>
          <a:prstGeom prst="rect">
            <a:avLst/>
          </a:prstGeom>
        </p:spPr>
        <p:txBody>
          <a:bodyPr wrap="none">
            <a:spAutoFit/>
          </a:bodyPr>
          <a:lstStyle/>
          <a:p>
            <a:pPr marL="342900" indent="-342900">
              <a:buAutoNum type="alphaLcParenR"/>
            </a:pPr>
            <a:r>
              <a:rPr lang="en-US" dirty="0"/>
              <a:t>Construct the frequency domain circuit</a:t>
            </a:r>
          </a:p>
          <a:p>
            <a:pPr marL="342900" indent="-342900">
              <a:buAutoNum type="alphaLcParenR"/>
            </a:pPr>
            <a:r>
              <a:rPr lang="en-US" dirty="0"/>
              <a:t>Calculate the self-impedance of the primary circuit</a:t>
            </a:r>
          </a:p>
          <a:p>
            <a:pPr marL="342900" indent="-342900">
              <a:buAutoNum type="alphaLcParenR"/>
            </a:pPr>
            <a:r>
              <a:rPr lang="en-US" dirty="0"/>
              <a:t>Calculate the self-impedance of the secondary circuit</a:t>
            </a:r>
          </a:p>
          <a:p>
            <a:pPr marL="342900" indent="-342900">
              <a:buAutoNum type="alphaLcParenR"/>
            </a:pPr>
            <a:r>
              <a:rPr lang="en-US" dirty="0"/>
              <a:t>Calculate the impedance reflected into the </a:t>
            </a:r>
          </a:p>
          <a:p>
            <a:r>
              <a:rPr lang="en-US" dirty="0"/>
              <a:t>	primary circuit </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EED820C-E37A-0F42-AD64-3FC4CABDCA0C}"/>
                  </a:ext>
                </a:extLst>
              </p:cNvPr>
              <p:cNvSpPr/>
              <p:nvPr/>
            </p:nvSpPr>
            <p:spPr>
              <a:xfrm>
                <a:off x="6125322" y="4859774"/>
                <a:ext cx="5612370" cy="1754326"/>
              </a:xfrm>
              <a:prstGeom prst="rect">
                <a:avLst/>
              </a:prstGeom>
            </p:spPr>
            <p:txBody>
              <a:bodyPr wrap="none">
                <a:spAutoFit/>
              </a:bodyPr>
              <a:lstStyle/>
              <a:p>
                <a:r>
                  <a:rPr lang="en-US" dirty="0"/>
                  <a:t>e) Calculate the scaling factor for the reflected impedance</a:t>
                </a:r>
              </a:p>
              <a:p>
                <a:r>
                  <a:rPr lang="en-US" dirty="0"/>
                  <a:t>f) Calculate the impedance seen looking into the primary</a:t>
                </a:r>
              </a:p>
              <a:p>
                <a:r>
                  <a:rPr lang="en-US" dirty="0"/>
                  <a:t>	terminals of the transformer</a:t>
                </a:r>
              </a:p>
              <a:p>
                <a:r>
                  <a:rPr lang="en-US" dirty="0"/>
                  <a:t>g) Calculate the Thevenin equivalent with respect to the </a:t>
                </a:r>
              </a:p>
              <a:p>
                <a:r>
                  <a:rPr lang="en-US" dirty="0"/>
                  <a:t>	terminals of the load impedance</a:t>
                </a:r>
              </a:p>
              <a:p>
                <a:r>
                  <a:rPr lang="en-US" dirty="0">
                    <a:solidFill>
                      <a:srgbClr val="FF0000"/>
                    </a:solidFill>
                  </a:rPr>
                  <a:t>h) Find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dirty="0">
                            <a:solidFill>
                              <a:srgbClr val="FF0000"/>
                            </a:solidFill>
                            <a:latin typeface="Cambria Math" panose="02040503050406030204" pitchFamily="18" charset="0"/>
                          </a:rPr>
                          <m:t>𝐈</m:t>
                        </m:r>
                      </m:e>
                      <m:sub>
                        <m:r>
                          <a:rPr lang="en-US" b="1" i="1" dirty="0" smtClean="0">
                            <a:solidFill>
                              <a:srgbClr val="FF0000"/>
                            </a:solidFill>
                            <a:latin typeface="Cambria Math" panose="02040503050406030204" pitchFamily="18" charset="0"/>
                          </a:rPr>
                          <m:t>𝟏</m:t>
                        </m:r>
                      </m:sub>
                    </m:sSub>
                  </m:oMath>
                </a14:m>
                <a:r>
                  <a:rPr lang="en-US" dirty="0">
                    <a:solidFill>
                      <a:srgbClr val="FF0000"/>
                    </a:solidFill>
                  </a:rPr>
                  <a:t>&amp;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0" dirty="0" smtClean="0">
                            <a:solidFill>
                              <a:srgbClr val="FF0000"/>
                            </a:solidFill>
                            <a:latin typeface="Cambria Math" panose="02040503050406030204" pitchFamily="18" charset="0"/>
                          </a:rPr>
                          <m:t>𝐈</m:t>
                        </m:r>
                      </m:e>
                      <m:sub>
                        <m:r>
                          <a:rPr lang="en-US" b="1" i="0" dirty="0" smtClean="0">
                            <a:solidFill>
                              <a:srgbClr val="FF0000"/>
                            </a:solidFill>
                            <a:latin typeface="Cambria Math" panose="02040503050406030204" pitchFamily="18" charset="0"/>
                          </a:rPr>
                          <m:t>𝟐</m:t>
                        </m:r>
                      </m:sub>
                    </m:sSub>
                  </m:oMath>
                </a14:m>
                <a:r>
                  <a:rPr lang="en-US" b="1" dirty="0">
                    <a:solidFill>
                      <a:srgbClr val="FF0000"/>
                    </a:solidFill>
                  </a:rPr>
                  <a:t> </a:t>
                </a:r>
              </a:p>
            </p:txBody>
          </p:sp>
        </mc:Choice>
        <mc:Fallback xmlns="">
          <p:sp>
            <p:nvSpPr>
              <p:cNvPr id="12" name="Rectangle 11">
                <a:extLst>
                  <a:ext uri="{FF2B5EF4-FFF2-40B4-BE49-F238E27FC236}">
                    <a16:creationId xmlns:a16="http://schemas.microsoft.com/office/drawing/2014/main" id="{8EED820C-E37A-0F42-AD64-3FC4CABDCA0C}"/>
                  </a:ext>
                </a:extLst>
              </p:cNvPr>
              <p:cNvSpPr>
                <a:spLocks noRot="1" noChangeAspect="1" noMove="1" noResize="1" noEditPoints="1" noAdjustHandles="1" noChangeArrowheads="1" noChangeShapeType="1" noTextEdit="1"/>
              </p:cNvSpPr>
              <p:nvPr/>
            </p:nvSpPr>
            <p:spPr>
              <a:xfrm>
                <a:off x="6125322" y="4859774"/>
                <a:ext cx="5612370" cy="1754326"/>
              </a:xfrm>
              <a:prstGeom prst="rect">
                <a:avLst/>
              </a:prstGeom>
              <a:blipFill>
                <a:blip r:embed="rId4"/>
                <a:stretch>
                  <a:fillRect l="-677" t="-1439" b="-431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99A8459-D5A6-CE47-BC22-C99695892925}"/>
              </a:ext>
            </a:extLst>
          </p:cNvPr>
          <p:cNvSpPr>
            <a:spLocks noGrp="1"/>
          </p:cNvSpPr>
          <p:nvPr>
            <p:ph type="sldNum" sz="quarter" idx="12"/>
          </p:nvPr>
        </p:nvSpPr>
        <p:spPr/>
        <p:txBody>
          <a:bodyPr/>
          <a:lstStyle/>
          <a:p>
            <a:fld id="{F33FCB0E-AFE6-8F4B-B9EB-BD4C96BB7C7B}" type="slidenum">
              <a:rPr lang="en-US" smtClean="0"/>
              <a:t>78</a:t>
            </a:fld>
            <a:endParaRPr lang="en-US"/>
          </a:p>
        </p:txBody>
      </p:sp>
    </p:spTree>
    <p:extLst>
      <p:ext uri="{BB962C8B-B14F-4D97-AF65-F5344CB8AC3E}">
        <p14:creationId xmlns:p14="http://schemas.microsoft.com/office/powerpoint/2010/main" val="888014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9.10 The Transformer, Linear Transformer</a:t>
            </a:r>
          </a:p>
          <a:p>
            <a:r>
              <a:rPr lang="en-US" dirty="0"/>
              <a:t>Example 9.15 (continued)</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9" name="Picture 2" descr="A drawing shows a frequency domain equivalent LCR circuit with a linear transformer.The drawing shows two circuits where two inductor coils on adjacent wires at the center represent a linear transformer, with mutual inductance marked as j1200. A j3600 ohm inductor on the left has a dot terminal on the top left, while a j1600 ohm inductor on the right has a dot terminal on the top right. The left circuit shows two nodes, a and b, on the top and bottom wires, with voltage marked as V1. A 200 ohm resistor is located on the right arm of the top wire. The right circuit shows two nodes, c and d, on the top and bottom wires, with voltage marked as V2. A 100 ohm resistor is located on the left arm of the top wire. A shaded box is drawn encompassing the nodes a, b, c, and d on the two circuits.&#10;&#10;The circuit on the left shows an independent voltage source, 300 angled 0 degree V, on the left wire. The left arm of the top wire shows a 500 ohm resistor and a j100 ohm inductor, with a rightward current I1.&#10;&#10;The circuit on the right shows a 800 ohm resistor on the right arm of the top wire and a minus j2500 ohm capacitor on the right wire with a downward current I2.">
            <a:extLst>
              <a:ext uri="{FF2B5EF4-FFF2-40B4-BE49-F238E27FC236}">
                <a16:creationId xmlns:a16="http://schemas.microsoft.com/office/drawing/2014/main" id="{AF322024-66A3-B144-BB78-3EA256775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573" y="1863090"/>
            <a:ext cx="715327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493BE9-890B-E345-9B49-B9D34A985D99}"/>
                  </a:ext>
                </a:extLst>
              </p:cNvPr>
              <p:cNvSpPr txBox="1"/>
              <p:nvPr/>
            </p:nvSpPr>
            <p:spPr>
              <a:xfrm>
                <a:off x="578796" y="1931836"/>
                <a:ext cx="6573466" cy="2585323"/>
              </a:xfrm>
              <a:prstGeom prst="rect">
                <a:avLst/>
              </a:prstGeom>
              <a:noFill/>
            </p:spPr>
            <p:txBody>
              <a:bodyPr wrap="none" rtlCol="0">
                <a:spAutoFit/>
              </a:bodyPr>
              <a:lstStyle/>
              <a:p>
                <a:r>
                  <a:rPr lang="en-US" dirty="0">
                    <a:solidFill>
                      <a:srgbClr val="FF0000"/>
                    </a:solidFill>
                  </a:rPr>
                  <a:t>Example 9.15</a:t>
                </a:r>
              </a:p>
              <a:p>
                <a:r>
                  <a:rPr lang="en-US" dirty="0"/>
                  <a:t>Given: </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R</m:t>
                        </m:r>
                      </m:e>
                      <m:sub>
                        <m:r>
                          <a:rPr lang="en-US" b="0" i="0" dirty="0">
                            <a:latin typeface="Cambria Math" panose="02040503050406030204" pitchFamily="18" charset="0"/>
                          </a:rPr>
                          <m:t>1</m:t>
                        </m:r>
                      </m:sub>
                    </m:sSub>
                  </m:oMath>
                </a14:m>
                <a:r>
                  <a:rPr lang="en-US" dirty="0"/>
                  <a:t>= 200Ω</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R</m:t>
                        </m:r>
                      </m:e>
                      <m:sub>
                        <m:r>
                          <a:rPr lang="en-US" b="0" i="0" dirty="0" smtClean="0">
                            <a:latin typeface="Cambria Math" panose="02040503050406030204" pitchFamily="18" charset="0"/>
                          </a:rPr>
                          <m:t>2=</m:t>
                        </m:r>
                      </m:sub>
                    </m:sSub>
                    <m:r>
                      <a:rPr lang="en-US" i="1" dirty="0">
                        <a:latin typeface="Cambria Math" panose="02040503050406030204" pitchFamily="18" charset="0"/>
                      </a:rPr>
                      <m:t> </m:t>
                    </m:r>
                  </m:oMath>
                </a14:m>
                <a:r>
                  <a:rPr lang="en-US" dirty="0"/>
                  <a:t>100Ω</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L</m:t>
                        </m:r>
                      </m:e>
                      <m:sub>
                        <m:r>
                          <a:rPr lang="en-US" dirty="0">
                            <a:latin typeface="Cambria Math" panose="02040503050406030204" pitchFamily="18" charset="0"/>
                          </a:rPr>
                          <m:t>1</m:t>
                        </m:r>
                      </m:sub>
                    </m:sSub>
                  </m:oMath>
                </a14:m>
                <a:r>
                  <a:rPr lang="en-US" dirty="0"/>
                  <a:t> = 9H</a:t>
                </a:r>
              </a:p>
              <a:p>
                <a:pPr marL="285750" indent="-285750">
                  <a:buFont typeface="Arial" panose="020B0604020202020204" pitchFamily="34" charset="0"/>
                  <a:buChar char="•"/>
                </a:pP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L</m:t>
                        </m:r>
                      </m:e>
                      <m:sub>
                        <m:r>
                          <a:rPr lang="en-US" b="0" i="0" dirty="0" smtClean="0">
                            <a:latin typeface="Cambria Math" panose="02040503050406030204" pitchFamily="18" charset="0"/>
                          </a:rPr>
                          <m:t>2</m:t>
                        </m:r>
                      </m:sub>
                    </m:sSub>
                  </m:oMath>
                </a14:m>
                <a:r>
                  <a:rPr lang="en-US" dirty="0"/>
                  <a:t> = 4H.</a:t>
                </a:r>
              </a:p>
              <a:p>
                <a:pPr marL="285750" indent="-285750">
                  <a:buFont typeface="Arial" panose="020B0604020202020204" pitchFamily="34" charset="0"/>
                  <a:buChar char="•"/>
                </a:pPr>
                <a:r>
                  <a:rPr lang="en-US" dirty="0"/>
                  <a:t>Load impedance is a 800Ω  resistor in series with a 1µF  capacitor</a:t>
                </a:r>
              </a:p>
              <a:p>
                <a:pPr marL="285750" indent="-285750">
                  <a:buFont typeface="Arial" panose="020B0604020202020204" pitchFamily="34" charset="0"/>
                  <a:buChar char="•"/>
                </a:pPr>
                <a:r>
                  <a:rPr lang="en-US" dirty="0"/>
                  <a:t>300 V(rms) source has an internal impedance of 500 + j100 Ω</a:t>
                </a:r>
              </a:p>
              <a:p>
                <a:pPr marL="285750" indent="-285750">
                  <a:buFont typeface="Arial" panose="020B0604020202020204" pitchFamily="34" charset="0"/>
                  <a:buChar char="•"/>
                </a:pPr>
                <a:r>
                  <a:rPr lang="en-US" dirty="0"/>
                  <a:t>Frequency ω = 400 rad/sec</a:t>
                </a:r>
              </a:p>
            </p:txBody>
          </p:sp>
        </mc:Choice>
        <mc:Fallback xmlns="">
          <p:sp>
            <p:nvSpPr>
              <p:cNvPr id="10" name="TextBox 9">
                <a:extLst>
                  <a:ext uri="{FF2B5EF4-FFF2-40B4-BE49-F238E27FC236}">
                    <a16:creationId xmlns:a16="http://schemas.microsoft.com/office/drawing/2014/main" id="{EB493BE9-890B-E345-9B49-B9D34A985D99}"/>
                  </a:ext>
                </a:extLst>
              </p:cNvPr>
              <p:cNvSpPr txBox="1">
                <a:spLocks noRot="1" noChangeAspect="1" noMove="1" noResize="1" noEditPoints="1" noAdjustHandles="1" noChangeArrowheads="1" noChangeShapeType="1" noTextEdit="1"/>
              </p:cNvSpPr>
              <p:nvPr/>
            </p:nvSpPr>
            <p:spPr>
              <a:xfrm>
                <a:off x="578796" y="1931836"/>
                <a:ext cx="6573466" cy="2585323"/>
              </a:xfrm>
              <a:prstGeom prst="rect">
                <a:avLst/>
              </a:prstGeom>
              <a:blipFill>
                <a:blip r:embed="rId3"/>
                <a:stretch>
                  <a:fillRect l="-772" t="-1478" b="-29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EED820C-E37A-0F42-AD64-3FC4CABDCA0C}"/>
                  </a:ext>
                </a:extLst>
              </p:cNvPr>
              <p:cNvSpPr/>
              <p:nvPr/>
            </p:nvSpPr>
            <p:spPr>
              <a:xfrm>
                <a:off x="673212" y="5054084"/>
                <a:ext cx="1535870" cy="369332"/>
              </a:xfrm>
              <a:prstGeom prst="rect">
                <a:avLst/>
              </a:prstGeom>
            </p:spPr>
            <p:txBody>
              <a:bodyPr wrap="none">
                <a:spAutoFit/>
              </a:bodyPr>
              <a:lstStyle/>
              <a:p>
                <a:r>
                  <a:rPr lang="en-US" dirty="0">
                    <a:solidFill>
                      <a:srgbClr val="FF0000"/>
                    </a:solidFill>
                  </a:rPr>
                  <a:t>h) Find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dirty="0">
                            <a:solidFill>
                              <a:srgbClr val="FF0000"/>
                            </a:solidFill>
                            <a:latin typeface="Cambria Math" panose="02040503050406030204" pitchFamily="18" charset="0"/>
                          </a:rPr>
                          <m:t>𝐈</m:t>
                        </m:r>
                      </m:e>
                      <m:sub>
                        <m:r>
                          <a:rPr lang="en-US" b="1" i="1" dirty="0" smtClean="0">
                            <a:solidFill>
                              <a:srgbClr val="FF0000"/>
                            </a:solidFill>
                            <a:latin typeface="Cambria Math" panose="02040503050406030204" pitchFamily="18" charset="0"/>
                          </a:rPr>
                          <m:t>𝟏</m:t>
                        </m:r>
                      </m:sub>
                    </m:sSub>
                  </m:oMath>
                </a14:m>
                <a:r>
                  <a:rPr lang="en-US" dirty="0">
                    <a:solidFill>
                      <a:srgbClr val="FF0000"/>
                    </a:solidFill>
                  </a:rPr>
                  <a:t>&amp;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0" dirty="0" smtClean="0">
                            <a:solidFill>
                              <a:srgbClr val="FF0000"/>
                            </a:solidFill>
                            <a:latin typeface="Cambria Math" panose="02040503050406030204" pitchFamily="18" charset="0"/>
                          </a:rPr>
                          <m:t>𝐈</m:t>
                        </m:r>
                      </m:e>
                      <m:sub>
                        <m:r>
                          <a:rPr lang="en-US" b="1" i="0" dirty="0" smtClean="0">
                            <a:solidFill>
                              <a:srgbClr val="FF0000"/>
                            </a:solidFill>
                            <a:latin typeface="Cambria Math" panose="02040503050406030204" pitchFamily="18" charset="0"/>
                          </a:rPr>
                          <m:t>𝟐</m:t>
                        </m:r>
                      </m:sub>
                    </m:sSub>
                  </m:oMath>
                </a14:m>
                <a:r>
                  <a:rPr lang="en-US" b="1" dirty="0">
                    <a:solidFill>
                      <a:srgbClr val="FF0000"/>
                    </a:solidFill>
                  </a:rPr>
                  <a:t> </a:t>
                </a:r>
              </a:p>
            </p:txBody>
          </p:sp>
        </mc:Choice>
        <mc:Fallback xmlns="">
          <p:sp>
            <p:nvSpPr>
              <p:cNvPr id="12" name="Rectangle 11">
                <a:extLst>
                  <a:ext uri="{FF2B5EF4-FFF2-40B4-BE49-F238E27FC236}">
                    <a16:creationId xmlns:a16="http://schemas.microsoft.com/office/drawing/2014/main" id="{8EED820C-E37A-0F42-AD64-3FC4CABDCA0C}"/>
                  </a:ext>
                </a:extLst>
              </p:cNvPr>
              <p:cNvSpPr>
                <a:spLocks noRot="1" noChangeAspect="1" noMove="1" noResize="1" noEditPoints="1" noAdjustHandles="1" noChangeArrowheads="1" noChangeShapeType="1" noTextEdit="1"/>
              </p:cNvSpPr>
              <p:nvPr/>
            </p:nvSpPr>
            <p:spPr>
              <a:xfrm>
                <a:off x="673212" y="5054084"/>
                <a:ext cx="1535870" cy="369332"/>
              </a:xfrm>
              <a:prstGeom prst="rect">
                <a:avLst/>
              </a:prstGeom>
              <a:blipFill>
                <a:blip r:embed="rId4"/>
                <a:stretch>
                  <a:fillRect l="-3306" t="-3333" b="-23333"/>
                </a:stretch>
              </a:blipFill>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899A8459-D5A6-CE47-BC22-C99695892925}"/>
              </a:ext>
            </a:extLst>
          </p:cNvPr>
          <p:cNvSpPr>
            <a:spLocks noGrp="1"/>
          </p:cNvSpPr>
          <p:nvPr>
            <p:ph type="sldNum" sz="quarter" idx="12"/>
          </p:nvPr>
        </p:nvSpPr>
        <p:spPr/>
        <p:txBody>
          <a:bodyPr/>
          <a:lstStyle/>
          <a:p>
            <a:fld id="{F33FCB0E-AFE6-8F4B-B9EB-BD4C96BB7C7B}" type="slidenum">
              <a:rPr lang="en-US" smtClean="0"/>
              <a:t>79</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D0506D-58D1-7547-81ED-61DFCACFE967}"/>
                  </a:ext>
                </a:extLst>
              </p:cNvPr>
              <p:cNvSpPr txBox="1"/>
              <p:nvPr/>
            </p:nvSpPr>
            <p:spPr>
              <a:xfrm>
                <a:off x="2663190" y="4868775"/>
                <a:ext cx="1644296" cy="1670137"/>
              </a:xfrm>
              <a:prstGeom prst="rect">
                <a:avLst/>
              </a:prstGeom>
              <a:noFill/>
              <a:ln>
                <a:solidFill>
                  <a:schemeClr val="accent1">
                    <a:shade val="50000"/>
                  </a:schemeClr>
                </a:solidFill>
              </a:ln>
            </p:spPr>
            <p:txBody>
              <a:bodyPr wrap="none" rtlCol="0">
                <a:spAutoFit/>
              </a:bodyPr>
              <a:lstStyle/>
              <a:p>
                <a14:m>
                  <m:oMath xmlns:m="http://schemas.openxmlformats.org/officeDocument/2006/math">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𝑰</m:t>
                        </m:r>
                      </m:e>
                      <m:sub>
                        <m:r>
                          <a:rPr lang="en-US" sz="2400" b="1" i="1" dirty="0" smtClean="0">
                            <a:solidFill>
                              <a:srgbClr val="0070C0"/>
                            </a:solidFill>
                            <a:latin typeface="Cambria Math" panose="02040503050406030204" pitchFamily="18" charset="0"/>
                          </a:rPr>
                          <m:t>𝟏</m:t>
                        </m:r>
                      </m:sub>
                    </m:sSub>
                  </m:oMath>
                </a14:m>
                <a:r>
                  <a:rPr lang="en-US" sz="2400" dirty="0">
                    <a:solidFill>
                      <a:srgbClr val="0070C0"/>
                    </a:solidFill>
                  </a:rPr>
                  <a:t> = </a:t>
                </a:r>
                <a14:m>
                  <m:oMath xmlns:m="http://schemas.openxmlformats.org/officeDocument/2006/math">
                    <m:f>
                      <m:fPr>
                        <m:ctrlPr>
                          <a:rPr lang="en-US" sz="2400" b="1" i="1" dirty="0">
                            <a:solidFill>
                              <a:srgbClr val="0070C0"/>
                            </a:solidFill>
                            <a:latin typeface="Cambria Math" panose="02040503050406030204" pitchFamily="18" charset="0"/>
                          </a:rPr>
                        </m:ctrlPr>
                      </m:fPr>
                      <m:num>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𝑽</m:t>
                            </m:r>
                          </m:e>
                          <m:sub>
                            <m:r>
                              <a:rPr lang="en-US" sz="2400" b="1" i="1" dirty="0" smtClean="0">
                                <a:solidFill>
                                  <a:srgbClr val="0070C0"/>
                                </a:solidFill>
                                <a:latin typeface="Cambria Math" panose="02040503050406030204" pitchFamily="18" charset="0"/>
                              </a:rPr>
                              <m:t>𝑺</m:t>
                            </m:r>
                          </m:sub>
                        </m:sSub>
                      </m:num>
                      <m:den>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𝟏𝟏</m:t>
                            </m:r>
                          </m:sub>
                        </m:sSub>
                        <m:r>
                          <a:rPr lang="en-US" sz="2400" b="1" i="1" dirty="0" smtClean="0">
                            <a:solidFill>
                              <a:srgbClr val="0070C0"/>
                            </a:solidFill>
                            <a:latin typeface="Cambria Math" panose="02040503050406030204" pitchFamily="18" charset="0"/>
                          </a:rPr>
                          <m:t>+</m:t>
                        </m:r>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𝑹</m:t>
                            </m:r>
                          </m:sub>
                        </m:sSub>
                      </m:den>
                    </m:f>
                  </m:oMath>
                </a14:m>
                <a:r>
                  <a:rPr lang="en-US" sz="2400" dirty="0"/>
                  <a:t> </a:t>
                </a:r>
              </a:p>
              <a:p>
                <a:endParaRPr lang="en-US" sz="2400" dirty="0"/>
              </a:p>
              <a:p>
                <a14:m>
                  <m:oMath xmlns:m="http://schemas.openxmlformats.org/officeDocument/2006/math">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𝑰</m:t>
                        </m:r>
                      </m:e>
                      <m:sub>
                        <m:r>
                          <a:rPr lang="en-US" sz="2400" b="1" i="1" dirty="0" smtClean="0">
                            <a:solidFill>
                              <a:srgbClr val="0070C0"/>
                            </a:solidFill>
                            <a:latin typeface="Cambria Math" panose="02040503050406030204" pitchFamily="18" charset="0"/>
                          </a:rPr>
                          <m:t>𝟐</m:t>
                        </m:r>
                      </m:sub>
                    </m:sSub>
                  </m:oMath>
                </a14:m>
                <a:r>
                  <a:rPr lang="en-US" sz="2400" dirty="0">
                    <a:solidFill>
                      <a:srgbClr val="0070C0"/>
                    </a:solidFill>
                  </a:rPr>
                  <a:t> = </a:t>
                </a:r>
                <a14:m>
                  <m:oMath xmlns:m="http://schemas.openxmlformats.org/officeDocument/2006/math">
                    <m:f>
                      <m:fPr>
                        <m:ctrlPr>
                          <a:rPr lang="en-US" sz="2400" b="1" i="1" dirty="0">
                            <a:solidFill>
                              <a:srgbClr val="0070C0"/>
                            </a:solidFill>
                            <a:latin typeface="Cambria Math" panose="02040503050406030204" pitchFamily="18" charset="0"/>
                          </a:rPr>
                        </m:ctrlPr>
                      </m:fPr>
                      <m:num>
                        <m:r>
                          <m:rPr>
                            <m:nor/>
                          </m:rPr>
                          <a:rPr lang="en-US" sz="2400" i="1" dirty="0">
                            <a:solidFill>
                              <a:srgbClr val="0070C0"/>
                            </a:solidFill>
                            <a:latin typeface="Cambria Math" panose="02040503050406030204" pitchFamily="18" charset="0"/>
                          </a:rPr>
                          <m:t>j</m:t>
                        </m:r>
                        <m:r>
                          <m:rPr>
                            <m:nor/>
                          </m:rPr>
                          <a:rPr lang="en-US" sz="2400" i="1" dirty="0">
                            <a:solidFill>
                              <a:srgbClr val="0070C0"/>
                            </a:solidFill>
                          </a:rPr>
                          <m:t>ω</m:t>
                        </m:r>
                        <m:r>
                          <a:rPr lang="en-US" sz="2400" b="1" i="1" dirty="0">
                            <a:solidFill>
                              <a:srgbClr val="0070C0"/>
                            </a:solidFill>
                            <a:latin typeface="Cambria Math" panose="02040503050406030204" pitchFamily="18" charset="0"/>
                          </a:rPr>
                          <m:t>𝑴</m:t>
                        </m:r>
                      </m:num>
                      <m:den>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a:solidFill>
                                  <a:srgbClr val="0070C0"/>
                                </a:solidFill>
                                <a:latin typeface="Cambria Math" panose="02040503050406030204" pitchFamily="18" charset="0"/>
                              </a:rPr>
                              <m:t>𝟐𝟐</m:t>
                            </m:r>
                          </m:sub>
                        </m:sSub>
                      </m:den>
                    </m:f>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𝑰</m:t>
                        </m:r>
                      </m:e>
                      <m:sub>
                        <m:r>
                          <a:rPr lang="en-US" sz="2400" b="1" i="1" dirty="0">
                            <a:solidFill>
                              <a:srgbClr val="0070C0"/>
                            </a:solidFill>
                            <a:latin typeface="Cambria Math" panose="02040503050406030204" pitchFamily="18" charset="0"/>
                          </a:rPr>
                          <m:t>𝟏</m:t>
                        </m:r>
                      </m:sub>
                    </m:sSub>
                  </m:oMath>
                </a14:m>
                <a:endParaRPr lang="en-US" sz="2400" dirty="0"/>
              </a:p>
            </p:txBody>
          </p:sp>
        </mc:Choice>
        <mc:Fallback xmlns="">
          <p:sp>
            <p:nvSpPr>
              <p:cNvPr id="11" name="TextBox 10">
                <a:extLst>
                  <a:ext uri="{FF2B5EF4-FFF2-40B4-BE49-F238E27FC236}">
                    <a16:creationId xmlns:a16="http://schemas.microsoft.com/office/drawing/2014/main" id="{C7D0506D-58D1-7547-81ED-61DFCACFE967}"/>
                  </a:ext>
                </a:extLst>
              </p:cNvPr>
              <p:cNvSpPr txBox="1">
                <a:spLocks noRot="1" noChangeAspect="1" noMove="1" noResize="1" noEditPoints="1" noAdjustHandles="1" noChangeArrowheads="1" noChangeShapeType="1" noTextEdit="1"/>
              </p:cNvSpPr>
              <p:nvPr/>
            </p:nvSpPr>
            <p:spPr>
              <a:xfrm>
                <a:off x="2663190" y="4868775"/>
                <a:ext cx="1644296" cy="1670137"/>
              </a:xfrm>
              <a:prstGeom prst="rect">
                <a:avLst/>
              </a:prstGeom>
              <a:blipFill>
                <a:blip r:embed="rId5"/>
                <a:stretch>
                  <a:fillRect l="-769"/>
                </a:stretch>
              </a:blipFill>
              <a:ln>
                <a:solidFill>
                  <a:schemeClr val="accent1">
                    <a:shade val="50000"/>
                  </a:schemeClr>
                </a:solid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1A2BFCC-A669-7B44-B037-64DE5058A43C}"/>
                  </a:ext>
                </a:extLst>
              </p:cNvPr>
              <p:cNvSpPr txBox="1"/>
              <p:nvPr/>
            </p:nvSpPr>
            <p:spPr>
              <a:xfrm>
                <a:off x="5513070" y="4906875"/>
                <a:ext cx="4024307" cy="1612173"/>
              </a:xfrm>
              <a:prstGeom prst="rect">
                <a:avLst/>
              </a:prstGeom>
              <a:noFill/>
              <a:ln>
                <a:solidFill>
                  <a:schemeClr val="accent1">
                    <a:shade val="50000"/>
                  </a:schemeClr>
                </a:solidFill>
              </a:ln>
            </p:spPr>
            <p:txBody>
              <a:bodyPr wrap="none" rtlCol="0">
                <a:spAutoFit/>
              </a:bodyPr>
              <a:lstStyle/>
              <a:p>
                <a14:m>
                  <m:oMath xmlns:m="http://schemas.openxmlformats.org/officeDocument/2006/math">
                    <m:sSub>
                      <m:sSubPr>
                        <m:ctrlPr>
                          <a:rPr lang="en-US" sz="240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𝐼</m:t>
                        </m:r>
                      </m:e>
                      <m:sub>
                        <m:r>
                          <a:rPr lang="en-US" sz="2400" b="0" i="1" dirty="0" smtClean="0">
                            <a:solidFill>
                              <a:srgbClr val="0070C0"/>
                            </a:solidFill>
                            <a:latin typeface="Cambria Math" panose="02040503050406030204" pitchFamily="18" charset="0"/>
                          </a:rPr>
                          <m:t>1</m:t>
                        </m:r>
                      </m:sub>
                    </m:sSub>
                  </m:oMath>
                </a14:m>
                <a:r>
                  <a:rPr lang="en-US" sz="2400" dirty="0">
                    <a:solidFill>
                      <a:srgbClr val="0070C0"/>
                    </a:solidFill>
                  </a:rPr>
                  <a:t> = </a:t>
                </a:r>
                <a14:m>
                  <m:oMath xmlns:m="http://schemas.openxmlformats.org/officeDocument/2006/math">
                    <m:f>
                      <m:fPr>
                        <m:ctrlPr>
                          <a:rPr lang="en-US" sz="2000" i="1" dirty="0">
                            <a:solidFill>
                              <a:srgbClr val="0070C0"/>
                            </a:solidFill>
                            <a:latin typeface="Cambria Math" panose="02040503050406030204" pitchFamily="18" charset="0"/>
                          </a:rPr>
                        </m:ctrlPr>
                      </m:fPr>
                      <m:num>
                        <m:r>
                          <m:rPr>
                            <m:nor/>
                          </m:rPr>
                          <a:rPr lang="en-US" sz="2000" b="0" i="0" dirty="0" smtClean="0">
                            <a:solidFill>
                              <a:srgbClr val="0070C0"/>
                            </a:solidFill>
                            <a:latin typeface="Cambria Math" panose="02040503050406030204" pitchFamily="18" charset="0"/>
                          </a:rPr>
                          <m:t>300</m:t>
                        </m:r>
                        <m:r>
                          <m:rPr>
                            <m:nor/>
                          </m:rPr>
                          <a:rPr lang="en-US" sz="2000" dirty="0" smtClean="0">
                            <a:solidFill>
                              <a:srgbClr val="0070C0"/>
                            </a:solidFill>
                          </a:rPr>
                          <m:t>  0</m:t>
                        </m:r>
                        <m:r>
                          <a:rPr lang="en-US" sz="2000" b="0" i="1">
                            <a:solidFill>
                              <a:srgbClr val="0070C0"/>
                            </a:solidFill>
                            <a:latin typeface="Cambria Math" panose="02040503050406030204" pitchFamily="18" charset="0"/>
                            <a:ea typeface="Cambria Math" panose="02040503050406030204" pitchFamily="18" charset="0"/>
                          </a:rPr>
                          <m:t>°</m:t>
                        </m:r>
                      </m:num>
                      <m:den>
                        <m:r>
                          <a:rPr lang="en-US" sz="2000" b="0" i="1" dirty="0" smtClean="0">
                            <a:solidFill>
                              <a:srgbClr val="0070C0"/>
                            </a:solidFill>
                            <a:latin typeface="Cambria Math" panose="02040503050406030204" pitchFamily="18" charset="0"/>
                          </a:rPr>
                          <m:t>1500+</m:t>
                        </m:r>
                        <m:r>
                          <a:rPr lang="en-US" sz="2000" b="0" i="1" dirty="0" smtClean="0">
                            <a:solidFill>
                              <a:srgbClr val="0070C0"/>
                            </a:solidFill>
                            <a:latin typeface="Cambria Math" panose="02040503050406030204" pitchFamily="18" charset="0"/>
                          </a:rPr>
                          <m:t>𝑗</m:t>
                        </m:r>
                        <m:r>
                          <a:rPr lang="en-US" sz="2000" b="0" i="1" dirty="0" smtClean="0">
                            <a:solidFill>
                              <a:srgbClr val="0070C0"/>
                            </a:solidFill>
                            <a:latin typeface="Cambria Math" panose="02040503050406030204" pitchFamily="18" charset="0"/>
                          </a:rPr>
                          <m:t>4500</m:t>
                        </m:r>
                      </m:den>
                    </m:f>
                  </m:oMath>
                </a14:m>
                <a:r>
                  <a:rPr lang="en-US" sz="2400" dirty="0"/>
                  <a:t>  	= </a:t>
                </a:r>
                <a:r>
                  <a:rPr lang="en-US" dirty="0"/>
                  <a:t>0.063  - 71</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Amps</a:t>
                </a:r>
              </a:p>
              <a:p>
                <a:endParaRPr lang="en-US" sz="2400" dirty="0"/>
              </a:p>
              <a:p>
                <a14:m>
                  <m:oMath xmlns:m="http://schemas.openxmlformats.org/officeDocument/2006/math">
                    <m:sSub>
                      <m:sSubPr>
                        <m:ctrlPr>
                          <a:rPr lang="en-US" sz="2400" i="1" dirty="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𝐼</m:t>
                        </m:r>
                      </m:e>
                      <m:sub>
                        <m:r>
                          <a:rPr lang="en-US" sz="2400" b="0" i="1" dirty="0" smtClean="0">
                            <a:solidFill>
                              <a:srgbClr val="0070C0"/>
                            </a:solidFill>
                            <a:latin typeface="Cambria Math" panose="02040503050406030204" pitchFamily="18" charset="0"/>
                          </a:rPr>
                          <m:t>2</m:t>
                        </m:r>
                      </m:sub>
                    </m:sSub>
                  </m:oMath>
                </a14:m>
                <a:r>
                  <a:rPr lang="en-US" sz="2400" dirty="0">
                    <a:solidFill>
                      <a:srgbClr val="0070C0"/>
                    </a:solidFill>
                  </a:rPr>
                  <a:t> = </a:t>
                </a:r>
                <a14:m>
                  <m:oMath xmlns:m="http://schemas.openxmlformats.org/officeDocument/2006/math">
                    <m:f>
                      <m:fPr>
                        <m:ctrlPr>
                          <a:rPr lang="en-US" sz="2400" i="1" dirty="0">
                            <a:solidFill>
                              <a:srgbClr val="0070C0"/>
                            </a:solidFill>
                            <a:latin typeface="Cambria Math" panose="02040503050406030204" pitchFamily="18" charset="0"/>
                          </a:rPr>
                        </m:ctrlPr>
                      </m:fPr>
                      <m:num>
                        <m:r>
                          <m:rPr>
                            <m:nor/>
                          </m:rPr>
                          <a:rPr lang="en-US" sz="2400" i="1" dirty="0">
                            <a:solidFill>
                              <a:srgbClr val="0070C0"/>
                            </a:solidFill>
                            <a:latin typeface="Cambria Math" panose="02040503050406030204" pitchFamily="18" charset="0"/>
                          </a:rPr>
                          <m:t>j</m:t>
                        </m:r>
                        <m:r>
                          <m:rPr>
                            <m:nor/>
                          </m:rPr>
                          <a:rPr lang="en-US" sz="2400" i="1" dirty="0">
                            <a:solidFill>
                              <a:srgbClr val="0070C0"/>
                            </a:solidFill>
                          </a:rPr>
                          <m:t>ω</m:t>
                        </m:r>
                        <m:r>
                          <a:rPr lang="en-US" sz="2400" b="0" i="1" dirty="0">
                            <a:solidFill>
                              <a:srgbClr val="0070C0"/>
                            </a:solidFill>
                            <a:latin typeface="Cambria Math" panose="02040503050406030204" pitchFamily="18" charset="0"/>
                          </a:rPr>
                          <m:t>𝑀</m:t>
                        </m:r>
                      </m:num>
                      <m:den>
                        <m:sSub>
                          <m:sSubPr>
                            <m:ctrlPr>
                              <a:rPr lang="en-US" sz="2400" i="1" dirty="0">
                                <a:solidFill>
                                  <a:srgbClr val="0070C0"/>
                                </a:solidFill>
                                <a:latin typeface="Cambria Math" panose="02040503050406030204" pitchFamily="18" charset="0"/>
                              </a:rPr>
                            </m:ctrlPr>
                          </m:sSubPr>
                          <m:e>
                            <m:r>
                              <a:rPr lang="en-US" sz="2400" b="0" i="1" dirty="0">
                                <a:solidFill>
                                  <a:srgbClr val="0070C0"/>
                                </a:solidFill>
                                <a:latin typeface="Cambria Math" panose="02040503050406030204" pitchFamily="18" charset="0"/>
                              </a:rPr>
                              <m:t>𝑍</m:t>
                            </m:r>
                          </m:e>
                          <m:sub>
                            <m:r>
                              <a:rPr lang="en-US" sz="2400" b="0" i="1" dirty="0">
                                <a:solidFill>
                                  <a:srgbClr val="0070C0"/>
                                </a:solidFill>
                                <a:latin typeface="Cambria Math" panose="02040503050406030204" pitchFamily="18" charset="0"/>
                              </a:rPr>
                              <m:t>22</m:t>
                            </m:r>
                          </m:sub>
                        </m:sSub>
                      </m:den>
                    </m:f>
                    <m:sSub>
                      <m:sSubPr>
                        <m:ctrlPr>
                          <a:rPr lang="en-US" sz="2400" i="1" dirty="0">
                            <a:solidFill>
                              <a:srgbClr val="0070C0"/>
                            </a:solidFill>
                            <a:latin typeface="Cambria Math" panose="02040503050406030204" pitchFamily="18" charset="0"/>
                          </a:rPr>
                        </m:ctrlPr>
                      </m:sSubPr>
                      <m:e>
                        <m:r>
                          <a:rPr lang="en-US" sz="2400" b="0" i="1" dirty="0">
                            <a:solidFill>
                              <a:srgbClr val="0070C0"/>
                            </a:solidFill>
                            <a:latin typeface="Cambria Math" panose="02040503050406030204" pitchFamily="18" charset="0"/>
                          </a:rPr>
                          <m:t>𝐼</m:t>
                        </m:r>
                      </m:e>
                      <m:sub>
                        <m:r>
                          <a:rPr lang="en-US" sz="2400" b="0" i="1" dirty="0">
                            <a:solidFill>
                              <a:srgbClr val="0070C0"/>
                            </a:solidFill>
                            <a:latin typeface="Cambria Math" panose="02040503050406030204" pitchFamily="18" charset="0"/>
                          </a:rPr>
                          <m:t>1</m:t>
                        </m:r>
                      </m:sub>
                    </m:sSub>
                  </m:oMath>
                </a14:m>
                <a:r>
                  <a:rPr lang="en-US" sz="2400" dirty="0"/>
                  <a:t>	</a:t>
                </a:r>
                <a:r>
                  <a:rPr lang="en-US" dirty="0"/>
                  <a:t>= 0.060  63.43</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Amps</a:t>
                </a:r>
              </a:p>
            </p:txBody>
          </p:sp>
        </mc:Choice>
        <mc:Fallback>
          <p:sp>
            <p:nvSpPr>
              <p:cNvPr id="13" name="TextBox 12">
                <a:extLst>
                  <a:ext uri="{FF2B5EF4-FFF2-40B4-BE49-F238E27FC236}">
                    <a16:creationId xmlns:a16="http://schemas.microsoft.com/office/drawing/2014/main" id="{D1A2BFCC-A669-7B44-B037-64DE5058A43C}"/>
                  </a:ext>
                </a:extLst>
              </p:cNvPr>
              <p:cNvSpPr txBox="1">
                <a:spLocks noRot="1" noChangeAspect="1" noMove="1" noResize="1" noEditPoints="1" noAdjustHandles="1" noChangeArrowheads="1" noChangeShapeType="1" noTextEdit="1"/>
              </p:cNvSpPr>
              <p:nvPr/>
            </p:nvSpPr>
            <p:spPr>
              <a:xfrm>
                <a:off x="5513070" y="4906875"/>
                <a:ext cx="4024307" cy="1612173"/>
              </a:xfrm>
              <a:prstGeom prst="rect">
                <a:avLst/>
              </a:prstGeom>
              <a:blipFill>
                <a:blip r:embed="rId6"/>
                <a:stretch>
                  <a:fillRect l="-314" t="-2344" r="-314" b="-781"/>
                </a:stretch>
              </a:blipFill>
              <a:ln>
                <a:solidFill>
                  <a:schemeClr val="accent1">
                    <a:shade val="50000"/>
                  </a:schemeClr>
                </a:solidFill>
              </a:ln>
            </p:spPr>
            <p:txBody>
              <a:bodyPr/>
              <a:lstStyle/>
              <a:p>
                <a:r>
                  <a:rPr lang="en-CN">
                    <a:noFill/>
                  </a:rPr>
                  <a:t> </a:t>
                </a:r>
              </a:p>
            </p:txBody>
          </p:sp>
        </mc:Fallback>
      </mc:AlternateContent>
      <p:grpSp>
        <p:nvGrpSpPr>
          <p:cNvPr id="15" name="Group 14">
            <a:extLst>
              <a:ext uri="{FF2B5EF4-FFF2-40B4-BE49-F238E27FC236}">
                <a16:creationId xmlns:a16="http://schemas.microsoft.com/office/drawing/2014/main" id="{A16C1CBF-BDC8-5848-9088-64F586DD911B}"/>
              </a:ext>
            </a:extLst>
          </p:cNvPr>
          <p:cNvGrpSpPr/>
          <p:nvPr/>
        </p:nvGrpSpPr>
        <p:grpSpPr>
          <a:xfrm>
            <a:off x="6704571" y="4928116"/>
            <a:ext cx="319440" cy="278244"/>
            <a:chOff x="9393652" y="859426"/>
            <a:chExt cx="344708" cy="394330"/>
          </a:xfrm>
        </p:grpSpPr>
        <p:cxnSp>
          <p:nvCxnSpPr>
            <p:cNvPr id="16" name="Straight Connector 15">
              <a:extLst>
                <a:ext uri="{FF2B5EF4-FFF2-40B4-BE49-F238E27FC236}">
                  <a16:creationId xmlns:a16="http://schemas.microsoft.com/office/drawing/2014/main" id="{E06C2AE1-A754-B34F-9377-33755A2CDF66}"/>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C89C46-0387-8148-9A28-4AC159EF0B1D}"/>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3D18763-7C56-234E-B6DF-BD1A3E90D75C}"/>
              </a:ext>
            </a:extLst>
          </p:cNvPr>
          <p:cNvGrpSpPr/>
          <p:nvPr/>
        </p:nvGrpSpPr>
        <p:grpSpPr>
          <a:xfrm>
            <a:off x="8205711" y="5057656"/>
            <a:ext cx="319440" cy="278244"/>
            <a:chOff x="9393652" y="859426"/>
            <a:chExt cx="344708" cy="394330"/>
          </a:xfrm>
        </p:grpSpPr>
        <p:cxnSp>
          <p:nvCxnSpPr>
            <p:cNvPr id="19" name="Straight Connector 18">
              <a:extLst>
                <a:ext uri="{FF2B5EF4-FFF2-40B4-BE49-F238E27FC236}">
                  <a16:creationId xmlns:a16="http://schemas.microsoft.com/office/drawing/2014/main" id="{60103D37-57E8-8A44-855F-00555EFC3614}"/>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8F2143-8175-AE44-B1A6-499EB5D6F07A}"/>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2934827-3EC8-AE4A-B9F7-42A814E57AB7}"/>
              </a:ext>
            </a:extLst>
          </p:cNvPr>
          <p:cNvGrpSpPr/>
          <p:nvPr/>
        </p:nvGrpSpPr>
        <p:grpSpPr>
          <a:xfrm>
            <a:off x="8129511" y="6044446"/>
            <a:ext cx="319440" cy="278244"/>
            <a:chOff x="9393652" y="859426"/>
            <a:chExt cx="344708" cy="394330"/>
          </a:xfrm>
        </p:grpSpPr>
        <p:cxnSp>
          <p:nvCxnSpPr>
            <p:cNvPr id="22" name="Straight Connector 21">
              <a:extLst>
                <a:ext uri="{FF2B5EF4-FFF2-40B4-BE49-F238E27FC236}">
                  <a16:creationId xmlns:a16="http://schemas.microsoft.com/office/drawing/2014/main" id="{9D424188-41F3-B940-8B67-BB8C361F74F8}"/>
                </a:ext>
              </a:extLst>
            </p:cNvPr>
            <p:cNvCxnSpPr>
              <a:cxnSpLocks/>
            </p:cNvCxnSpPr>
            <p:nvPr/>
          </p:nvCxnSpPr>
          <p:spPr>
            <a:xfrm flipH="1">
              <a:off x="9393652" y="859426"/>
              <a:ext cx="142600" cy="3864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5E65C9-D5C8-6A43-B0C1-2DA6D153CB8F}"/>
                </a:ext>
              </a:extLst>
            </p:cNvPr>
            <p:cNvCxnSpPr/>
            <p:nvPr/>
          </p:nvCxnSpPr>
          <p:spPr>
            <a:xfrm>
              <a:off x="9409450" y="1253756"/>
              <a:ext cx="328910"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397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9.1 The Sinusoidal Source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E8DBFF6-1A8A-254D-89A9-706ABDA2DEB2}"/>
                  </a:ext>
                </a:extLst>
              </p:cNvPr>
              <p:cNvSpPr txBox="1"/>
              <p:nvPr/>
            </p:nvSpPr>
            <p:spPr>
              <a:xfrm>
                <a:off x="1338160" y="4453170"/>
                <a:ext cx="2748446" cy="461665"/>
              </a:xfrm>
              <a:prstGeom prst="rect">
                <a:avLst/>
              </a:prstGeom>
              <a:noFill/>
            </p:spPr>
            <p:txBody>
              <a:bodyPr wrap="square" rtlCol="0">
                <a:spAutoFit/>
              </a:bodyPr>
              <a:lstStyle/>
              <a:p>
                <a14:m>
                  <m:oMath xmlns:m="http://schemas.openxmlformats.org/officeDocument/2006/math">
                    <m:r>
                      <a:rPr lang="en-US" sz="2400" i="1" smtClean="0">
                        <a:solidFill>
                          <a:schemeClr val="tx1"/>
                        </a:solidFill>
                        <a:latin typeface="Cambria Math" panose="02040503050406030204" pitchFamily="18" charset="0"/>
                      </a:rPr>
                      <m:t>𝑣</m:t>
                    </m:r>
                    <m:r>
                      <a:rPr lang="en-US" sz="2400" i="1" smtClean="0">
                        <a:solidFill>
                          <a:schemeClr val="tx1"/>
                        </a:solidFill>
                        <a:latin typeface="Cambria Math" panose="02040503050406030204" pitchFamily="18" charset="0"/>
                      </a:rPr>
                      <m:t> </m:t>
                    </m:r>
                  </m:oMath>
                </a14:m>
                <a:r>
                  <a:rPr lang="pt" sz="2400" dirty="0">
                    <a:solidFill>
                      <a:schemeClr val="tx1"/>
                    </a:solidFill>
                  </a:rPr>
                  <a:t>=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m:t>
                        </m:r>
                      </m:sub>
                    </m:sSub>
                  </m:oMath>
                </a14:m>
                <a:r>
                  <a:rPr lang="pt" sz="2400" dirty="0">
                    <a:solidFill>
                      <a:schemeClr val="tx1"/>
                    </a:solidFill>
                  </a:rPr>
                  <a:t> Cos(</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𝑡</m:t>
                    </m:r>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𝜙</m:t>
                    </m:r>
                  </m:oMath>
                </a14:m>
                <a:r>
                  <a:rPr lang="pt" sz="2400" dirty="0">
                    <a:solidFill>
                      <a:schemeClr val="tx1"/>
                    </a:solidFill>
                  </a:rPr>
                  <a:t>)</a:t>
                </a:r>
                <a:endParaRPr lang="en-US" sz="2400" dirty="0">
                  <a:solidFill>
                    <a:srgbClr val="00B0F0"/>
                  </a:solidFill>
                </a:endParaRPr>
              </a:p>
            </p:txBody>
          </p:sp>
        </mc:Choice>
        <mc:Fallback xmlns="">
          <p:sp>
            <p:nvSpPr>
              <p:cNvPr id="9" name="TextBox 8">
                <a:extLst>
                  <a:ext uri="{FF2B5EF4-FFF2-40B4-BE49-F238E27FC236}">
                    <a16:creationId xmlns:a16="http://schemas.microsoft.com/office/drawing/2014/main" id="{AE8DBFF6-1A8A-254D-89A9-706ABDA2DEB2}"/>
                  </a:ext>
                </a:extLst>
              </p:cNvPr>
              <p:cNvSpPr txBox="1">
                <a:spLocks noRot="1" noChangeAspect="1" noMove="1" noResize="1" noEditPoints="1" noAdjustHandles="1" noChangeArrowheads="1" noChangeShapeType="1" noTextEdit="1"/>
              </p:cNvSpPr>
              <p:nvPr/>
            </p:nvSpPr>
            <p:spPr>
              <a:xfrm>
                <a:off x="1338160" y="4453170"/>
                <a:ext cx="2748446" cy="461665"/>
              </a:xfrm>
              <a:prstGeom prst="rect">
                <a:avLst/>
              </a:prstGeom>
              <a:blipFill>
                <a:blip r:embed="rId2"/>
                <a:stretch>
                  <a:fillRect t="-8108" r="-459" b="-27027"/>
                </a:stretch>
              </a:blipFill>
            </p:spPr>
            <p:txBody>
              <a:bodyPr/>
              <a:lstStyle/>
              <a:p>
                <a:r>
                  <a:rPr lang="en-US">
                    <a:noFill/>
                  </a:rPr>
                  <a:t> </a:t>
                </a:r>
              </a:p>
            </p:txBody>
          </p:sp>
        </mc:Fallback>
      </mc:AlternateContent>
      <p:pic>
        <p:nvPicPr>
          <p:cNvPr id="6" name="Picture 2" descr="A graph plots sinusoidal voltage as a function of time.&#10;The X-axis plots time t, while the y-axis plots voltage v, marking minus V sub m, 0, and V sub m. The graph shows a sinusoidal wave moving on either side of the x-axis with an amplitude marked as V sub m and frequency marked as T.">
            <a:extLst>
              <a:ext uri="{FF2B5EF4-FFF2-40B4-BE49-F238E27FC236}">
                <a16:creationId xmlns:a16="http://schemas.microsoft.com/office/drawing/2014/main" id="{28F4A53B-7298-8849-997A-C94DADA52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38" y="1931670"/>
            <a:ext cx="4100624" cy="231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9156EA5E-F05C-E440-B325-47D35A84564E}"/>
              </a:ext>
            </a:extLst>
          </p:cNvPr>
          <p:cNvPicPr>
            <a:picLocks noChangeAspect="1"/>
          </p:cNvPicPr>
          <p:nvPr/>
        </p:nvPicPr>
        <p:blipFill>
          <a:blip r:embed="rId4"/>
          <a:stretch>
            <a:fillRect/>
          </a:stretch>
        </p:blipFill>
        <p:spPr>
          <a:xfrm>
            <a:off x="5318760" y="4333240"/>
            <a:ext cx="1257300" cy="889000"/>
          </a:xfrm>
          <a:prstGeom prst="rect">
            <a:avLst/>
          </a:prstGeom>
        </p:spPr>
      </p:pic>
      <p:pic>
        <p:nvPicPr>
          <p:cNvPr id="4" name="Picture 3">
            <a:extLst>
              <a:ext uri="{FF2B5EF4-FFF2-40B4-BE49-F238E27FC236}">
                <a16:creationId xmlns:a16="http://schemas.microsoft.com/office/drawing/2014/main" id="{1B383FBD-163C-1041-91F2-F915377FC110}"/>
              </a:ext>
            </a:extLst>
          </p:cNvPr>
          <p:cNvPicPr>
            <a:picLocks noChangeAspect="1"/>
          </p:cNvPicPr>
          <p:nvPr/>
        </p:nvPicPr>
        <p:blipFill>
          <a:blip r:embed="rId5"/>
          <a:stretch>
            <a:fillRect/>
          </a:stretch>
        </p:blipFill>
        <p:spPr>
          <a:xfrm>
            <a:off x="5610860" y="5411470"/>
            <a:ext cx="1764216" cy="461664"/>
          </a:xfrm>
          <a:prstGeom prst="rect">
            <a:avLst/>
          </a:prstGeom>
          <a:ln>
            <a:solidFill>
              <a:schemeClr val="accent1"/>
            </a:solidFill>
          </a:ln>
        </p:spPr>
      </p:pic>
      <p:pic>
        <p:nvPicPr>
          <p:cNvPr id="5" name="Picture 4">
            <a:extLst>
              <a:ext uri="{FF2B5EF4-FFF2-40B4-BE49-F238E27FC236}">
                <a16:creationId xmlns:a16="http://schemas.microsoft.com/office/drawing/2014/main" id="{31273202-4AC3-1D48-A52F-B957B5589B30}"/>
              </a:ext>
            </a:extLst>
          </p:cNvPr>
          <p:cNvPicPr>
            <a:picLocks noChangeAspect="1"/>
          </p:cNvPicPr>
          <p:nvPr/>
        </p:nvPicPr>
        <p:blipFill>
          <a:blip r:embed="rId6"/>
          <a:stretch>
            <a:fillRect/>
          </a:stretch>
        </p:blipFill>
        <p:spPr>
          <a:xfrm>
            <a:off x="5255036" y="2178050"/>
            <a:ext cx="5386294" cy="8890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71A1C2-A3E4-3143-A762-9D4AFB5EEDD5}"/>
                  </a:ext>
                </a:extLst>
              </p:cNvPr>
              <p:cNvSpPr txBox="1"/>
              <p:nvPr/>
            </p:nvSpPr>
            <p:spPr>
              <a:xfrm>
                <a:off x="5620295" y="3028950"/>
                <a:ext cx="4297680" cy="430887"/>
              </a:xfrm>
              <a:prstGeom prst="rect">
                <a:avLst/>
              </a:prstGeom>
              <a:noFill/>
            </p:spPr>
            <p:txBody>
              <a:bodyPr wrap="square" rtlCol="0">
                <a:spAutoFit/>
              </a:bodyPr>
              <a:lstStyle/>
              <a:p>
                <a14:m>
                  <m:oMath xmlns:m="http://schemas.openxmlformats.org/officeDocument/2006/math">
                    <m:r>
                      <a:rPr lang="en-US" sz="2200" i="1" smtClean="0">
                        <a:solidFill>
                          <a:schemeClr val="tx1">
                            <a:lumMod val="65000"/>
                            <a:lumOff val="35000"/>
                          </a:schemeClr>
                        </a:solidFill>
                        <a:latin typeface="Cambria Math" panose="02040503050406030204" pitchFamily="18" charset="0"/>
                      </a:rPr>
                      <m:t>𝜙</m:t>
                    </m:r>
                  </m:oMath>
                </a14:m>
                <a:r>
                  <a:rPr lang="en-US" sz="2200" i="1" dirty="0">
                    <a:solidFill>
                      <a:schemeClr val="tx1">
                        <a:lumMod val="65000"/>
                        <a:lumOff val="35000"/>
                      </a:schemeClr>
                    </a:solidFill>
                    <a:latin typeface="Times New Roman" panose="02020603050405020304" pitchFamily="18" charset="0"/>
                    <a:cs typeface="Times New Roman" panose="02020603050405020304" pitchFamily="18" charset="0"/>
                  </a:rPr>
                  <a:t> = the phase angle in degrees</a:t>
                </a:r>
              </a:p>
            </p:txBody>
          </p:sp>
        </mc:Choice>
        <mc:Fallback xmlns="">
          <p:sp>
            <p:nvSpPr>
              <p:cNvPr id="11" name="TextBox 10">
                <a:extLst>
                  <a:ext uri="{FF2B5EF4-FFF2-40B4-BE49-F238E27FC236}">
                    <a16:creationId xmlns:a16="http://schemas.microsoft.com/office/drawing/2014/main" id="{BD71A1C2-A3E4-3143-A762-9D4AFB5EEDD5}"/>
                  </a:ext>
                </a:extLst>
              </p:cNvPr>
              <p:cNvSpPr txBox="1">
                <a:spLocks noRot="1" noChangeAspect="1" noMove="1" noResize="1" noEditPoints="1" noAdjustHandles="1" noChangeArrowheads="1" noChangeShapeType="1" noTextEdit="1"/>
              </p:cNvSpPr>
              <p:nvPr/>
            </p:nvSpPr>
            <p:spPr>
              <a:xfrm>
                <a:off x="5620295" y="3028950"/>
                <a:ext cx="4297680" cy="430887"/>
              </a:xfrm>
              <a:prstGeom prst="rect">
                <a:avLst/>
              </a:prstGeom>
              <a:blipFill>
                <a:blip r:embed="rId7"/>
                <a:stretch>
                  <a:fillRect l="-885"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E22A2D-9BCA-EB44-AF5D-4F4603F519B3}"/>
                  </a:ext>
                </a:extLst>
              </p:cNvPr>
              <p:cNvSpPr txBox="1"/>
              <p:nvPr/>
            </p:nvSpPr>
            <p:spPr>
              <a:xfrm>
                <a:off x="1305031" y="4963379"/>
                <a:ext cx="2748446" cy="637354"/>
              </a:xfrm>
              <a:prstGeom prst="rect">
                <a:avLst/>
              </a:prstGeom>
              <a:noFill/>
            </p:spPr>
            <p:txBody>
              <a:bodyPr wrap="square" rtlCol="0">
                <a:spAutoFit/>
              </a:bodyPr>
              <a:lstStyle/>
              <a:p>
                <a14:m>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b="0" i="1" smtClean="0">
                            <a:latin typeface="Cambria Math" panose="02040503050406030204" pitchFamily="18" charset="0"/>
                          </a:rPr>
                          <m:t>𝑟𝑚𝑠</m:t>
                        </m:r>
                      </m:sub>
                    </m:sSub>
                  </m:oMath>
                </a14:m>
                <a:r>
                  <a:rPr lang="pt" sz="2400" dirty="0">
                    <a:solidFill>
                      <a:schemeClr val="tx1"/>
                    </a:solidFill>
                  </a:rPr>
                  <a:t>= </a:t>
                </a:r>
                <a14:m>
                  <m:oMath xmlns:m="http://schemas.openxmlformats.org/officeDocument/2006/math">
                    <m:f>
                      <m:fPr>
                        <m:ctrlPr>
                          <a:rPr lang="pt" sz="2400" i="1" smtClean="0">
                            <a:solidFill>
                              <a:schemeClr val="tx1"/>
                            </a:solidFill>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𝑚</m:t>
                            </m:r>
                          </m:sub>
                        </m:sSub>
                      </m:num>
                      <m:den>
                        <m:rad>
                          <m:radPr>
                            <m:degHide m:val="on"/>
                            <m:ctrlPr>
                              <a:rPr lang="pt"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2</m:t>
                            </m:r>
                          </m:e>
                        </m:rad>
                      </m:den>
                    </m:f>
                  </m:oMath>
                </a14:m>
                <a:endParaRPr lang="en-US" sz="2400" dirty="0">
                  <a:solidFill>
                    <a:srgbClr val="00B0F0"/>
                  </a:solidFill>
                </a:endParaRPr>
              </a:p>
            </p:txBody>
          </p:sp>
        </mc:Choice>
        <mc:Fallback xmlns="">
          <p:sp>
            <p:nvSpPr>
              <p:cNvPr id="10" name="TextBox 9">
                <a:extLst>
                  <a:ext uri="{FF2B5EF4-FFF2-40B4-BE49-F238E27FC236}">
                    <a16:creationId xmlns:a16="http://schemas.microsoft.com/office/drawing/2014/main" id="{F2E22A2D-9BCA-EB44-AF5D-4F4603F519B3}"/>
                  </a:ext>
                </a:extLst>
              </p:cNvPr>
              <p:cNvSpPr txBox="1">
                <a:spLocks noRot="1" noChangeAspect="1" noMove="1" noResize="1" noEditPoints="1" noAdjustHandles="1" noChangeArrowheads="1" noChangeShapeType="1" noTextEdit="1"/>
              </p:cNvSpPr>
              <p:nvPr/>
            </p:nvSpPr>
            <p:spPr>
              <a:xfrm>
                <a:off x="1305031" y="4963379"/>
                <a:ext cx="2748446" cy="637354"/>
              </a:xfrm>
              <a:prstGeom prst="rect">
                <a:avLst/>
              </a:prstGeom>
              <a:blipFill>
                <a:blip r:embed="rId8"/>
                <a:stretch>
                  <a:fillRect l="-2304" b="-588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1C61B2E0-A912-8048-8D40-96FA665D38F0}"/>
              </a:ext>
            </a:extLst>
          </p:cNvPr>
          <p:cNvSpPr>
            <a:spLocks noGrp="1"/>
          </p:cNvSpPr>
          <p:nvPr>
            <p:ph type="sldNum" sz="quarter" idx="12"/>
          </p:nvPr>
        </p:nvSpPr>
        <p:spPr/>
        <p:txBody>
          <a:bodyPr/>
          <a:lstStyle/>
          <a:p>
            <a:fld id="{F33FCB0E-AFE6-8F4B-B9EB-BD4C96BB7C7B}" type="slidenum">
              <a:rPr lang="en-US" smtClean="0"/>
              <a:t>8</a:t>
            </a:fld>
            <a:endParaRPr lang="en-US"/>
          </a:p>
        </p:txBody>
      </p:sp>
    </p:spTree>
    <p:extLst>
      <p:ext uri="{BB962C8B-B14F-4D97-AF65-F5344CB8AC3E}">
        <p14:creationId xmlns:p14="http://schemas.microsoft.com/office/powerpoint/2010/main" val="1600140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7AF89AA0-AF6F-5B4E-B530-6DB55E4D539C}"/>
              </a:ext>
            </a:extLst>
          </p:cNvPr>
          <p:cNvPicPr>
            <a:picLocks noChangeAspect="1"/>
          </p:cNvPicPr>
          <p:nvPr/>
        </p:nvPicPr>
        <p:blipFill>
          <a:blip r:embed="rId2"/>
          <a:stretch>
            <a:fillRect/>
          </a:stretch>
        </p:blipFill>
        <p:spPr>
          <a:xfrm>
            <a:off x="1828860" y="1993900"/>
            <a:ext cx="8682930" cy="1195070"/>
          </a:xfrm>
          <a:prstGeom prst="rect">
            <a:avLst/>
          </a:prstGeom>
        </p:spPr>
      </p:pic>
      <p:pic>
        <p:nvPicPr>
          <p:cNvPr id="5" name="Picture 4">
            <a:extLst>
              <a:ext uri="{FF2B5EF4-FFF2-40B4-BE49-F238E27FC236}">
                <a16:creationId xmlns:a16="http://schemas.microsoft.com/office/drawing/2014/main" id="{C2578CDD-1A06-E747-BD5D-BBF5C31CCA26}"/>
              </a:ext>
            </a:extLst>
          </p:cNvPr>
          <p:cNvPicPr>
            <a:picLocks noChangeAspect="1"/>
          </p:cNvPicPr>
          <p:nvPr/>
        </p:nvPicPr>
        <p:blipFill>
          <a:blip r:embed="rId3"/>
          <a:stretch>
            <a:fillRect/>
          </a:stretch>
        </p:blipFill>
        <p:spPr>
          <a:xfrm>
            <a:off x="2883276" y="3188970"/>
            <a:ext cx="6656964" cy="1192292"/>
          </a:xfrm>
          <a:prstGeom prst="rect">
            <a:avLst/>
          </a:prstGeom>
        </p:spPr>
      </p:pic>
      <p:pic>
        <p:nvPicPr>
          <p:cNvPr id="11" name="Picture 10">
            <a:extLst>
              <a:ext uri="{FF2B5EF4-FFF2-40B4-BE49-F238E27FC236}">
                <a16:creationId xmlns:a16="http://schemas.microsoft.com/office/drawing/2014/main" id="{4D8AE2FB-3438-7349-A360-A74A7C38CA66}"/>
              </a:ext>
            </a:extLst>
          </p:cNvPr>
          <p:cNvPicPr>
            <a:picLocks noChangeAspect="1"/>
          </p:cNvPicPr>
          <p:nvPr/>
        </p:nvPicPr>
        <p:blipFill>
          <a:blip r:embed="rId4"/>
          <a:stretch>
            <a:fillRect/>
          </a:stretch>
        </p:blipFill>
        <p:spPr>
          <a:xfrm>
            <a:off x="2343150" y="4439920"/>
            <a:ext cx="3162300" cy="2070100"/>
          </a:xfrm>
          <a:prstGeom prst="rect">
            <a:avLst/>
          </a:prstGeom>
        </p:spPr>
      </p:pic>
      <p:pic>
        <p:nvPicPr>
          <p:cNvPr id="13" name="Picture 12">
            <a:extLst>
              <a:ext uri="{FF2B5EF4-FFF2-40B4-BE49-F238E27FC236}">
                <a16:creationId xmlns:a16="http://schemas.microsoft.com/office/drawing/2014/main" id="{07C4B100-783B-784D-917A-04E74EB43E99}"/>
              </a:ext>
            </a:extLst>
          </p:cNvPr>
          <p:cNvPicPr>
            <a:picLocks noChangeAspect="1"/>
          </p:cNvPicPr>
          <p:nvPr/>
        </p:nvPicPr>
        <p:blipFill>
          <a:blip r:embed="rId5"/>
          <a:stretch>
            <a:fillRect/>
          </a:stretch>
        </p:blipFill>
        <p:spPr>
          <a:xfrm>
            <a:off x="6017260" y="4837430"/>
            <a:ext cx="2489200" cy="1435100"/>
          </a:xfrm>
          <a:prstGeom prst="rect">
            <a:avLst/>
          </a:prstGeom>
        </p:spPr>
      </p:pic>
      <p:sp>
        <p:nvSpPr>
          <p:cNvPr id="2" name="Slide Number Placeholder 1">
            <a:extLst>
              <a:ext uri="{FF2B5EF4-FFF2-40B4-BE49-F238E27FC236}">
                <a16:creationId xmlns:a16="http://schemas.microsoft.com/office/drawing/2014/main" id="{773A709B-D3B7-A945-9817-91B7CE0187CB}"/>
              </a:ext>
            </a:extLst>
          </p:cNvPr>
          <p:cNvSpPr>
            <a:spLocks noGrp="1"/>
          </p:cNvSpPr>
          <p:nvPr>
            <p:ph type="sldNum" sz="quarter" idx="12"/>
          </p:nvPr>
        </p:nvSpPr>
        <p:spPr/>
        <p:txBody>
          <a:bodyPr/>
          <a:lstStyle/>
          <a:p>
            <a:fld id="{F33FCB0E-AFE6-8F4B-B9EB-BD4C96BB7C7B}" type="slidenum">
              <a:rPr lang="en-US" smtClean="0"/>
              <a:t>80</a:t>
            </a:fld>
            <a:endParaRPr lang="en-US"/>
          </a:p>
        </p:txBody>
      </p:sp>
    </p:spTree>
    <p:extLst>
      <p:ext uri="{BB962C8B-B14F-4D97-AF65-F5344CB8AC3E}">
        <p14:creationId xmlns:p14="http://schemas.microsoft.com/office/powerpoint/2010/main" val="22871555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2" name="Picture 1">
            <a:extLst>
              <a:ext uri="{FF2B5EF4-FFF2-40B4-BE49-F238E27FC236}">
                <a16:creationId xmlns:a16="http://schemas.microsoft.com/office/drawing/2014/main" id="{C8FF5031-60E7-9B46-940F-DC817CE133C1}"/>
              </a:ext>
            </a:extLst>
          </p:cNvPr>
          <p:cNvPicPr>
            <a:picLocks noChangeAspect="1"/>
          </p:cNvPicPr>
          <p:nvPr/>
        </p:nvPicPr>
        <p:blipFill>
          <a:blip r:embed="rId2"/>
          <a:stretch>
            <a:fillRect/>
          </a:stretch>
        </p:blipFill>
        <p:spPr>
          <a:xfrm>
            <a:off x="5920740" y="1982470"/>
            <a:ext cx="5497830" cy="2287265"/>
          </a:xfrm>
          <a:prstGeom prst="rect">
            <a:avLst/>
          </a:prstGeom>
        </p:spPr>
      </p:pic>
      <p:pic>
        <p:nvPicPr>
          <p:cNvPr id="6" name="Picture 5">
            <a:extLst>
              <a:ext uri="{FF2B5EF4-FFF2-40B4-BE49-F238E27FC236}">
                <a16:creationId xmlns:a16="http://schemas.microsoft.com/office/drawing/2014/main" id="{C17B2036-5F8B-F24B-8194-31A4E215928D}"/>
              </a:ext>
            </a:extLst>
          </p:cNvPr>
          <p:cNvPicPr>
            <a:picLocks noChangeAspect="1"/>
          </p:cNvPicPr>
          <p:nvPr/>
        </p:nvPicPr>
        <p:blipFill>
          <a:blip r:embed="rId3"/>
          <a:stretch>
            <a:fillRect/>
          </a:stretch>
        </p:blipFill>
        <p:spPr>
          <a:xfrm>
            <a:off x="525779" y="2995930"/>
            <a:ext cx="2121477" cy="1244600"/>
          </a:xfrm>
          <a:prstGeom prst="rect">
            <a:avLst/>
          </a:prstGeom>
        </p:spPr>
      </p:pic>
      <p:pic>
        <p:nvPicPr>
          <p:cNvPr id="7" name="Picture 6">
            <a:extLst>
              <a:ext uri="{FF2B5EF4-FFF2-40B4-BE49-F238E27FC236}">
                <a16:creationId xmlns:a16="http://schemas.microsoft.com/office/drawing/2014/main" id="{3AD5315E-8802-C74C-A108-FB000893EC1D}"/>
              </a:ext>
            </a:extLst>
          </p:cNvPr>
          <p:cNvPicPr>
            <a:picLocks noChangeAspect="1"/>
          </p:cNvPicPr>
          <p:nvPr/>
        </p:nvPicPr>
        <p:blipFill>
          <a:blip r:embed="rId4"/>
          <a:stretch>
            <a:fillRect/>
          </a:stretch>
        </p:blipFill>
        <p:spPr>
          <a:xfrm>
            <a:off x="560070" y="4142740"/>
            <a:ext cx="2087186" cy="958268"/>
          </a:xfrm>
          <a:prstGeom prst="rect">
            <a:avLst/>
          </a:prstGeom>
        </p:spPr>
      </p:pic>
      <p:pic>
        <p:nvPicPr>
          <p:cNvPr id="9" name="Picture 8">
            <a:extLst>
              <a:ext uri="{FF2B5EF4-FFF2-40B4-BE49-F238E27FC236}">
                <a16:creationId xmlns:a16="http://schemas.microsoft.com/office/drawing/2014/main" id="{1C3621A4-281A-2E48-B775-DEBBF57DFEAB}"/>
              </a:ext>
            </a:extLst>
          </p:cNvPr>
          <p:cNvPicPr>
            <a:picLocks noChangeAspect="1"/>
          </p:cNvPicPr>
          <p:nvPr/>
        </p:nvPicPr>
        <p:blipFill>
          <a:blip r:embed="rId5"/>
          <a:stretch>
            <a:fillRect/>
          </a:stretch>
        </p:blipFill>
        <p:spPr>
          <a:xfrm>
            <a:off x="485656" y="2151380"/>
            <a:ext cx="2210554" cy="648970"/>
          </a:xfrm>
          <a:prstGeom prst="rect">
            <a:avLst/>
          </a:prstGeom>
          <a:ln>
            <a:solidFill>
              <a:schemeClr val="accent1">
                <a:shade val="50000"/>
              </a:schemeClr>
            </a:solidFill>
          </a:ln>
        </p:spPr>
      </p:pic>
      <p:grpSp>
        <p:nvGrpSpPr>
          <p:cNvPr id="15" name="Group 14">
            <a:extLst>
              <a:ext uri="{FF2B5EF4-FFF2-40B4-BE49-F238E27FC236}">
                <a16:creationId xmlns:a16="http://schemas.microsoft.com/office/drawing/2014/main" id="{93AD1072-D739-CB44-9BDC-AE958035A4E4}"/>
              </a:ext>
            </a:extLst>
          </p:cNvPr>
          <p:cNvGrpSpPr/>
          <p:nvPr/>
        </p:nvGrpSpPr>
        <p:grpSpPr>
          <a:xfrm>
            <a:off x="378079" y="5301734"/>
            <a:ext cx="3311676" cy="1022598"/>
            <a:chOff x="869569" y="5598914"/>
            <a:chExt cx="3311676" cy="1022598"/>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42E5-5DA5-5946-968D-022A9BBF6614}"/>
                    </a:ext>
                  </a:extLst>
                </p:cNvPr>
                <p:cNvSpPr/>
                <p:nvPr/>
              </p:nvSpPr>
              <p:spPr>
                <a:xfrm>
                  <a:off x="1417189" y="6084570"/>
                  <a:ext cx="1386598" cy="536942"/>
                </a:xfrm>
                <a:prstGeom prst="rect">
                  <a:avLst/>
                </a:prstGeom>
                <a:ln>
                  <a:solidFill>
                    <a:schemeClr val="accent1">
                      <a:shade val="50000"/>
                    </a:schemeClr>
                  </a:solidFill>
                </a:ln>
              </p:spPr>
              <p:txBody>
                <a:bodyPr wrap="square">
                  <a:spAutoFit/>
                </a:bodyPr>
                <a:lstStyle/>
                <a:p>
                  <a14:m>
                    <m:oMath xmlns:m="http://schemas.openxmlformats.org/officeDocument/2006/math">
                      <m:sSub>
                        <m:sSubPr>
                          <m:ctrlPr>
                            <a:rPr lang="en-US" sz="2000" b="1" i="1" dirty="0" smtClean="0">
                              <a:solidFill>
                                <a:srgbClr val="0070C0"/>
                              </a:solidFill>
                              <a:latin typeface="Cambria Math" panose="02040503050406030204" pitchFamily="18" charset="0"/>
                            </a:rPr>
                          </m:ctrlPr>
                        </m:sSubPr>
                        <m:e>
                          <m:r>
                            <a:rPr lang="en-US" sz="2000" b="1" i="1" dirty="0">
                              <a:solidFill>
                                <a:srgbClr val="0070C0"/>
                              </a:solidFill>
                              <a:latin typeface="Cambria Math" panose="02040503050406030204" pitchFamily="18" charset="0"/>
                            </a:rPr>
                            <m:t>𝒁</m:t>
                          </m:r>
                        </m:e>
                        <m:sub>
                          <m:r>
                            <a:rPr lang="en-US" sz="2000" b="1" i="1" dirty="0">
                              <a:solidFill>
                                <a:srgbClr val="0070C0"/>
                              </a:solidFill>
                              <a:latin typeface="Cambria Math" panose="02040503050406030204" pitchFamily="18" charset="0"/>
                            </a:rPr>
                            <m:t>𝑹</m:t>
                          </m:r>
                        </m:sub>
                      </m:sSub>
                    </m:oMath>
                  </a14:m>
                  <a:r>
                    <a:rPr lang="en-US" sz="2000" dirty="0">
                      <a:solidFill>
                        <a:srgbClr val="0070C0"/>
                      </a:solidFill>
                    </a:rPr>
                    <a:t> = </a:t>
                  </a:r>
                  <a14:m>
                    <m:oMath xmlns:m="http://schemas.openxmlformats.org/officeDocument/2006/math">
                      <m:f>
                        <m:fPr>
                          <m:ctrlPr>
                            <a:rPr lang="en-US" sz="2000" b="1" i="1" dirty="0">
                              <a:solidFill>
                                <a:srgbClr val="0070C0"/>
                              </a:solidFill>
                              <a:latin typeface="Cambria Math" panose="02040503050406030204" pitchFamily="18" charset="0"/>
                            </a:rPr>
                          </m:ctrlPr>
                        </m:fPr>
                        <m:num>
                          <m:r>
                            <a:rPr lang="en-US" sz="2000" b="1" i="1" dirty="0" smtClean="0">
                              <a:solidFill>
                                <a:srgbClr val="0070C0"/>
                              </a:solidFill>
                              <a:latin typeface="Cambria Math" panose="02040503050406030204" pitchFamily="18" charset="0"/>
                            </a:rPr>
                            <m:t>𝟏</m:t>
                          </m:r>
                        </m:num>
                        <m:den>
                          <m:sSup>
                            <m:sSupPr>
                              <m:ctrlPr>
                                <a:rPr lang="en-US" sz="2000" b="1" i="1" dirty="0">
                                  <a:solidFill>
                                    <a:srgbClr val="0070C0"/>
                                  </a:solidFill>
                                  <a:latin typeface="Cambria Math" panose="02040503050406030204" pitchFamily="18" charset="0"/>
                                </a:rPr>
                              </m:ctrlPr>
                            </m:sSupPr>
                            <m:e>
                              <m:r>
                                <a:rPr lang="en-US" sz="2000" b="1" i="1" dirty="0" smtClean="0">
                                  <a:solidFill>
                                    <a:srgbClr val="0070C0"/>
                                  </a:solidFill>
                                  <a:latin typeface="Cambria Math" panose="02040503050406030204" pitchFamily="18" charset="0"/>
                                </a:rPr>
                                <m:t>𝒏</m:t>
                              </m:r>
                            </m:e>
                            <m:sup>
                              <m:r>
                                <a:rPr lang="en-US" sz="2000" b="1" i="1" dirty="0">
                                  <a:solidFill>
                                    <a:srgbClr val="0070C0"/>
                                  </a:solidFill>
                                  <a:latin typeface="Cambria Math" panose="02040503050406030204" pitchFamily="18" charset="0"/>
                                </a:rPr>
                                <m:t>𝟐</m:t>
                              </m:r>
                            </m:sup>
                          </m:sSup>
                        </m:den>
                      </m:f>
                      <m:r>
                        <a:rPr lang="en-US" sz="2000" b="1" i="1" dirty="0" smtClean="0">
                          <a:solidFill>
                            <a:srgbClr val="0070C0"/>
                          </a:solidFill>
                          <a:latin typeface="Cambria Math" panose="02040503050406030204" pitchFamily="18" charset="0"/>
                        </a:rPr>
                        <m:t> </m:t>
                      </m:r>
                      <m:sSub>
                        <m:sSubPr>
                          <m:ctrlPr>
                            <a:rPr lang="en-US" sz="2000" b="1" i="1" dirty="0">
                              <a:solidFill>
                                <a:srgbClr val="0070C0"/>
                              </a:solidFill>
                              <a:latin typeface="Cambria Math" panose="02040503050406030204" pitchFamily="18" charset="0"/>
                            </a:rPr>
                          </m:ctrlPr>
                        </m:sSubPr>
                        <m:e>
                          <m:r>
                            <a:rPr lang="en-US" sz="2000" b="1" i="1" dirty="0">
                              <a:solidFill>
                                <a:srgbClr val="0070C0"/>
                              </a:solidFill>
                              <a:latin typeface="Cambria Math" panose="02040503050406030204" pitchFamily="18" charset="0"/>
                            </a:rPr>
                            <m:t>𝒁</m:t>
                          </m:r>
                        </m:e>
                        <m:sub>
                          <m:r>
                            <a:rPr lang="en-US" sz="2000" b="1" i="1" dirty="0" smtClean="0">
                              <a:solidFill>
                                <a:srgbClr val="0070C0"/>
                              </a:solidFill>
                              <a:latin typeface="Cambria Math" panose="02040503050406030204" pitchFamily="18" charset="0"/>
                            </a:rPr>
                            <m:t>𝑳</m:t>
                          </m:r>
                        </m:sub>
                      </m:sSub>
                    </m:oMath>
                  </a14:m>
                  <a:r>
                    <a:rPr lang="en-US" sz="2000" dirty="0">
                      <a:solidFill>
                        <a:srgbClr val="0070C0"/>
                      </a:solidFill>
                    </a:rPr>
                    <a:t> </a:t>
                  </a:r>
                  <a:endParaRPr lang="en-US" sz="2000" dirty="0"/>
                </a:p>
              </p:txBody>
            </p:sp>
          </mc:Choice>
          <mc:Fallback xmlns="">
            <p:sp>
              <p:nvSpPr>
                <p:cNvPr id="10" name="Rectangle 9">
                  <a:extLst>
                    <a:ext uri="{FF2B5EF4-FFF2-40B4-BE49-F238E27FC236}">
                      <a16:creationId xmlns:a16="http://schemas.microsoft.com/office/drawing/2014/main" id="{7B9A42E5-5DA5-5946-968D-022A9BBF6614}"/>
                    </a:ext>
                  </a:extLst>
                </p:cNvPr>
                <p:cNvSpPr>
                  <a:spLocks noRot="1" noChangeAspect="1" noMove="1" noResize="1" noEditPoints="1" noAdjustHandles="1" noChangeArrowheads="1" noChangeShapeType="1" noTextEdit="1"/>
                </p:cNvSpPr>
                <p:nvPr/>
              </p:nvSpPr>
              <p:spPr>
                <a:xfrm>
                  <a:off x="1417189" y="6084570"/>
                  <a:ext cx="1386598" cy="536942"/>
                </a:xfrm>
                <a:prstGeom prst="rect">
                  <a:avLst/>
                </a:prstGeom>
                <a:blipFill>
                  <a:blip r:embed="rId6"/>
                  <a:stretch>
                    <a:fillRect b="-2326"/>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19B27EB-6635-7941-A0A9-E83E56544EE9}"/>
                    </a:ext>
                  </a:extLst>
                </p:cNvPr>
                <p:cNvSpPr/>
                <p:nvPr/>
              </p:nvSpPr>
              <p:spPr>
                <a:xfrm>
                  <a:off x="869569" y="5598914"/>
                  <a:ext cx="3311676" cy="400110"/>
                </a:xfrm>
                <a:prstGeom prst="rect">
                  <a:avLst/>
                </a:prstGeom>
                <a:ln>
                  <a:solidFill>
                    <a:schemeClr val="accent1">
                      <a:shade val="50000"/>
                    </a:schemeClr>
                  </a:solidFill>
                </a:ln>
              </p:spPr>
              <p:txBody>
                <a:bodyPr wrap="none">
                  <a:spAutoFit/>
                </a:bodyPr>
                <a:lstStyle/>
                <a:p>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𝒁</m:t>
                          </m:r>
                        </m:e>
                        <m:sub>
                          <m:r>
                            <a:rPr lang="en-US" sz="2000" b="1" i="1" dirty="0">
                              <a:latin typeface="Cambria Math" panose="02040503050406030204" pitchFamily="18" charset="0"/>
                            </a:rPr>
                            <m:t>𝑹</m:t>
                          </m:r>
                        </m:sub>
                      </m:sSub>
                    </m:oMath>
                  </a14:m>
                  <a:r>
                    <a:rPr lang="pt" sz="2000" dirty="0"/>
                    <a:t> (the Reflected Impedance)</a:t>
                  </a:r>
                  <a:endParaRPr lang="en-US" sz="2000" dirty="0"/>
                </a:p>
              </p:txBody>
            </p:sp>
          </mc:Choice>
          <mc:Fallback xmlns="">
            <p:sp>
              <p:nvSpPr>
                <p:cNvPr id="14" name="Rectangle 13">
                  <a:extLst>
                    <a:ext uri="{FF2B5EF4-FFF2-40B4-BE49-F238E27FC236}">
                      <a16:creationId xmlns:a16="http://schemas.microsoft.com/office/drawing/2014/main" id="{719B27EB-6635-7941-A0A9-E83E56544EE9}"/>
                    </a:ext>
                  </a:extLst>
                </p:cNvPr>
                <p:cNvSpPr>
                  <a:spLocks noRot="1" noChangeAspect="1" noMove="1" noResize="1" noEditPoints="1" noAdjustHandles="1" noChangeArrowheads="1" noChangeShapeType="1" noTextEdit="1"/>
                </p:cNvSpPr>
                <p:nvPr/>
              </p:nvSpPr>
              <p:spPr>
                <a:xfrm>
                  <a:off x="869569" y="5598914"/>
                  <a:ext cx="3311676" cy="400110"/>
                </a:xfrm>
                <a:prstGeom prst="rect">
                  <a:avLst/>
                </a:prstGeom>
                <a:blipFill>
                  <a:blip r:embed="rId7"/>
                  <a:stretch>
                    <a:fillRect t="-5882" r="-380" b="-20588"/>
                  </a:stretch>
                </a:blipFill>
                <a:ln>
                  <a:solidFill>
                    <a:schemeClr val="accent1">
                      <a:shade val="50000"/>
                    </a:schemeClr>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D8317A-FD8F-9A4F-80E0-080FDDDC6DCA}"/>
                  </a:ext>
                </a:extLst>
              </p:cNvPr>
              <p:cNvSpPr txBox="1"/>
              <p:nvPr/>
            </p:nvSpPr>
            <p:spPr>
              <a:xfrm>
                <a:off x="6297930" y="4433054"/>
                <a:ext cx="4619021" cy="1499065"/>
              </a:xfrm>
              <a:prstGeom prst="rect">
                <a:avLst/>
              </a:prstGeom>
              <a:noFill/>
            </p:spPr>
            <p:txBody>
              <a:bodyPr wrap="none" rtlCol="0">
                <a:spAutoFit/>
              </a:bodyPr>
              <a:lstStyle/>
              <a:p>
                <a14:m>
                  <m:oMath xmlns:m="http://schemas.openxmlformats.org/officeDocument/2006/math">
                    <m:sSub>
                      <m:sSubPr>
                        <m:ctrlPr>
                          <a:rPr lang="en-US" i="1" dirty="0" smtClean="0">
                            <a:solidFill>
                              <a:srgbClr val="0070C0"/>
                            </a:solidFill>
                            <a:latin typeface="Cambria Math" panose="02040503050406030204" pitchFamily="18" charset="0"/>
                          </a:rPr>
                        </m:ctrlPr>
                      </m:sSubPr>
                      <m:e>
                        <m:r>
                          <m:rPr>
                            <m:sty m:val="p"/>
                          </m:rPr>
                          <a:rPr lang="en-US" b="0" i="0" dirty="0" smtClean="0">
                            <a:solidFill>
                              <a:srgbClr val="0070C0"/>
                            </a:solidFill>
                            <a:latin typeface="Cambria Math" panose="02040503050406030204" pitchFamily="18" charset="0"/>
                          </a:rPr>
                          <m:t>N</m:t>
                        </m:r>
                      </m:e>
                      <m:sub>
                        <m:r>
                          <a:rPr lang="en-US" b="0" i="0" dirty="0" smtClean="0">
                            <a:solidFill>
                              <a:srgbClr val="0070C0"/>
                            </a:solidFill>
                            <a:latin typeface="Cambria Math" panose="02040503050406030204" pitchFamily="18" charset="0"/>
                          </a:rPr>
                          <m:t>1</m:t>
                        </m:r>
                      </m:sub>
                    </m:sSub>
                  </m:oMath>
                </a14:m>
                <a:r>
                  <a:rPr lang="en-US" dirty="0"/>
                  <a:t> is the number of turns of the Primary coil</a:t>
                </a:r>
              </a:p>
              <a:p>
                <a14:m>
                  <m:oMath xmlns:m="http://schemas.openxmlformats.org/officeDocument/2006/math">
                    <m:sSub>
                      <m:sSubPr>
                        <m:ctrlPr>
                          <a:rPr lang="en-US" i="1" dirty="0">
                            <a:solidFill>
                              <a:srgbClr val="0070C0"/>
                            </a:solidFill>
                            <a:latin typeface="Cambria Math" panose="02040503050406030204" pitchFamily="18" charset="0"/>
                          </a:rPr>
                        </m:ctrlPr>
                      </m:sSubPr>
                      <m:e>
                        <m:r>
                          <m:rPr>
                            <m:sty m:val="p"/>
                          </m:rPr>
                          <a:rPr lang="en-US" b="0" i="0" dirty="0" smtClean="0">
                            <a:solidFill>
                              <a:srgbClr val="0070C0"/>
                            </a:solidFill>
                            <a:latin typeface="Cambria Math" panose="02040503050406030204" pitchFamily="18" charset="0"/>
                          </a:rPr>
                          <m:t>N</m:t>
                        </m:r>
                      </m:e>
                      <m:sub>
                        <m:r>
                          <a:rPr lang="en-US" b="0" i="0" dirty="0" smtClean="0">
                            <a:solidFill>
                              <a:srgbClr val="0070C0"/>
                            </a:solidFill>
                            <a:latin typeface="Cambria Math" panose="02040503050406030204" pitchFamily="18" charset="0"/>
                          </a:rPr>
                          <m:t>2</m:t>
                        </m:r>
                      </m:sub>
                    </m:sSub>
                  </m:oMath>
                </a14:m>
                <a:r>
                  <a:rPr lang="en-US" dirty="0"/>
                  <a:t> is the number of turns of the Secondary coil</a:t>
                </a:r>
              </a:p>
              <a:p>
                <a:endParaRPr lang="en-US" dirty="0"/>
              </a:p>
              <a:p>
                <a:r>
                  <a:rPr lang="en-US" sz="2400" b="1" dirty="0">
                    <a:solidFill>
                      <a:srgbClr val="0070C0"/>
                    </a:solidFill>
                  </a:rPr>
                  <a:t>                               </a:t>
                </a:r>
                <a14:m>
                  <m:oMath xmlns:m="http://schemas.openxmlformats.org/officeDocument/2006/math">
                    <m:f>
                      <m:fPr>
                        <m:ctrlPr>
                          <a:rPr lang="en-US" sz="2400" b="1" i="1" dirty="0">
                            <a:solidFill>
                              <a:srgbClr val="0070C0"/>
                            </a:solidFill>
                            <a:latin typeface="Cambria Math" panose="02040503050406030204" pitchFamily="18" charset="0"/>
                          </a:rPr>
                        </m:ctrlPr>
                      </m:fPr>
                      <m:num>
                        <m:sSub>
                          <m:sSubPr>
                            <m:ctrlPr>
                              <a:rPr lang="en-US" sz="2400" i="1" dirty="0">
                                <a:solidFill>
                                  <a:srgbClr val="0070C0"/>
                                </a:solidFill>
                                <a:latin typeface="Cambria Math" panose="02040503050406030204" pitchFamily="18" charset="0"/>
                              </a:rPr>
                            </m:ctrlPr>
                          </m:sSubPr>
                          <m:e>
                            <m:r>
                              <m:rPr>
                                <m:sty m:val="p"/>
                              </m:rPr>
                              <a:rPr lang="en-US" sz="2400" dirty="0">
                                <a:solidFill>
                                  <a:srgbClr val="0070C0"/>
                                </a:solidFill>
                                <a:latin typeface="Cambria Math" panose="02040503050406030204" pitchFamily="18" charset="0"/>
                              </a:rPr>
                              <m:t>N</m:t>
                            </m:r>
                          </m:e>
                          <m:sub>
                            <m:r>
                              <a:rPr lang="en-US" sz="2400" dirty="0">
                                <a:solidFill>
                                  <a:srgbClr val="0070C0"/>
                                </a:solidFill>
                                <a:latin typeface="Cambria Math" panose="02040503050406030204" pitchFamily="18" charset="0"/>
                              </a:rPr>
                              <m:t>2</m:t>
                            </m:r>
                          </m:sub>
                        </m:sSub>
                      </m:num>
                      <m:den>
                        <m:sSub>
                          <m:sSubPr>
                            <m:ctrlPr>
                              <a:rPr lang="en-US" sz="2400" i="1" dirty="0">
                                <a:solidFill>
                                  <a:srgbClr val="0070C0"/>
                                </a:solidFill>
                                <a:latin typeface="Cambria Math" panose="02040503050406030204" pitchFamily="18" charset="0"/>
                              </a:rPr>
                            </m:ctrlPr>
                          </m:sSubPr>
                          <m:e>
                            <m:r>
                              <m:rPr>
                                <m:sty m:val="p"/>
                              </m:rPr>
                              <a:rPr lang="en-US" sz="2400" dirty="0">
                                <a:solidFill>
                                  <a:srgbClr val="0070C0"/>
                                </a:solidFill>
                                <a:latin typeface="Cambria Math" panose="02040503050406030204" pitchFamily="18" charset="0"/>
                              </a:rPr>
                              <m:t>N</m:t>
                            </m:r>
                          </m:e>
                          <m:sub>
                            <m:r>
                              <a:rPr lang="en-US" sz="2400" dirty="0">
                                <a:solidFill>
                                  <a:srgbClr val="0070C0"/>
                                </a:solidFill>
                                <a:latin typeface="Cambria Math" panose="02040503050406030204" pitchFamily="18" charset="0"/>
                              </a:rPr>
                              <m:t>1</m:t>
                            </m:r>
                          </m:sub>
                        </m:sSub>
                      </m:den>
                    </m:f>
                  </m:oMath>
                </a14:m>
                <a:r>
                  <a:rPr lang="en-US" sz="2400" dirty="0"/>
                  <a:t> = </a:t>
                </a:r>
                <a:r>
                  <a:rPr lang="en-US" sz="2400" i="1" dirty="0"/>
                  <a:t>n</a:t>
                </a:r>
              </a:p>
            </p:txBody>
          </p:sp>
        </mc:Choice>
        <mc:Fallback xmlns="">
          <p:sp>
            <p:nvSpPr>
              <p:cNvPr id="3" name="TextBox 2">
                <a:extLst>
                  <a:ext uri="{FF2B5EF4-FFF2-40B4-BE49-F238E27FC236}">
                    <a16:creationId xmlns:a16="http://schemas.microsoft.com/office/drawing/2014/main" id="{5BD8317A-FD8F-9A4F-80E0-080FDDDC6DCA}"/>
                  </a:ext>
                </a:extLst>
              </p:cNvPr>
              <p:cNvSpPr txBox="1">
                <a:spLocks noRot="1" noChangeAspect="1" noMove="1" noResize="1" noEditPoints="1" noAdjustHandles="1" noChangeArrowheads="1" noChangeShapeType="1" noTextEdit="1"/>
              </p:cNvSpPr>
              <p:nvPr/>
            </p:nvSpPr>
            <p:spPr>
              <a:xfrm>
                <a:off x="6297930" y="4433054"/>
                <a:ext cx="4619021" cy="1499065"/>
              </a:xfrm>
              <a:prstGeom prst="rect">
                <a:avLst/>
              </a:prstGeom>
              <a:blipFill>
                <a:blip r:embed="rId8"/>
                <a:stretch>
                  <a:fillRect t="-840" r="-2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77AEF7-05D5-1E4E-850A-2CE1A8461C2B}"/>
                  </a:ext>
                </a:extLst>
              </p:cNvPr>
              <p:cNvSpPr txBox="1"/>
              <p:nvPr/>
            </p:nvSpPr>
            <p:spPr>
              <a:xfrm>
                <a:off x="8229600" y="2071370"/>
                <a:ext cx="794833" cy="338554"/>
              </a:xfrm>
              <a:prstGeom prst="rect">
                <a:avLst/>
              </a:prstGeom>
              <a:noFill/>
            </p:spPr>
            <p:txBody>
              <a:bodyPr wrap="none" rtlCol="0">
                <a:spAutoFit/>
              </a:bodyPr>
              <a:lstStyle/>
              <a:p>
                <a14:m>
                  <m:oMath xmlns:m="http://schemas.openxmlformats.org/officeDocument/2006/math">
                    <m:sSub>
                      <m:sSubPr>
                        <m:ctrlPr>
                          <a:rPr lang="en-US" sz="1600" b="1" i="1" dirty="0" smtClean="0">
                            <a:solidFill>
                              <a:schemeClr val="tx1">
                                <a:lumMod val="65000"/>
                                <a:lumOff val="35000"/>
                              </a:schemeClr>
                            </a:solidFill>
                            <a:latin typeface="Cambria Math" panose="02040503050406030204" pitchFamily="18" charset="0"/>
                          </a:rPr>
                        </m:ctrlPr>
                      </m:sSubPr>
                      <m:e>
                        <m:r>
                          <a:rPr lang="en-US" sz="1600" b="1" i="1" dirty="0">
                            <a:solidFill>
                              <a:schemeClr val="tx1">
                                <a:lumMod val="65000"/>
                                <a:lumOff val="35000"/>
                              </a:schemeClr>
                            </a:solidFill>
                            <a:latin typeface="Cambria Math" panose="02040503050406030204" pitchFamily="18" charset="0"/>
                          </a:rPr>
                          <m:t>𝑵</m:t>
                        </m:r>
                      </m:e>
                      <m:sub>
                        <m:r>
                          <a:rPr lang="en-US" sz="1600" b="1" i="1" dirty="0">
                            <a:solidFill>
                              <a:schemeClr val="tx1">
                                <a:lumMod val="65000"/>
                                <a:lumOff val="35000"/>
                              </a:schemeClr>
                            </a:solidFill>
                            <a:latin typeface="Cambria Math" panose="02040503050406030204" pitchFamily="18" charset="0"/>
                          </a:rPr>
                          <m:t>𝟏</m:t>
                        </m:r>
                      </m:sub>
                    </m:sSub>
                  </m:oMath>
                </a14:m>
                <a:r>
                  <a:rPr lang="en-CN" sz="1600" b="1" dirty="0">
                    <a:solidFill>
                      <a:schemeClr val="tx1">
                        <a:lumMod val="65000"/>
                        <a:lumOff val="35000"/>
                      </a:schemeClr>
                    </a:solidFill>
                  </a:rPr>
                  <a:t>: </a:t>
                </a:r>
                <a14:m>
                  <m:oMath xmlns:m="http://schemas.openxmlformats.org/officeDocument/2006/math">
                    <m:sSub>
                      <m:sSubPr>
                        <m:ctrlPr>
                          <a:rPr lang="en-US" sz="1600" b="1" i="1" dirty="0">
                            <a:solidFill>
                              <a:schemeClr val="tx1">
                                <a:lumMod val="65000"/>
                                <a:lumOff val="35000"/>
                              </a:schemeClr>
                            </a:solidFill>
                            <a:latin typeface="Cambria Math" panose="02040503050406030204" pitchFamily="18" charset="0"/>
                          </a:rPr>
                        </m:ctrlPr>
                      </m:sSubPr>
                      <m:e>
                        <m:r>
                          <a:rPr lang="en-US" sz="1600" b="1" i="1" dirty="0">
                            <a:solidFill>
                              <a:schemeClr val="tx1">
                                <a:lumMod val="65000"/>
                                <a:lumOff val="35000"/>
                              </a:schemeClr>
                            </a:solidFill>
                            <a:latin typeface="Cambria Math" panose="02040503050406030204" pitchFamily="18" charset="0"/>
                          </a:rPr>
                          <m:t>𝑵</m:t>
                        </m:r>
                      </m:e>
                      <m:sub>
                        <m:r>
                          <a:rPr lang="en-US" sz="1600" b="1" i="0" dirty="0" smtClean="0">
                            <a:solidFill>
                              <a:schemeClr val="tx1">
                                <a:lumMod val="65000"/>
                                <a:lumOff val="35000"/>
                              </a:schemeClr>
                            </a:solidFill>
                            <a:latin typeface="Cambria Math" panose="02040503050406030204" pitchFamily="18" charset="0"/>
                          </a:rPr>
                          <m:t>𝟐</m:t>
                        </m:r>
                      </m:sub>
                    </m:sSub>
                  </m:oMath>
                </a14:m>
                <a:endParaRPr lang="en-CN" sz="1600" b="1" dirty="0"/>
              </a:p>
            </p:txBody>
          </p:sp>
        </mc:Choice>
        <mc:Fallback xmlns="">
          <p:sp>
            <p:nvSpPr>
              <p:cNvPr id="5" name="TextBox 4">
                <a:extLst>
                  <a:ext uri="{FF2B5EF4-FFF2-40B4-BE49-F238E27FC236}">
                    <a16:creationId xmlns:a16="http://schemas.microsoft.com/office/drawing/2014/main" id="{5277AEF7-05D5-1E4E-850A-2CE1A8461C2B}"/>
                  </a:ext>
                </a:extLst>
              </p:cNvPr>
              <p:cNvSpPr txBox="1">
                <a:spLocks noRot="1" noChangeAspect="1" noMove="1" noResize="1" noEditPoints="1" noAdjustHandles="1" noChangeArrowheads="1" noChangeShapeType="1" noTextEdit="1"/>
              </p:cNvSpPr>
              <p:nvPr/>
            </p:nvSpPr>
            <p:spPr>
              <a:xfrm>
                <a:off x="8229600" y="2071370"/>
                <a:ext cx="794833" cy="338554"/>
              </a:xfrm>
              <a:prstGeom prst="rect">
                <a:avLst/>
              </a:prstGeom>
              <a:blipFill>
                <a:blip r:embed="rId9"/>
                <a:stretch>
                  <a:fillRect t="-7692" b="-23077"/>
                </a:stretch>
              </a:blipFill>
            </p:spPr>
            <p:txBody>
              <a:bodyPr/>
              <a:lstStyle/>
              <a:p>
                <a:r>
                  <a:rPr lang="en-CN">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A78D02E5-1974-D74E-9C19-CB615A1A8976}"/>
                  </a:ext>
                </a:extLst>
              </p14:cNvPr>
              <p14:cNvContentPartPr/>
              <p14:nvPr/>
            </p14:nvContentPartPr>
            <p14:xfrm>
              <a:off x="8105850" y="5148900"/>
              <a:ext cx="1679040" cy="909000"/>
            </p14:xfrm>
          </p:contentPart>
        </mc:Choice>
        <mc:Fallback xmlns="">
          <p:pic>
            <p:nvPicPr>
              <p:cNvPr id="12" name="Ink 11">
                <a:extLst>
                  <a:ext uri="{FF2B5EF4-FFF2-40B4-BE49-F238E27FC236}">
                    <a16:creationId xmlns:a16="http://schemas.microsoft.com/office/drawing/2014/main" id="{A78D02E5-1974-D74E-9C19-CB615A1A8976}"/>
                  </a:ext>
                </a:extLst>
              </p:cNvPr>
              <p:cNvPicPr/>
              <p:nvPr/>
            </p:nvPicPr>
            <p:blipFill>
              <a:blip r:embed="rId11"/>
              <a:stretch>
                <a:fillRect/>
              </a:stretch>
            </p:blipFill>
            <p:spPr>
              <a:xfrm>
                <a:off x="8096850" y="5139900"/>
                <a:ext cx="1696680" cy="926640"/>
              </a:xfrm>
              <a:prstGeom prst="rect">
                <a:avLst/>
              </a:prstGeom>
            </p:spPr>
          </p:pic>
        </mc:Fallback>
      </mc:AlternateContent>
      <p:sp>
        <p:nvSpPr>
          <p:cNvPr id="13" name="TextBox 12">
            <a:extLst>
              <a:ext uri="{FF2B5EF4-FFF2-40B4-BE49-F238E27FC236}">
                <a16:creationId xmlns:a16="http://schemas.microsoft.com/office/drawing/2014/main" id="{7A27B061-DF98-F44C-A2DA-655CDA48E1A7}"/>
              </a:ext>
            </a:extLst>
          </p:cNvPr>
          <p:cNvSpPr txBox="1"/>
          <p:nvPr/>
        </p:nvSpPr>
        <p:spPr>
          <a:xfrm>
            <a:off x="7475220" y="6143310"/>
            <a:ext cx="2926122" cy="646331"/>
          </a:xfrm>
          <a:prstGeom prst="rect">
            <a:avLst/>
          </a:prstGeom>
          <a:noFill/>
        </p:spPr>
        <p:txBody>
          <a:bodyPr wrap="none" rtlCol="0">
            <a:spAutoFit/>
          </a:bodyPr>
          <a:lstStyle/>
          <a:p>
            <a:r>
              <a:rPr lang="en-CN" dirty="0"/>
              <a:t>Step-up transformer,      n &gt; 1</a:t>
            </a:r>
          </a:p>
          <a:p>
            <a:r>
              <a:rPr lang="en-CN" dirty="0"/>
              <a:t>Step-down transformer, n &lt; 1</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322071D-AC4C-8742-ADF1-BE735BE1E987}"/>
                  </a:ext>
                </a:extLst>
              </p:cNvPr>
              <p:cNvSpPr/>
              <p:nvPr/>
            </p:nvSpPr>
            <p:spPr>
              <a:xfrm>
                <a:off x="2634094" y="3281241"/>
                <a:ext cx="987193" cy="620170"/>
              </a:xfrm>
              <a:prstGeom prst="rect">
                <a:avLst/>
              </a:prstGeom>
              <a:ln>
                <a:solidFill>
                  <a:schemeClr val="accent1">
                    <a:shade val="50000"/>
                  </a:schemeClr>
                </a:solidFill>
              </a:ln>
            </p:spPr>
            <p:txBody>
              <a:bodyPr wrap="none">
                <a:spAutoFit/>
              </a:bodyPr>
              <a:lstStyle/>
              <a:p>
                <a14:m>
                  <m:oMath xmlns:m="http://schemas.openxmlformats.org/officeDocument/2006/math">
                    <m:f>
                      <m:fPr>
                        <m:ctrlPr>
                          <a:rPr lang="en-US" sz="2200" i="1" smtClean="0">
                            <a:solidFill>
                              <a:schemeClr val="tx1">
                                <a:lumMod val="65000"/>
                                <a:lumOff val="35000"/>
                              </a:schemeClr>
                            </a:solidFill>
                            <a:latin typeface="Cambria Math" panose="02040503050406030204" pitchFamily="18" charset="0"/>
                          </a:rPr>
                        </m:ctrlPr>
                      </m:fPr>
                      <m:num>
                        <m:sSub>
                          <m:sSubPr>
                            <m:ctrlPr>
                              <a:rPr lang="en-US" sz="2200" b="1" i="1" dirty="0">
                                <a:solidFill>
                                  <a:schemeClr val="tx1">
                                    <a:lumMod val="65000"/>
                                    <a:lumOff val="35000"/>
                                  </a:schemeClr>
                                </a:solidFill>
                                <a:latin typeface="Cambria Math" panose="02040503050406030204" pitchFamily="18" charset="0"/>
                              </a:rPr>
                            </m:ctrlPr>
                          </m:sSubPr>
                          <m:e>
                            <m:r>
                              <a:rPr lang="en-US" sz="2200" b="1" i="0" dirty="0">
                                <a:solidFill>
                                  <a:schemeClr val="tx1">
                                    <a:lumMod val="65000"/>
                                    <a:lumOff val="35000"/>
                                  </a:schemeClr>
                                </a:solidFill>
                                <a:latin typeface="Cambria Math" panose="02040503050406030204" pitchFamily="18" charset="0"/>
                              </a:rPr>
                              <m:t>𝐕</m:t>
                            </m:r>
                          </m:e>
                          <m:sub>
                            <m:r>
                              <a:rPr lang="en-US" sz="2200" b="1" i="0" dirty="0">
                                <a:solidFill>
                                  <a:schemeClr val="tx1">
                                    <a:lumMod val="65000"/>
                                    <a:lumOff val="35000"/>
                                  </a:schemeClr>
                                </a:solidFill>
                                <a:latin typeface="Cambria Math" panose="02040503050406030204" pitchFamily="18" charset="0"/>
                              </a:rPr>
                              <m:t>𝟏</m:t>
                            </m:r>
                          </m:sub>
                        </m:sSub>
                      </m:num>
                      <m:den>
                        <m:sSub>
                          <m:sSubPr>
                            <m:ctrlPr>
                              <a:rPr lang="en-US" sz="2200" i="1" dirty="0">
                                <a:solidFill>
                                  <a:schemeClr val="tx1">
                                    <a:lumMod val="65000"/>
                                    <a:lumOff val="35000"/>
                                  </a:schemeClr>
                                </a:solidFill>
                                <a:latin typeface="Cambria Math" panose="02040503050406030204" pitchFamily="18" charset="0"/>
                              </a:rPr>
                            </m:ctrlPr>
                          </m:sSubPr>
                          <m:e>
                            <m:r>
                              <a:rPr lang="en-US" sz="2200" b="0" i="1" dirty="0">
                                <a:solidFill>
                                  <a:schemeClr val="tx1">
                                    <a:lumMod val="65000"/>
                                    <a:lumOff val="35000"/>
                                  </a:schemeClr>
                                </a:solidFill>
                                <a:latin typeface="Cambria Math" panose="02040503050406030204" pitchFamily="18" charset="0"/>
                              </a:rPr>
                              <m:t>𝑁</m:t>
                            </m:r>
                          </m:e>
                          <m:sub>
                            <m:r>
                              <a:rPr lang="en-US" sz="2200" b="0" i="1" dirty="0">
                                <a:solidFill>
                                  <a:schemeClr val="tx1">
                                    <a:lumMod val="65000"/>
                                    <a:lumOff val="35000"/>
                                  </a:schemeClr>
                                </a:solidFill>
                                <a:latin typeface="Cambria Math" panose="02040503050406030204" pitchFamily="18" charset="0"/>
                              </a:rPr>
                              <m:t>1</m:t>
                            </m:r>
                          </m:sub>
                        </m:sSub>
                      </m:den>
                    </m:f>
                  </m:oMath>
                </a14:m>
                <a:r>
                  <a:rPr lang="en-US" sz="2200" dirty="0">
                    <a:solidFill>
                      <a:schemeClr val="tx1">
                        <a:lumMod val="65000"/>
                        <a:lumOff val="35000"/>
                      </a:schemeClr>
                    </a:solidFill>
                  </a:rPr>
                  <a:t> = </a:t>
                </a:r>
                <a14:m>
                  <m:oMath xmlns:m="http://schemas.openxmlformats.org/officeDocument/2006/math">
                    <m:f>
                      <m:fPr>
                        <m:ctrlPr>
                          <a:rPr lang="en-US" sz="2200" i="1">
                            <a:solidFill>
                              <a:schemeClr val="tx1">
                                <a:lumMod val="65000"/>
                                <a:lumOff val="35000"/>
                              </a:schemeClr>
                            </a:solidFill>
                            <a:latin typeface="Cambria Math" panose="02040503050406030204" pitchFamily="18" charset="0"/>
                          </a:rPr>
                        </m:ctrlPr>
                      </m:fPr>
                      <m:num>
                        <m:sSub>
                          <m:sSubPr>
                            <m:ctrlPr>
                              <a:rPr lang="en-US" sz="2200" b="1" i="1" dirty="0">
                                <a:solidFill>
                                  <a:schemeClr val="tx1">
                                    <a:lumMod val="65000"/>
                                    <a:lumOff val="35000"/>
                                  </a:schemeClr>
                                </a:solidFill>
                                <a:latin typeface="Cambria Math" panose="02040503050406030204" pitchFamily="18" charset="0"/>
                              </a:rPr>
                            </m:ctrlPr>
                          </m:sSubPr>
                          <m:e>
                            <m:r>
                              <a:rPr lang="en-US" sz="2200" b="1" i="0" dirty="0">
                                <a:solidFill>
                                  <a:schemeClr val="tx1">
                                    <a:lumMod val="65000"/>
                                    <a:lumOff val="35000"/>
                                  </a:schemeClr>
                                </a:solidFill>
                                <a:latin typeface="Cambria Math" panose="02040503050406030204" pitchFamily="18" charset="0"/>
                              </a:rPr>
                              <m:t>𝐕</m:t>
                            </m:r>
                          </m:e>
                          <m:sub>
                            <m:r>
                              <a:rPr lang="en-US" sz="2200" b="1" i="0" dirty="0">
                                <a:solidFill>
                                  <a:schemeClr val="tx1">
                                    <a:lumMod val="65000"/>
                                    <a:lumOff val="35000"/>
                                  </a:schemeClr>
                                </a:solidFill>
                                <a:latin typeface="Cambria Math" panose="02040503050406030204" pitchFamily="18" charset="0"/>
                              </a:rPr>
                              <m:t>𝟐</m:t>
                            </m:r>
                          </m:sub>
                        </m:sSub>
                      </m:num>
                      <m:den>
                        <m:sSub>
                          <m:sSubPr>
                            <m:ctrlPr>
                              <a:rPr lang="en-US" sz="2200" i="1" dirty="0">
                                <a:solidFill>
                                  <a:schemeClr val="tx1">
                                    <a:lumMod val="65000"/>
                                    <a:lumOff val="35000"/>
                                  </a:schemeClr>
                                </a:solidFill>
                                <a:latin typeface="Cambria Math" panose="02040503050406030204" pitchFamily="18" charset="0"/>
                              </a:rPr>
                            </m:ctrlPr>
                          </m:sSubPr>
                          <m:e>
                            <m:r>
                              <a:rPr lang="en-US" sz="2200" b="0" i="1" dirty="0">
                                <a:solidFill>
                                  <a:schemeClr val="tx1">
                                    <a:lumMod val="65000"/>
                                    <a:lumOff val="35000"/>
                                  </a:schemeClr>
                                </a:solidFill>
                                <a:latin typeface="Cambria Math" panose="02040503050406030204" pitchFamily="18" charset="0"/>
                              </a:rPr>
                              <m:t>𝑁</m:t>
                            </m:r>
                          </m:e>
                          <m:sub>
                            <m:r>
                              <a:rPr lang="en-US" sz="2200" b="0" i="1" dirty="0">
                                <a:solidFill>
                                  <a:schemeClr val="tx1">
                                    <a:lumMod val="65000"/>
                                    <a:lumOff val="35000"/>
                                  </a:schemeClr>
                                </a:solidFill>
                                <a:latin typeface="Cambria Math" panose="02040503050406030204" pitchFamily="18" charset="0"/>
                              </a:rPr>
                              <m:t>2</m:t>
                            </m:r>
                          </m:sub>
                        </m:sSub>
                      </m:den>
                    </m:f>
                  </m:oMath>
                </a14:m>
                <a:endParaRPr lang="en-CN" sz="2200" dirty="0"/>
              </a:p>
            </p:txBody>
          </p:sp>
        </mc:Choice>
        <mc:Fallback xmlns="">
          <p:sp>
            <p:nvSpPr>
              <p:cNvPr id="16" name="Rectangle 15">
                <a:extLst>
                  <a:ext uri="{FF2B5EF4-FFF2-40B4-BE49-F238E27FC236}">
                    <a16:creationId xmlns:a16="http://schemas.microsoft.com/office/drawing/2014/main" id="{F322071D-AC4C-8742-ADF1-BE735BE1E987}"/>
                  </a:ext>
                </a:extLst>
              </p:cNvPr>
              <p:cNvSpPr>
                <a:spLocks noRot="1" noChangeAspect="1" noMove="1" noResize="1" noEditPoints="1" noAdjustHandles="1" noChangeArrowheads="1" noChangeShapeType="1" noTextEdit="1"/>
              </p:cNvSpPr>
              <p:nvPr/>
            </p:nvSpPr>
            <p:spPr>
              <a:xfrm>
                <a:off x="2634094" y="3281241"/>
                <a:ext cx="987193" cy="620170"/>
              </a:xfrm>
              <a:prstGeom prst="rect">
                <a:avLst/>
              </a:prstGeom>
              <a:blipFill>
                <a:blip r:embed="rId12"/>
                <a:stretch>
                  <a:fillRect b="-2000"/>
                </a:stretch>
              </a:blipFill>
              <a:ln>
                <a:solidFill>
                  <a:schemeClr val="accent1">
                    <a:shade val="50000"/>
                  </a:schemeClr>
                </a:solidFill>
              </a:ln>
            </p:spPr>
            <p:txBody>
              <a:bodyPr/>
              <a:lstStyle/>
              <a:p>
                <a:r>
                  <a:rPr lang="en-CN">
                    <a:noFill/>
                  </a:rPr>
                  <a:t> </a:t>
                </a:r>
              </a:p>
            </p:txBody>
          </p:sp>
        </mc:Fallback>
      </mc:AlternateContent>
      <p:sp>
        <p:nvSpPr>
          <p:cNvPr id="11" name="Slide Number Placeholder 10">
            <a:extLst>
              <a:ext uri="{FF2B5EF4-FFF2-40B4-BE49-F238E27FC236}">
                <a16:creationId xmlns:a16="http://schemas.microsoft.com/office/drawing/2014/main" id="{32ADB3A5-D21D-C745-B2CE-F95C9057E37B}"/>
              </a:ext>
            </a:extLst>
          </p:cNvPr>
          <p:cNvSpPr>
            <a:spLocks noGrp="1"/>
          </p:cNvSpPr>
          <p:nvPr>
            <p:ph type="sldNum" sz="quarter" idx="12"/>
          </p:nvPr>
        </p:nvSpPr>
        <p:spPr/>
        <p:txBody>
          <a:bodyPr/>
          <a:lstStyle/>
          <a:p>
            <a:fld id="{F33FCB0E-AFE6-8F4B-B9EB-BD4C96BB7C7B}" type="slidenum">
              <a:rPr lang="en-US" smtClean="0"/>
              <a:t>81</a:t>
            </a:fld>
            <a:endParaRPr lang="en-US"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6002A10-B38F-8545-B8C4-8061D004C87F}"/>
                  </a:ext>
                </a:extLst>
              </p:cNvPr>
              <p:cNvSpPr/>
              <p:nvPr/>
            </p:nvSpPr>
            <p:spPr>
              <a:xfrm>
                <a:off x="3811567" y="3381494"/>
                <a:ext cx="1251923" cy="369332"/>
              </a:xfrm>
              <a:prstGeom prst="rect">
                <a:avLst/>
              </a:prstGeom>
              <a:ln>
                <a:solidFill>
                  <a:schemeClr val="accent1"/>
                </a:solidFill>
              </a:ln>
            </p:spPr>
            <p:txBody>
              <a:bodyPr wrap="square">
                <a:spAutoFit/>
              </a:bodyPr>
              <a:lstStyle/>
              <a:p>
                <a14:m>
                  <m:oMath xmlns:m="http://schemas.openxmlformats.org/officeDocument/2006/math">
                    <m:sSub>
                      <m:sSubPr>
                        <m:ctrlPr>
                          <a:rPr lang="en-US" b="1" i="1" dirty="0" smtClean="0">
                            <a:solidFill>
                              <a:schemeClr val="tx1">
                                <a:lumMod val="65000"/>
                                <a:lumOff val="35000"/>
                              </a:schemeClr>
                            </a:solidFill>
                            <a:latin typeface="Cambria Math" panose="02040503050406030204" pitchFamily="18" charset="0"/>
                          </a:rPr>
                        </m:ctrlPr>
                      </m:sSubPr>
                      <m:e>
                        <m:r>
                          <a:rPr lang="en-US" b="1" dirty="0">
                            <a:solidFill>
                              <a:schemeClr val="tx1">
                                <a:lumMod val="65000"/>
                                <a:lumOff val="35000"/>
                              </a:schemeClr>
                            </a:solidFill>
                            <a:latin typeface="Cambria Math" panose="02040503050406030204" pitchFamily="18" charset="0"/>
                          </a:rPr>
                          <m:t>𝐕</m:t>
                        </m:r>
                      </m:e>
                      <m:sub>
                        <m:r>
                          <a:rPr lang="en-US" b="1" dirty="0">
                            <a:solidFill>
                              <a:schemeClr val="tx1">
                                <a:lumMod val="65000"/>
                                <a:lumOff val="35000"/>
                              </a:schemeClr>
                            </a:solidFill>
                            <a:latin typeface="Cambria Math" panose="02040503050406030204" pitchFamily="18" charset="0"/>
                          </a:rPr>
                          <m:t>𝟐</m:t>
                        </m:r>
                      </m:sub>
                    </m:sSub>
                  </m:oMath>
                </a14:m>
                <a:r>
                  <a:rPr lang="en-CN" dirty="0"/>
                  <a:t> = </a:t>
                </a:r>
                <a:r>
                  <a:rPr lang="en-CN" i="1" dirty="0"/>
                  <a:t>n</a:t>
                </a:r>
                <a:r>
                  <a:rPr lang="en-US" b="1" dirty="0">
                    <a:solidFill>
                      <a:schemeClr val="tx1">
                        <a:lumMod val="65000"/>
                        <a:lumOff val="35000"/>
                      </a:schemeClr>
                    </a:solidFill>
                  </a:rPr>
                  <a:t> </a:t>
                </a:r>
                <a14:m>
                  <m:oMath xmlns:m="http://schemas.openxmlformats.org/officeDocument/2006/math">
                    <m:sSub>
                      <m:sSubPr>
                        <m:ctrlPr>
                          <a:rPr lang="en-US" b="1" i="1" dirty="0">
                            <a:solidFill>
                              <a:schemeClr val="tx1">
                                <a:lumMod val="65000"/>
                                <a:lumOff val="35000"/>
                              </a:schemeClr>
                            </a:solidFill>
                            <a:latin typeface="Cambria Math" panose="02040503050406030204" pitchFamily="18" charset="0"/>
                          </a:rPr>
                        </m:ctrlPr>
                      </m:sSubPr>
                      <m:e>
                        <m:r>
                          <a:rPr lang="en-US" b="1" dirty="0">
                            <a:solidFill>
                              <a:schemeClr val="tx1">
                                <a:lumMod val="65000"/>
                                <a:lumOff val="35000"/>
                              </a:schemeClr>
                            </a:solidFill>
                            <a:latin typeface="Cambria Math" panose="02040503050406030204" pitchFamily="18" charset="0"/>
                          </a:rPr>
                          <m:t>𝐕</m:t>
                        </m:r>
                      </m:e>
                      <m:sub>
                        <m:r>
                          <a:rPr lang="en-US" b="1" i="1" dirty="0" smtClean="0">
                            <a:solidFill>
                              <a:schemeClr val="tx1">
                                <a:lumMod val="65000"/>
                                <a:lumOff val="35000"/>
                              </a:schemeClr>
                            </a:solidFill>
                            <a:latin typeface="Cambria Math" panose="02040503050406030204" pitchFamily="18" charset="0"/>
                          </a:rPr>
                          <m:t>𝟏</m:t>
                        </m:r>
                      </m:sub>
                    </m:sSub>
                  </m:oMath>
                </a14:m>
                <a:r>
                  <a:rPr lang="en-CN" dirty="0"/>
                  <a:t> </a:t>
                </a:r>
              </a:p>
            </p:txBody>
          </p:sp>
        </mc:Choice>
        <mc:Fallback xmlns="">
          <p:sp>
            <p:nvSpPr>
              <p:cNvPr id="17" name="Rectangle 16">
                <a:extLst>
                  <a:ext uri="{FF2B5EF4-FFF2-40B4-BE49-F238E27FC236}">
                    <a16:creationId xmlns:a16="http://schemas.microsoft.com/office/drawing/2014/main" id="{26002A10-B38F-8545-B8C4-8061D004C87F}"/>
                  </a:ext>
                </a:extLst>
              </p:cNvPr>
              <p:cNvSpPr>
                <a:spLocks noRot="1" noChangeAspect="1" noMove="1" noResize="1" noEditPoints="1" noAdjustHandles="1" noChangeArrowheads="1" noChangeShapeType="1" noTextEdit="1"/>
              </p:cNvSpPr>
              <p:nvPr/>
            </p:nvSpPr>
            <p:spPr>
              <a:xfrm>
                <a:off x="3811567" y="3381494"/>
                <a:ext cx="1251923" cy="369332"/>
              </a:xfrm>
              <a:prstGeom prst="rect">
                <a:avLst/>
              </a:prstGeom>
              <a:blipFill>
                <a:blip r:embed="rId13"/>
                <a:stretch>
                  <a:fillRect t="-3333" b="-23333"/>
                </a:stretch>
              </a:blipFill>
              <a:ln>
                <a:solidFill>
                  <a:schemeClr val="accent1"/>
                </a:solidFill>
              </a:ln>
            </p:spPr>
            <p:txBody>
              <a:bodyPr/>
              <a:lstStyle/>
              <a:p>
                <a:r>
                  <a:rPr lang="en-CN">
                    <a:noFill/>
                  </a:rPr>
                  <a:t> </a:t>
                </a:r>
              </a:p>
            </p:txBody>
          </p:sp>
        </mc:Fallback>
      </mc:AlternateContent>
    </p:spTree>
    <p:extLst>
      <p:ext uri="{BB962C8B-B14F-4D97-AF65-F5344CB8AC3E}">
        <p14:creationId xmlns:p14="http://schemas.microsoft.com/office/powerpoint/2010/main" val="2314201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 </a:t>
            </a:r>
          </a:p>
          <a:p>
            <a:r>
              <a:rPr lang="en-US" dirty="0"/>
              <a:t>(</a:t>
            </a:r>
            <a:r>
              <a:rPr lang="en-US" dirty="0">
                <a:solidFill>
                  <a:srgbClr val="0070C0"/>
                </a:solidFill>
              </a:rPr>
              <a:t>Dot Convention</a:t>
            </a:r>
            <a:r>
              <a:rPr lang="en-US" dirty="0"/>
              <a:t>)</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127F78-9B73-A542-97CF-ABF57267B369}"/>
                  </a:ext>
                </a:extLst>
              </p:cNvPr>
              <p:cNvSpPr txBox="1"/>
              <p:nvPr/>
            </p:nvSpPr>
            <p:spPr>
              <a:xfrm>
                <a:off x="891540" y="1874520"/>
                <a:ext cx="9745360" cy="3161058"/>
              </a:xfrm>
              <a:prstGeom prst="rect">
                <a:avLst/>
              </a:prstGeom>
              <a:noFill/>
            </p:spPr>
            <p:txBody>
              <a:bodyPr wrap="none" rtlCol="0">
                <a:spAutoFit/>
              </a:bodyPr>
              <a:lstStyle/>
              <a:p>
                <a:r>
                  <a:rPr lang="en-US" sz="2400" dirty="0"/>
                  <a:t>In the equation: </a:t>
                </a:r>
                <a14:m>
                  <m:oMath xmlns:m="http://schemas.openxmlformats.org/officeDocument/2006/math">
                    <m:f>
                      <m:fPr>
                        <m:ctrlPr>
                          <a:rPr lang="en-US" sz="2400" i="1" smtClean="0">
                            <a:solidFill>
                              <a:srgbClr val="FF0000"/>
                            </a:solidFill>
                            <a:latin typeface="Cambria Math" panose="02040503050406030204" pitchFamily="18" charset="0"/>
                          </a:rPr>
                        </m:ctrlPr>
                      </m:fPr>
                      <m:num>
                        <m:sSub>
                          <m:sSubPr>
                            <m:ctrlPr>
                              <a:rPr lang="en-US" sz="2400" b="1" i="1" dirty="0" smtClean="0">
                                <a:solidFill>
                                  <a:srgbClr val="FF0000"/>
                                </a:solidFill>
                                <a:latin typeface="Cambria Math" panose="02040503050406030204" pitchFamily="18" charset="0"/>
                              </a:rPr>
                            </m:ctrlPr>
                          </m:sSubPr>
                          <m:e>
                            <m:r>
                              <a:rPr lang="en-US" sz="2400" b="1" i="1" dirty="0" smtClean="0">
                                <a:solidFill>
                                  <a:srgbClr val="FF0000"/>
                                </a:solidFill>
                                <a:latin typeface="Cambria Math" panose="02040503050406030204" pitchFamily="18" charset="0"/>
                              </a:rPr>
                              <m:t>𝑽</m:t>
                            </m:r>
                          </m:e>
                          <m:sub>
                            <m:r>
                              <a:rPr lang="en-US" sz="2400" b="1" i="1" dirty="0">
                                <a:solidFill>
                                  <a:srgbClr val="FF0000"/>
                                </a:solidFill>
                                <a:latin typeface="Cambria Math" panose="02040503050406030204" pitchFamily="18" charset="0"/>
                              </a:rPr>
                              <m:t>𝟏</m:t>
                            </m:r>
                          </m:sub>
                        </m:sSub>
                      </m:num>
                      <m:den>
                        <m:sSub>
                          <m:sSubPr>
                            <m:ctrlPr>
                              <a:rPr lang="en-US" sz="2400" b="1" i="1" dirty="0" smtClean="0">
                                <a:solidFill>
                                  <a:srgbClr val="FF0000"/>
                                </a:solidFill>
                                <a:latin typeface="Cambria Math" panose="02040503050406030204" pitchFamily="18" charset="0"/>
                              </a:rPr>
                            </m:ctrlPr>
                          </m:sSubPr>
                          <m:e>
                            <m:r>
                              <a:rPr lang="en-US" sz="2400" b="1" i="1" dirty="0" smtClean="0">
                                <a:solidFill>
                                  <a:srgbClr val="FF0000"/>
                                </a:solidFill>
                                <a:latin typeface="Cambria Math" panose="02040503050406030204" pitchFamily="18" charset="0"/>
                              </a:rPr>
                              <m:t>𝑵</m:t>
                            </m:r>
                          </m:e>
                          <m:sub>
                            <m:r>
                              <a:rPr lang="en-US" sz="2400" b="1" i="1" dirty="0">
                                <a:solidFill>
                                  <a:srgbClr val="FF0000"/>
                                </a:solidFill>
                                <a:latin typeface="Cambria Math" panose="02040503050406030204" pitchFamily="18" charset="0"/>
                              </a:rPr>
                              <m:t>𝟏</m:t>
                            </m:r>
                          </m:sub>
                        </m:sSub>
                      </m:den>
                    </m:f>
                  </m:oMath>
                </a14:m>
                <a:r>
                  <a:rPr lang="en-US" sz="2400" dirty="0">
                    <a:solidFill>
                      <a:srgbClr val="FF0000"/>
                    </a:solidFill>
                  </a:rPr>
                  <a:t> = </a:t>
                </a:r>
                <a14:m>
                  <m:oMath xmlns:m="http://schemas.openxmlformats.org/officeDocument/2006/math">
                    <m:f>
                      <m:fPr>
                        <m:ctrlPr>
                          <a:rPr lang="en-US" sz="2400" i="1">
                            <a:solidFill>
                              <a:srgbClr val="FF0000"/>
                            </a:solidFill>
                            <a:latin typeface="Cambria Math" panose="02040503050406030204" pitchFamily="18" charset="0"/>
                          </a:rPr>
                        </m:ctrlPr>
                      </m:fPr>
                      <m:num>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𝑽</m:t>
                            </m:r>
                          </m:e>
                          <m:sub>
                            <m:r>
                              <a:rPr lang="en-US" sz="2400" b="1" i="1" dirty="0" smtClean="0">
                                <a:solidFill>
                                  <a:srgbClr val="FF0000"/>
                                </a:solidFill>
                                <a:latin typeface="Cambria Math" panose="02040503050406030204" pitchFamily="18" charset="0"/>
                              </a:rPr>
                              <m:t>𝟐</m:t>
                            </m:r>
                          </m:sub>
                        </m:sSub>
                      </m:num>
                      <m:den>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𝑵</m:t>
                            </m:r>
                          </m:e>
                          <m:sub>
                            <m:r>
                              <a:rPr lang="en-US" sz="2400" b="1" i="1" dirty="0" smtClean="0">
                                <a:solidFill>
                                  <a:srgbClr val="FF0000"/>
                                </a:solidFill>
                                <a:latin typeface="Cambria Math" panose="02040503050406030204" pitchFamily="18" charset="0"/>
                              </a:rPr>
                              <m:t>𝟐</m:t>
                            </m:r>
                          </m:sub>
                        </m:sSub>
                      </m:den>
                    </m:f>
                  </m:oMath>
                </a14:m>
                <a:r>
                  <a:rPr lang="en-US" sz="2400" dirty="0">
                    <a:solidFill>
                      <a:srgbClr val="FF0000"/>
                    </a:solidFill>
                  </a:rPr>
                  <a:t> </a:t>
                </a:r>
                <a:endParaRPr lang="en-US" sz="2400" dirty="0"/>
              </a:p>
              <a:p>
                <a:r>
                  <a:rPr lang="en-US" sz="2400" dirty="0"/>
                  <a:t>If the coil voltages </a:t>
                </a:r>
                <a14:m>
                  <m:oMath xmlns:m="http://schemas.openxmlformats.org/officeDocument/2006/math">
                    <m:sSub>
                      <m:sSubPr>
                        <m:ctrlPr>
                          <a:rPr lang="en-US" sz="2400" b="1" i="1" dirty="0">
                            <a:latin typeface="Cambria Math" panose="02040503050406030204" pitchFamily="18" charset="0"/>
                          </a:rPr>
                        </m:ctrlPr>
                      </m:sSubPr>
                      <m:e>
                        <m:r>
                          <a:rPr lang="en-US" sz="2400" b="1" i="0" dirty="0" smtClean="0">
                            <a:latin typeface="Cambria Math" panose="02040503050406030204" pitchFamily="18" charset="0"/>
                          </a:rPr>
                          <m:t>𝐕</m:t>
                        </m:r>
                      </m:e>
                      <m:sub>
                        <m:r>
                          <a:rPr lang="en-US" sz="2400" b="1" i="1" dirty="0">
                            <a:latin typeface="Cambria Math" panose="02040503050406030204" pitchFamily="18" charset="0"/>
                          </a:rPr>
                          <m:t>𝟏</m:t>
                        </m:r>
                      </m:sub>
                    </m:sSub>
                    <m:r>
                      <a:rPr lang="en-US" sz="2400" b="1" i="1" dirty="0">
                        <a:latin typeface="Cambria Math" panose="02040503050406030204" pitchFamily="18" charset="0"/>
                      </a:rPr>
                      <m:t> </m:t>
                    </m:r>
                  </m:oMath>
                </a14:m>
                <a:r>
                  <a:rPr lang="en-US" sz="2400" b="1" dirty="0"/>
                  <a:t>and </a:t>
                </a:r>
                <a14:m>
                  <m:oMath xmlns:m="http://schemas.openxmlformats.org/officeDocument/2006/math">
                    <m:sSub>
                      <m:sSubPr>
                        <m:ctrlPr>
                          <a:rPr lang="en-US" sz="2400" b="1" i="1" dirty="0" smtClean="0">
                            <a:latin typeface="Cambria Math" panose="02040503050406030204" pitchFamily="18" charset="0"/>
                          </a:rPr>
                        </m:ctrlPr>
                      </m:sSubPr>
                      <m:e>
                        <m:r>
                          <a:rPr lang="en-US" sz="2400" b="1" i="0" dirty="0" smtClean="0">
                            <a:latin typeface="Cambria Math" panose="02040503050406030204" pitchFamily="18" charset="0"/>
                          </a:rPr>
                          <m:t>𝐕</m:t>
                        </m:r>
                      </m:e>
                      <m:sub>
                        <m:r>
                          <a:rPr lang="en-US" sz="2400" b="1" i="0" dirty="0" smtClean="0">
                            <a:latin typeface="Cambria Math" panose="02040503050406030204" pitchFamily="18" charset="0"/>
                          </a:rPr>
                          <m:t>𝟐</m:t>
                        </m:r>
                      </m:sub>
                    </m:sSub>
                  </m:oMath>
                </a14:m>
                <a:r>
                  <a:rPr lang="en-US" sz="2400" b="1" dirty="0"/>
                  <a:t> </a:t>
                </a:r>
                <a:r>
                  <a:rPr lang="en-US" sz="2400" dirty="0"/>
                  <a:t>are both positive or negative at the dot-marked</a:t>
                </a:r>
              </a:p>
              <a:p>
                <a:r>
                  <a:rPr lang="en-US" sz="2400" dirty="0"/>
                  <a:t>terminals, use a plus sign. Otherwise use a negative sign.</a:t>
                </a:r>
              </a:p>
              <a:p>
                <a:endParaRPr lang="en-US" sz="2400" dirty="0"/>
              </a:p>
              <a:p>
                <a:r>
                  <a:rPr lang="en-US" sz="2400" dirty="0"/>
                  <a:t>In the equation: </a:t>
                </a:r>
                <a14:m>
                  <m:oMath xmlns:m="http://schemas.openxmlformats.org/officeDocument/2006/math">
                    <m:sSub>
                      <m:sSubPr>
                        <m:ctrlPr>
                          <a:rPr lang="en-US" sz="2400" b="1" i="1" dirty="0">
                            <a:solidFill>
                              <a:srgbClr val="FF0000"/>
                            </a:solidFill>
                            <a:latin typeface="Cambria Math" panose="02040503050406030204" pitchFamily="18" charset="0"/>
                          </a:rPr>
                        </m:ctrlPr>
                      </m:sSubPr>
                      <m:e>
                        <m:r>
                          <a:rPr lang="en-US" sz="2400" b="1" i="1" dirty="0" smtClean="0">
                            <a:solidFill>
                              <a:srgbClr val="FF0000"/>
                            </a:solidFill>
                            <a:latin typeface="Cambria Math" panose="02040503050406030204" pitchFamily="18" charset="0"/>
                          </a:rPr>
                          <m:t>𝑰</m:t>
                        </m:r>
                      </m:e>
                      <m:sub>
                        <m:r>
                          <a:rPr lang="en-US" sz="2400" b="1" i="1" dirty="0">
                            <a:solidFill>
                              <a:srgbClr val="FF0000"/>
                            </a:solidFill>
                            <a:latin typeface="Cambria Math" panose="02040503050406030204" pitchFamily="18" charset="0"/>
                          </a:rPr>
                          <m:t>𝟏</m:t>
                        </m:r>
                      </m:sub>
                    </m:sSub>
                  </m:oMath>
                </a14:m>
                <a:r>
                  <a:rPr lang="en-US" sz="2400" b="1" dirty="0">
                    <a:solidFill>
                      <a:srgbClr val="FF0000"/>
                    </a:solidFill>
                  </a:rPr>
                  <a:t> </a:t>
                </a:r>
                <a14:m>
                  <m:oMath xmlns:m="http://schemas.openxmlformats.org/officeDocument/2006/math">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𝑵</m:t>
                        </m:r>
                      </m:e>
                      <m:sub>
                        <m:r>
                          <a:rPr lang="en-US" sz="2400" b="1" i="1" dirty="0">
                            <a:solidFill>
                              <a:srgbClr val="FF0000"/>
                            </a:solidFill>
                            <a:latin typeface="Cambria Math" panose="02040503050406030204" pitchFamily="18" charset="0"/>
                          </a:rPr>
                          <m:t>𝟏</m:t>
                        </m:r>
                      </m:sub>
                    </m:sSub>
                  </m:oMath>
                </a14:m>
                <a:r>
                  <a:rPr lang="en-US" sz="2400" dirty="0"/>
                  <a:t> = </a:t>
                </a:r>
                <a14:m>
                  <m:oMath xmlns:m="http://schemas.openxmlformats.org/officeDocument/2006/math">
                    <m:sSub>
                      <m:sSubPr>
                        <m:ctrlPr>
                          <a:rPr lang="en-US" sz="2400" b="1" i="1" dirty="0" smtClean="0">
                            <a:solidFill>
                              <a:srgbClr val="FF0000"/>
                            </a:solidFill>
                            <a:latin typeface="Cambria Math" panose="02040503050406030204" pitchFamily="18" charset="0"/>
                          </a:rPr>
                        </m:ctrlPr>
                      </m:sSubPr>
                      <m:e>
                        <m:r>
                          <a:rPr lang="en-US" sz="2400" b="1" i="1" dirty="0" smtClean="0">
                            <a:solidFill>
                              <a:srgbClr val="FF0000"/>
                            </a:solidFill>
                            <a:latin typeface="Cambria Math" panose="02040503050406030204" pitchFamily="18" charset="0"/>
                          </a:rPr>
                          <m:t>𝑰</m:t>
                        </m:r>
                      </m:e>
                      <m:sub>
                        <m:r>
                          <a:rPr lang="en-US" sz="2400" b="1" i="1" dirty="0" smtClean="0">
                            <a:solidFill>
                              <a:srgbClr val="FF0000"/>
                            </a:solidFill>
                            <a:latin typeface="Cambria Math" panose="02040503050406030204" pitchFamily="18" charset="0"/>
                          </a:rPr>
                          <m:t>𝟐</m:t>
                        </m:r>
                      </m:sub>
                    </m:sSub>
                  </m:oMath>
                </a14:m>
                <a:r>
                  <a:rPr lang="en-US" sz="2400" b="1" dirty="0">
                    <a:solidFill>
                      <a:srgbClr val="FF0000"/>
                    </a:solidFill>
                  </a:rPr>
                  <a:t> </a:t>
                </a:r>
                <a14:m>
                  <m:oMath xmlns:m="http://schemas.openxmlformats.org/officeDocument/2006/math">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𝑵</m:t>
                        </m:r>
                      </m:e>
                      <m:sub>
                        <m:r>
                          <a:rPr lang="en-US" sz="2400" b="1" i="1" dirty="0" smtClean="0">
                            <a:solidFill>
                              <a:srgbClr val="FF0000"/>
                            </a:solidFill>
                            <a:latin typeface="Cambria Math" panose="02040503050406030204" pitchFamily="18" charset="0"/>
                          </a:rPr>
                          <m:t>𝟐</m:t>
                        </m:r>
                      </m:sub>
                    </m:sSub>
                  </m:oMath>
                </a14:m>
                <a:endParaRPr lang="en-US" sz="2400" dirty="0"/>
              </a:p>
              <a:p>
                <a:r>
                  <a:rPr lang="en-US" sz="2400" dirty="0"/>
                  <a:t>If the coil currents </a:t>
                </a:r>
                <a14:m>
                  <m:oMath xmlns:m="http://schemas.openxmlformats.org/officeDocument/2006/math">
                    <m:sSub>
                      <m:sSubPr>
                        <m:ctrlPr>
                          <a:rPr lang="en-US" sz="2400" b="1" i="1" dirty="0" smtClean="0">
                            <a:latin typeface="Cambria Math" panose="02040503050406030204" pitchFamily="18" charset="0"/>
                          </a:rPr>
                        </m:ctrlPr>
                      </m:sSubPr>
                      <m:e>
                        <m:r>
                          <a:rPr lang="en-US" sz="2400" b="1" i="0" dirty="0" smtClean="0">
                            <a:latin typeface="Cambria Math" panose="02040503050406030204" pitchFamily="18" charset="0"/>
                          </a:rPr>
                          <m:t>𝐈</m:t>
                        </m:r>
                      </m:e>
                      <m:sub>
                        <m:r>
                          <a:rPr lang="en-US" sz="2400" b="1" i="1" dirty="0">
                            <a:latin typeface="Cambria Math" panose="02040503050406030204" pitchFamily="18" charset="0"/>
                          </a:rPr>
                          <m:t>𝟏</m:t>
                        </m:r>
                      </m:sub>
                    </m:sSub>
                  </m:oMath>
                </a14:m>
                <a:r>
                  <a:rPr lang="en-US" sz="2400" b="1" dirty="0"/>
                  <a:t> and </a:t>
                </a:r>
                <a14:m>
                  <m:oMath xmlns:m="http://schemas.openxmlformats.org/officeDocument/2006/math">
                    <m:sSub>
                      <m:sSubPr>
                        <m:ctrlPr>
                          <a:rPr lang="en-US" sz="2400" b="1" i="1" dirty="0">
                            <a:latin typeface="Cambria Math" panose="02040503050406030204" pitchFamily="18" charset="0"/>
                          </a:rPr>
                        </m:ctrlPr>
                      </m:sSubPr>
                      <m:e>
                        <m:r>
                          <a:rPr lang="en-US" sz="2400" b="1" i="0" dirty="0" smtClean="0">
                            <a:latin typeface="Cambria Math" panose="02040503050406030204" pitchFamily="18" charset="0"/>
                          </a:rPr>
                          <m:t>𝐈</m:t>
                        </m:r>
                      </m:e>
                      <m:sub>
                        <m:r>
                          <a:rPr lang="en-US" sz="2400" b="1" i="0" dirty="0" smtClean="0">
                            <a:latin typeface="Cambria Math" panose="02040503050406030204" pitchFamily="18" charset="0"/>
                          </a:rPr>
                          <m:t>𝟐</m:t>
                        </m:r>
                      </m:sub>
                    </m:sSub>
                  </m:oMath>
                </a14:m>
                <a:r>
                  <a:rPr lang="en-US" sz="2400" b="1" dirty="0"/>
                  <a:t> </a:t>
                </a:r>
                <a:r>
                  <a:rPr lang="en-US" sz="2400" dirty="0"/>
                  <a:t>are both directed into or out of the dot-marked </a:t>
                </a:r>
              </a:p>
              <a:p>
                <a:r>
                  <a:rPr lang="en-US" sz="2400" dirty="0"/>
                  <a:t>terminals, use a minus sign. Otherwise, use a plus sign. </a:t>
                </a:r>
              </a:p>
              <a:p>
                <a:endParaRPr lang="en-US" dirty="0"/>
              </a:p>
            </p:txBody>
          </p:sp>
        </mc:Choice>
        <mc:Fallback xmlns="">
          <p:sp>
            <p:nvSpPr>
              <p:cNvPr id="11" name="TextBox 10">
                <a:extLst>
                  <a:ext uri="{FF2B5EF4-FFF2-40B4-BE49-F238E27FC236}">
                    <a16:creationId xmlns:a16="http://schemas.microsoft.com/office/drawing/2014/main" id="{CB127F78-9B73-A542-97CF-ABF57267B369}"/>
                  </a:ext>
                </a:extLst>
              </p:cNvPr>
              <p:cNvSpPr txBox="1">
                <a:spLocks noRot="1" noChangeAspect="1" noMove="1" noResize="1" noEditPoints="1" noAdjustHandles="1" noChangeArrowheads="1" noChangeShapeType="1" noTextEdit="1"/>
              </p:cNvSpPr>
              <p:nvPr/>
            </p:nvSpPr>
            <p:spPr>
              <a:xfrm>
                <a:off x="891540" y="1874520"/>
                <a:ext cx="9745360" cy="3161058"/>
              </a:xfrm>
              <a:prstGeom prst="rect">
                <a:avLst/>
              </a:prstGeom>
              <a:blipFill>
                <a:blip r:embed="rId2"/>
                <a:stretch>
                  <a:fillRect l="-910"/>
                </a:stretch>
              </a:blipFill>
            </p:spPr>
            <p:txBody>
              <a:bodyPr/>
              <a:lstStyle/>
              <a:p>
                <a:r>
                  <a:rPr lang="en-US">
                    <a:noFill/>
                  </a:rPr>
                  <a:t> </a:t>
                </a:r>
              </a:p>
            </p:txBody>
          </p:sp>
        </mc:Fallback>
      </mc:AlternateContent>
      <p:pic>
        <p:nvPicPr>
          <p:cNvPr id="12" name="Picture 3" descr="A drawing shows a circuit with proper algebraic sign for relating terminal voltage and current of an ideal transformer.The drawing shows an ideal transformer, with the left coil having N1 turns and the right coil having N2 turns. The left coil has voltage V1, and current I1 that is directed away from the dot terminal on the top left. The right coil has voltage V2, and current I2 that is directed away from the dot terminal on the top right. Voltage and current equations are given as follows:&#10;V1 over N1 = V2 over N2&#10;N1 multiplied by I1 = minus N2 multiplied by I2.">
            <a:extLst>
              <a:ext uri="{FF2B5EF4-FFF2-40B4-BE49-F238E27FC236}">
                <a16:creationId xmlns:a16="http://schemas.microsoft.com/office/drawing/2014/main" id="{50F7AAF4-5AE3-CB44-A4AD-1EAD74276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893" y="4754880"/>
            <a:ext cx="178117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descr="A drawing shows a circuit with proper algebraic sign for relating terminal voltage and current of an ideal transformer.The drawing shows an ideal transformer, with the left coil having N1 turns and the right coil having N2 turns. The left coil has voltage V1, and current I1 that is directed away from the dot terminal on the top left. The right coil has voltage V2, and current I2 that is directed into the dot terminal on the bottom right. Voltage and current equations are given as follows:&#10;V1 over N1 =  minus V2 over N2&#10;N1 multiplied by I1 = N2 multiplied by I2">
            <a:extLst>
              <a:ext uri="{FF2B5EF4-FFF2-40B4-BE49-F238E27FC236}">
                <a16:creationId xmlns:a16="http://schemas.microsoft.com/office/drawing/2014/main" id="{4BE01793-F821-5C45-8A65-AFCA17337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318" y="4754880"/>
            <a:ext cx="16097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descr="A drawing shows a circuit with proper algebraic sign for relating terminal voltage and current of an ideal transformer.The drawing shows an ideal transformer, with the left coil having N1 turns and the right coil having N2 turns. The left coil has voltage V1, and current I1 that is directed away from the dot terminal on the top left. The right coil has voltage V2, and current I2 that is directed into the dot terminal on the top right. Voltage and current equations are given as follows:&#10;V1 over N1 =  V2 over N2&#10;N1 multiplied by I1 = N2 multiplied by I2.">
            <a:extLst>
              <a:ext uri="{FF2B5EF4-FFF2-40B4-BE49-F238E27FC236}">
                <a16:creationId xmlns:a16="http://schemas.microsoft.com/office/drawing/2014/main" id="{2E90DF07-F1AC-8042-B515-96D9CB82E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0793" y="4754880"/>
            <a:ext cx="16859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descr="A drawing shows a circuit with proper algebraic sign for relating terminal voltage and current of an ideal transformer.The drawing shows an ideal transformer, with the left coil having N1 turns and the right coil having N2 turns. The left coil has voltage V1, and current I1 that is directed away from the dot terminal on the top left. The right coil has voltage V2, and current I2 that is directed away from the dot terminal on the bottom right. Voltage and current equations are given as follows:&#10;V1 over N1 =  minus V2 over N2&#10;N1 multiplied by I1 = minus N2 multiplied by I2.">
            <a:extLst>
              <a:ext uri="{FF2B5EF4-FFF2-40B4-BE49-F238E27FC236}">
                <a16:creationId xmlns:a16="http://schemas.microsoft.com/office/drawing/2014/main" id="{9A6DF697-359E-E247-8244-6BD6D7524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068" y="4754880"/>
            <a:ext cx="1685925"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0C778F7E-0774-504C-8931-245F1588B86F}"/>
              </a:ext>
            </a:extLst>
          </p:cNvPr>
          <p:cNvSpPr>
            <a:spLocks noGrp="1"/>
          </p:cNvSpPr>
          <p:nvPr>
            <p:ph type="sldNum" sz="quarter" idx="12"/>
          </p:nvPr>
        </p:nvSpPr>
        <p:spPr/>
        <p:txBody>
          <a:bodyPr/>
          <a:lstStyle/>
          <a:p>
            <a:fld id="{F33FCB0E-AFE6-8F4B-B9EB-BD4C96BB7C7B}" type="slidenum">
              <a:rPr lang="en-US" smtClean="0"/>
              <a:t>82</a:t>
            </a:fld>
            <a:endParaRPr lang="en-US"/>
          </a:p>
        </p:txBody>
      </p:sp>
    </p:spTree>
    <p:extLst>
      <p:ext uri="{BB962C8B-B14F-4D97-AF65-F5344CB8AC3E}">
        <p14:creationId xmlns:p14="http://schemas.microsoft.com/office/powerpoint/2010/main" val="2232108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FDB2DDB2-A363-5E43-811C-1D797D313179}"/>
              </a:ext>
            </a:extLst>
          </p:cNvPr>
          <p:cNvPicPr>
            <a:picLocks noChangeAspect="1"/>
          </p:cNvPicPr>
          <p:nvPr/>
        </p:nvPicPr>
        <p:blipFill>
          <a:blip r:embed="rId2"/>
          <a:stretch>
            <a:fillRect/>
          </a:stretch>
        </p:blipFill>
        <p:spPr>
          <a:xfrm>
            <a:off x="3552073" y="2578100"/>
            <a:ext cx="3539607" cy="2816860"/>
          </a:xfrm>
          <a:prstGeom prst="rect">
            <a:avLst/>
          </a:prstGeom>
        </p:spPr>
      </p:pic>
      <p:sp>
        <p:nvSpPr>
          <p:cNvPr id="2" name="Rectangle 1">
            <a:extLst>
              <a:ext uri="{FF2B5EF4-FFF2-40B4-BE49-F238E27FC236}">
                <a16:creationId xmlns:a16="http://schemas.microsoft.com/office/drawing/2014/main" id="{F992753B-EC56-D04C-867C-EAB286A8E433}"/>
              </a:ext>
            </a:extLst>
          </p:cNvPr>
          <p:cNvSpPr/>
          <p:nvPr/>
        </p:nvSpPr>
        <p:spPr>
          <a:xfrm>
            <a:off x="4003213" y="1945878"/>
            <a:ext cx="2337691" cy="461665"/>
          </a:xfrm>
          <a:prstGeom prst="rect">
            <a:avLst/>
          </a:prstGeom>
        </p:spPr>
        <p:txBody>
          <a:bodyPr wrap="none">
            <a:spAutoFit/>
          </a:bodyPr>
          <a:lstStyle/>
          <a:p>
            <a:r>
              <a:rPr lang="en-US" sz="2400" dirty="0"/>
              <a:t>All positive signs!</a:t>
            </a:r>
          </a:p>
        </p:txBody>
      </p:sp>
      <p:sp>
        <p:nvSpPr>
          <p:cNvPr id="5" name="Slide Number Placeholder 4">
            <a:extLst>
              <a:ext uri="{FF2B5EF4-FFF2-40B4-BE49-F238E27FC236}">
                <a16:creationId xmlns:a16="http://schemas.microsoft.com/office/drawing/2014/main" id="{36CECF76-65DA-CD44-8CFC-90927527A2FA}"/>
              </a:ext>
            </a:extLst>
          </p:cNvPr>
          <p:cNvSpPr>
            <a:spLocks noGrp="1"/>
          </p:cNvSpPr>
          <p:nvPr>
            <p:ph type="sldNum" sz="quarter" idx="12"/>
          </p:nvPr>
        </p:nvSpPr>
        <p:spPr/>
        <p:txBody>
          <a:bodyPr/>
          <a:lstStyle/>
          <a:p>
            <a:fld id="{F33FCB0E-AFE6-8F4B-B9EB-BD4C96BB7C7B}" type="slidenum">
              <a:rPr lang="en-US" smtClean="0"/>
              <a:t>83</a:t>
            </a:fld>
            <a:endParaRPr lang="en-US"/>
          </a:p>
        </p:txBody>
      </p:sp>
    </p:spTree>
    <p:extLst>
      <p:ext uri="{BB962C8B-B14F-4D97-AF65-F5344CB8AC3E}">
        <p14:creationId xmlns:p14="http://schemas.microsoft.com/office/powerpoint/2010/main" val="1135739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A32EBE7-8A3B-254B-B2BB-7DF220A558F6}"/>
              </a:ext>
            </a:extLst>
          </p:cNvPr>
          <p:cNvPicPr>
            <a:picLocks noChangeAspect="1"/>
          </p:cNvPicPr>
          <p:nvPr/>
        </p:nvPicPr>
        <p:blipFill>
          <a:blip r:embed="rId2"/>
          <a:stretch>
            <a:fillRect/>
          </a:stretch>
        </p:blipFill>
        <p:spPr>
          <a:xfrm>
            <a:off x="2282282" y="1845310"/>
            <a:ext cx="7622448" cy="234164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6485BB-F885-B044-8008-20DF8E27ED88}"/>
                  </a:ext>
                </a:extLst>
              </p:cNvPr>
              <p:cNvSpPr txBox="1"/>
              <p:nvPr/>
            </p:nvSpPr>
            <p:spPr>
              <a:xfrm>
                <a:off x="2976283" y="4331970"/>
                <a:ext cx="3138167" cy="2308324"/>
              </a:xfrm>
              <a:prstGeom prst="rect">
                <a:avLst/>
              </a:prstGeom>
              <a:noFill/>
              <a:ln>
                <a:solidFill>
                  <a:schemeClr val="accent1">
                    <a:shade val="50000"/>
                  </a:schemeClr>
                </a:solidFill>
              </a:ln>
            </p:spPr>
            <p:txBody>
              <a:bodyPr wrap="none" rtlCol="0">
                <a:spAutoFit/>
              </a:bodyPr>
              <a:lstStyle/>
              <a:p>
                <a:pPr algn="ctr"/>
                <a:r>
                  <a:rPr lang="en-US" b="1" u="sng" dirty="0">
                    <a:solidFill>
                      <a:srgbClr val="00B050"/>
                    </a:solidFill>
                    <a:latin typeface="+mj-lt"/>
                  </a:rPr>
                  <a:t>Power transformer rating (KVA):</a:t>
                </a:r>
              </a:p>
              <a:p>
                <a:pPr algn="ctr"/>
                <a:endParaRPr lang="en-US" b="1" dirty="0">
                  <a:solidFill>
                    <a:srgbClr val="00B050"/>
                  </a:solidFill>
                  <a:latin typeface="+mj-lt"/>
                </a:endParaRPr>
              </a:p>
              <a:p>
                <a:pPr algn="ctr"/>
                <a:r>
                  <a:rPr lang="en-US" dirty="0"/>
                  <a:t>                     Voltage * Current</a:t>
                </a:r>
              </a:p>
              <a:p>
                <a:pPr algn="ctr"/>
                <a:r>
                  <a:rPr lang="en-US" dirty="0"/>
                  <a:t>kVA  =	-------------------</a:t>
                </a:r>
              </a:p>
              <a:p>
                <a:pPr algn="ctr"/>
                <a:r>
                  <a:rPr lang="en-US" dirty="0"/>
                  <a:t>	    1000</a:t>
                </a:r>
              </a:p>
              <a:p>
                <a:pPr algn="ctr"/>
                <a:endParaRPr lang="en-US" dirty="0">
                  <a:solidFill>
                    <a:srgbClr val="FF0000"/>
                  </a:solidFill>
                </a:endParaRPr>
              </a:p>
              <a:p>
                <a:pPr algn="ctr"/>
                <a:r>
                  <a:rPr lang="en-US" dirty="0"/>
                  <a:t>kVA*1000  = </a:t>
                </a: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V</m:t>
                        </m:r>
                      </m:e>
                      <m:sub>
                        <m:r>
                          <a:rPr lang="en-US" dirty="0">
                            <a:latin typeface="Cambria Math" panose="02040503050406030204" pitchFamily="18" charset="0"/>
                          </a:rPr>
                          <m:t>1</m:t>
                        </m:r>
                      </m:sub>
                    </m:sSub>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I</m:t>
                        </m:r>
                      </m:e>
                      <m:sub>
                        <m:r>
                          <a:rPr lang="en-US" dirty="0">
                            <a:latin typeface="Cambria Math" panose="02040503050406030204" pitchFamily="18" charset="0"/>
                          </a:rPr>
                          <m:t>1</m:t>
                        </m:r>
                      </m:sub>
                    </m:sSub>
                  </m:oMath>
                </a14:m>
                <a:r>
                  <a:rPr lang="en-US" dirty="0">
                    <a:solidFill>
                      <a:srgbClr val="FF0000"/>
                    </a:solidFill>
                  </a:rPr>
                  <a:t> </a:t>
                </a:r>
                <a:r>
                  <a:rPr lang="en-US" dirty="0"/>
                  <a:t>=</a:t>
                </a:r>
                <a:r>
                  <a:rPr lang="en-US" dirty="0">
                    <a:solidFill>
                      <a:srgbClr val="FF0000"/>
                    </a:solidFill>
                  </a:rPr>
                  <a:t> </a:t>
                </a: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V</m:t>
                        </m:r>
                      </m:e>
                      <m:sub>
                        <m:r>
                          <a:rPr lang="en-US" b="0" i="0" dirty="0" smtClean="0">
                            <a:latin typeface="Cambria Math" panose="02040503050406030204" pitchFamily="18" charset="0"/>
                          </a:rPr>
                          <m:t>2</m:t>
                        </m:r>
                      </m:sub>
                    </m:sSub>
                    <m:sSub>
                      <m:sSubPr>
                        <m:ctrlPr>
                          <a:rPr lang="en-US" i="1" dirty="0" smtClean="0">
                            <a:latin typeface="Cambria Math" panose="02040503050406030204" pitchFamily="18" charset="0"/>
                          </a:rPr>
                        </m:ctrlPr>
                      </m:sSubPr>
                      <m:e>
                        <m:r>
                          <m:rPr>
                            <m:sty m:val="p"/>
                          </m:rPr>
                          <a:rPr lang="en-US" dirty="0">
                            <a:latin typeface="Cambria Math" panose="02040503050406030204" pitchFamily="18" charset="0"/>
                          </a:rPr>
                          <m:t>I</m:t>
                        </m:r>
                      </m:e>
                      <m:sub>
                        <m:r>
                          <a:rPr lang="en-US" b="0" i="0" dirty="0" smtClean="0">
                            <a:latin typeface="Cambria Math" panose="02040503050406030204" pitchFamily="18" charset="0"/>
                          </a:rPr>
                          <m:t>2</m:t>
                        </m:r>
                      </m:sub>
                    </m:sSub>
                  </m:oMath>
                </a14:m>
                <a:r>
                  <a:rPr lang="en-US" dirty="0">
                    <a:solidFill>
                      <a:srgbClr val="FF0000"/>
                    </a:solidFill>
                  </a:rPr>
                  <a:t> </a:t>
                </a:r>
              </a:p>
              <a:p>
                <a:pPr algn="ctr"/>
                <a:endParaRPr lang="en-US" dirty="0">
                  <a:solidFill>
                    <a:srgbClr val="FF0000"/>
                  </a:solidFill>
                </a:endParaRPr>
              </a:p>
            </p:txBody>
          </p:sp>
        </mc:Choice>
        <mc:Fallback xmlns="">
          <p:sp>
            <p:nvSpPr>
              <p:cNvPr id="7" name="TextBox 6">
                <a:extLst>
                  <a:ext uri="{FF2B5EF4-FFF2-40B4-BE49-F238E27FC236}">
                    <a16:creationId xmlns:a16="http://schemas.microsoft.com/office/drawing/2014/main" id="{136485BB-F885-B044-8008-20DF8E27ED88}"/>
                  </a:ext>
                </a:extLst>
              </p:cNvPr>
              <p:cNvSpPr txBox="1">
                <a:spLocks noRot="1" noChangeAspect="1" noMove="1" noResize="1" noEditPoints="1" noAdjustHandles="1" noChangeArrowheads="1" noChangeShapeType="1" noTextEdit="1"/>
              </p:cNvSpPr>
              <p:nvPr/>
            </p:nvSpPr>
            <p:spPr>
              <a:xfrm>
                <a:off x="2976283" y="4331970"/>
                <a:ext cx="3138167" cy="2308324"/>
              </a:xfrm>
              <a:prstGeom prst="rect">
                <a:avLst/>
              </a:prstGeom>
              <a:blipFill>
                <a:blip r:embed="rId3"/>
                <a:stretch>
                  <a:fillRect l="-803" t="-1087" r="-803"/>
                </a:stretch>
              </a:blipFill>
              <a:ln>
                <a:solidFill>
                  <a:schemeClr val="accent1">
                    <a:shade val="50000"/>
                  </a:schemeClr>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81B5FAB-2E62-134D-9124-A9A26093E0AB}"/>
              </a:ext>
            </a:extLst>
          </p:cNvPr>
          <p:cNvPicPr>
            <a:picLocks noChangeAspect="1"/>
          </p:cNvPicPr>
          <p:nvPr/>
        </p:nvPicPr>
        <p:blipFill>
          <a:blip r:embed="rId4"/>
          <a:stretch>
            <a:fillRect/>
          </a:stretch>
        </p:blipFill>
        <p:spPr>
          <a:xfrm>
            <a:off x="6892290" y="5203190"/>
            <a:ext cx="3962400" cy="520700"/>
          </a:xfrm>
          <a:prstGeom prst="rect">
            <a:avLst/>
          </a:prstGeom>
          <a:ln>
            <a:solidFill>
              <a:schemeClr val="accent1">
                <a:shade val="50000"/>
              </a:schemeClr>
            </a:solidFill>
          </a:ln>
        </p:spPr>
      </p:pic>
      <p:sp>
        <p:nvSpPr>
          <p:cNvPr id="2" name="Slide Number Placeholder 1">
            <a:extLst>
              <a:ext uri="{FF2B5EF4-FFF2-40B4-BE49-F238E27FC236}">
                <a16:creationId xmlns:a16="http://schemas.microsoft.com/office/drawing/2014/main" id="{3EE8B449-9BD2-334D-9104-1BE09132A295}"/>
              </a:ext>
            </a:extLst>
          </p:cNvPr>
          <p:cNvSpPr>
            <a:spLocks noGrp="1"/>
          </p:cNvSpPr>
          <p:nvPr>
            <p:ph type="sldNum" sz="quarter" idx="12"/>
          </p:nvPr>
        </p:nvSpPr>
        <p:spPr/>
        <p:txBody>
          <a:bodyPr/>
          <a:lstStyle/>
          <a:p>
            <a:fld id="{F33FCB0E-AFE6-8F4B-B9EB-BD4C96BB7C7B}" type="slidenum">
              <a:rPr lang="en-US" smtClean="0"/>
              <a:t>84</a:t>
            </a:fld>
            <a:endParaRPr lang="en-US"/>
          </a:p>
        </p:txBody>
      </p:sp>
    </p:spTree>
    <p:extLst>
      <p:ext uri="{BB962C8B-B14F-4D97-AF65-F5344CB8AC3E}">
        <p14:creationId xmlns:p14="http://schemas.microsoft.com/office/powerpoint/2010/main" val="2679096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2" name="Picture 1">
            <a:extLst>
              <a:ext uri="{FF2B5EF4-FFF2-40B4-BE49-F238E27FC236}">
                <a16:creationId xmlns:a16="http://schemas.microsoft.com/office/drawing/2014/main" id="{030F9478-80DF-7B4D-843B-F0FE57C5EADD}"/>
              </a:ext>
            </a:extLst>
          </p:cNvPr>
          <p:cNvPicPr>
            <a:picLocks noChangeAspect="1"/>
          </p:cNvPicPr>
          <p:nvPr/>
        </p:nvPicPr>
        <p:blipFill>
          <a:blip r:embed="rId2"/>
          <a:stretch>
            <a:fillRect/>
          </a:stretch>
        </p:blipFill>
        <p:spPr>
          <a:xfrm>
            <a:off x="872490" y="2466340"/>
            <a:ext cx="8224490" cy="1465580"/>
          </a:xfrm>
          <a:prstGeom prst="rect">
            <a:avLst/>
          </a:prstGeom>
        </p:spPr>
      </p:pic>
      <p:sp>
        <p:nvSpPr>
          <p:cNvPr id="10" name="TextBox 9">
            <a:extLst>
              <a:ext uri="{FF2B5EF4-FFF2-40B4-BE49-F238E27FC236}">
                <a16:creationId xmlns:a16="http://schemas.microsoft.com/office/drawing/2014/main" id="{38B56B81-2364-804C-B4AF-851AEF013AF3}"/>
              </a:ext>
            </a:extLst>
          </p:cNvPr>
          <p:cNvSpPr txBox="1"/>
          <p:nvPr/>
        </p:nvSpPr>
        <p:spPr>
          <a:xfrm>
            <a:off x="990276" y="1954696"/>
            <a:ext cx="2919645" cy="369332"/>
          </a:xfrm>
          <a:prstGeom prst="rect">
            <a:avLst/>
          </a:prstGeom>
          <a:noFill/>
        </p:spPr>
        <p:txBody>
          <a:bodyPr wrap="none" rtlCol="0">
            <a:spAutoFit/>
          </a:bodyPr>
          <a:lstStyle/>
          <a:p>
            <a:r>
              <a:rPr lang="en-US" u="sng" dirty="0">
                <a:solidFill>
                  <a:srgbClr val="FF0000"/>
                </a:solidFill>
              </a:rPr>
              <a:t>Problem: Transformer ratings</a:t>
            </a:r>
          </a:p>
        </p:txBody>
      </p:sp>
      <p:sp>
        <p:nvSpPr>
          <p:cNvPr id="3" name="Slide Number Placeholder 2">
            <a:extLst>
              <a:ext uri="{FF2B5EF4-FFF2-40B4-BE49-F238E27FC236}">
                <a16:creationId xmlns:a16="http://schemas.microsoft.com/office/drawing/2014/main" id="{1B2420D5-DE2E-F54E-BBFD-403546A8CF6F}"/>
              </a:ext>
            </a:extLst>
          </p:cNvPr>
          <p:cNvSpPr>
            <a:spLocks noGrp="1"/>
          </p:cNvSpPr>
          <p:nvPr>
            <p:ph type="sldNum" sz="quarter" idx="12"/>
          </p:nvPr>
        </p:nvSpPr>
        <p:spPr/>
        <p:txBody>
          <a:bodyPr/>
          <a:lstStyle/>
          <a:p>
            <a:fld id="{F33FCB0E-AFE6-8F4B-B9EB-BD4C96BB7C7B}" type="slidenum">
              <a:rPr lang="en-US" smtClean="0"/>
              <a:t>85</a:t>
            </a:fld>
            <a:endParaRPr lang="en-US"/>
          </a:p>
        </p:txBody>
      </p:sp>
    </p:spTree>
    <p:extLst>
      <p:ext uri="{BB962C8B-B14F-4D97-AF65-F5344CB8AC3E}">
        <p14:creationId xmlns:p14="http://schemas.microsoft.com/office/powerpoint/2010/main" val="39105147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B56B81-2364-804C-B4AF-851AEF013AF3}"/>
                  </a:ext>
                </a:extLst>
              </p:cNvPr>
              <p:cNvSpPr txBox="1"/>
              <p:nvPr/>
            </p:nvSpPr>
            <p:spPr>
              <a:xfrm>
                <a:off x="990276" y="1954696"/>
                <a:ext cx="3377591" cy="1015663"/>
              </a:xfrm>
              <a:prstGeom prst="rect">
                <a:avLst/>
              </a:prstGeom>
              <a:noFill/>
            </p:spPr>
            <p:txBody>
              <a:bodyPr wrap="none" rtlCol="0">
                <a:spAutoFit/>
              </a:bodyPr>
              <a:lstStyle/>
              <a:p>
                <a:r>
                  <a:rPr lang="en-US" sz="2000" u="sng" dirty="0">
                    <a:solidFill>
                      <a:srgbClr val="FF0000"/>
                    </a:solidFill>
                  </a:rPr>
                  <a:t>Problem – Currents &amp; Voltages</a:t>
                </a:r>
              </a:p>
              <a:p>
                <a:endParaRPr lang="en-US" sz="2000" dirty="0">
                  <a:solidFill>
                    <a:srgbClr val="FF0000"/>
                  </a:solidFill>
                </a:endParaRPr>
              </a:p>
              <a:p>
                <a:r>
                  <a:rPr lang="en-US" sz="2000" dirty="0">
                    <a:solidFill>
                      <a:srgbClr val="FF0000"/>
                    </a:solidFill>
                  </a:rPr>
                  <a:t>Find</a:t>
                </a:r>
                <a:r>
                  <a:rPr lang="en-US" sz="2000" dirty="0">
                    <a:solidFill>
                      <a:schemeClr val="tx1"/>
                    </a:solidFill>
                  </a:rPr>
                  <a:t> </a:t>
                </a:r>
                <a14:m>
                  <m:oMath xmlns:m="http://schemas.openxmlformats.org/officeDocument/2006/math">
                    <m:sSub>
                      <m:sSubPr>
                        <m:ctrlPr>
                          <a:rPr lang="en-US" sz="2000" i="1" dirty="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𝑰</m:t>
                        </m:r>
                      </m:e>
                      <m:sub>
                        <m:r>
                          <a:rPr lang="en-US" sz="2000" b="0" i="1" dirty="0" smtClean="0">
                            <a:solidFill>
                              <a:schemeClr val="tx1"/>
                            </a:solidFill>
                            <a:latin typeface="Cambria Math" panose="02040503050406030204" pitchFamily="18" charset="0"/>
                          </a:rPr>
                          <m:t>1</m:t>
                        </m:r>
                      </m:sub>
                    </m:sSub>
                  </m:oMath>
                </a14:m>
                <a:r>
                  <a:rPr lang="pt" sz="2000" dirty="0">
                    <a:solidFill>
                      <a:schemeClr val="tx1"/>
                    </a:solidFill>
                  </a:rPr>
                  <a:t> &amp;  </a:t>
                </a:r>
                <a14:m>
                  <m:oMath xmlns:m="http://schemas.openxmlformats.org/officeDocument/2006/math">
                    <m:sSub>
                      <m:sSubPr>
                        <m:ctrlPr>
                          <a:rPr lang="en-US" sz="2000" b="1" i="1" dirty="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𝑽</m:t>
                        </m:r>
                      </m:e>
                      <m:sub>
                        <m:r>
                          <a:rPr lang="en-US" sz="2000" b="1" i="1" dirty="0" smtClean="0">
                            <a:solidFill>
                              <a:schemeClr val="tx1"/>
                            </a:solidFill>
                            <a:latin typeface="Cambria Math" panose="02040503050406030204" pitchFamily="18" charset="0"/>
                          </a:rPr>
                          <m:t>𝑶</m:t>
                        </m:r>
                      </m:sub>
                    </m:sSub>
                  </m:oMath>
                </a14:m>
                <a:endParaRPr lang="en-US" sz="2000" b="1" dirty="0">
                  <a:solidFill>
                    <a:schemeClr val="tx1"/>
                  </a:solidFill>
                </a:endParaRPr>
              </a:p>
            </p:txBody>
          </p:sp>
        </mc:Choice>
        <mc:Fallback xmlns="">
          <p:sp>
            <p:nvSpPr>
              <p:cNvPr id="10" name="TextBox 9">
                <a:extLst>
                  <a:ext uri="{FF2B5EF4-FFF2-40B4-BE49-F238E27FC236}">
                    <a16:creationId xmlns:a16="http://schemas.microsoft.com/office/drawing/2014/main" id="{38B56B81-2364-804C-B4AF-851AEF013AF3}"/>
                  </a:ext>
                </a:extLst>
              </p:cNvPr>
              <p:cNvSpPr txBox="1">
                <a:spLocks noRot="1" noChangeAspect="1" noMove="1" noResize="1" noEditPoints="1" noAdjustHandles="1" noChangeArrowheads="1" noChangeShapeType="1" noTextEdit="1"/>
              </p:cNvSpPr>
              <p:nvPr/>
            </p:nvSpPr>
            <p:spPr>
              <a:xfrm>
                <a:off x="990276" y="1954696"/>
                <a:ext cx="3377591" cy="1015663"/>
              </a:xfrm>
              <a:prstGeom prst="rect">
                <a:avLst/>
              </a:prstGeom>
              <a:blipFill>
                <a:blip r:embed="rId2"/>
                <a:stretch>
                  <a:fillRect l="-1873" t="-2469" r="-749" b="-86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1C54CA-B4A9-FC43-BA4C-AB71FEFBB712}"/>
              </a:ext>
            </a:extLst>
          </p:cNvPr>
          <p:cNvPicPr>
            <a:picLocks noChangeAspect="1"/>
          </p:cNvPicPr>
          <p:nvPr/>
        </p:nvPicPr>
        <p:blipFill>
          <a:blip r:embed="rId3"/>
          <a:stretch>
            <a:fillRect/>
          </a:stretch>
        </p:blipFill>
        <p:spPr>
          <a:xfrm>
            <a:off x="4566302" y="2185670"/>
            <a:ext cx="6981808" cy="1826260"/>
          </a:xfrm>
          <a:prstGeom prst="rect">
            <a:avLst/>
          </a:prstGeom>
        </p:spPr>
      </p:pic>
      <p:sp>
        <p:nvSpPr>
          <p:cNvPr id="2" name="Slide Number Placeholder 1">
            <a:extLst>
              <a:ext uri="{FF2B5EF4-FFF2-40B4-BE49-F238E27FC236}">
                <a16:creationId xmlns:a16="http://schemas.microsoft.com/office/drawing/2014/main" id="{22178B10-E3A7-794A-B0AB-8695926CBAD2}"/>
              </a:ext>
            </a:extLst>
          </p:cNvPr>
          <p:cNvSpPr>
            <a:spLocks noGrp="1"/>
          </p:cNvSpPr>
          <p:nvPr>
            <p:ph type="sldNum" sz="quarter" idx="12"/>
          </p:nvPr>
        </p:nvSpPr>
        <p:spPr/>
        <p:txBody>
          <a:bodyPr/>
          <a:lstStyle/>
          <a:p>
            <a:fld id="{F33FCB0E-AFE6-8F4B-B9EB-BD4C96BB7C7B}" type="slidenum">
              <a:rPr lang="en-US" smtClean="0"/>
              <a:t>86</a:t>
            </a:fld>
            <a:endParaRPr lang="en-US"/>
          </a:p>
        </p:txBody>
      </p:sp>
    </p:spTree>
    <p:extLst>
      <p:ext uri="{BB962C8B-B14F-4D97-AF65-F5344CB8AC3E}">
        <p14:creationId xmlns:p14="http://schemas.microsoft.com/office/powerpoint/2010/main" val="3557162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a:p>
            <a:r>
              <a:rPr lang="en-US" dirty="0"/>
              <a:t>Example 9.16</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B56B81-2364-804C-B4AF-851AEF013AF3}"/>
                  </a:ext>
                </a:extLst>
              </p:cNvPr>
              <p:cNvSpPr txBox="1"/>
              <p:nvPr/>
            </p:nvSpPr>
            <p:spPr>
              <a:xfrm>
                <a:off x="990276" y="1954696"/>
                <a:ext cx="2911374" cy="1963936"/>
              </a:xfrm>
              <a:prstGeom prst="rect">
                <a:avLst/>
              </a:prstGeom>
              <a:noFill/>
            </p:spPr>
            <p:txBody>
              <a:bodyPr wrap="none" rtlCol="0">
                <a:spAutoFit/>
              </a:bodyPr>
              <a:lstStyle/>
              <a:p>
                <a:r>
                  <a:rPr lang="en-US" sz="2000" dirty="0">
                    <a:solidFill>
                      <a:srgbClr val="FF0000"/>
                    </a:solidFill>
                  </a:rPr>
                  <a:t>Example 9.16</a:t>
                </a:r>
              </a:p>
              <a:p>
                <a:endParaRPr lang="en-US" sz="2000" dirty="0">
                  <a:solidFill>
                    <a:srgbClr val="FF0000"/>
                  </a:solidFill>
                </a:endParaRPr>
              </a:p>
              <a:p>
                <a:r>
                  <a:rPr lang="en-US" sz="2000" dirty="0">
                    <a:solidFill>
                      <a:schemeClr val="tx1"/>
                    </a:solidFill>
                  </a:rPr>
                  <a:t>Load is 237.5 mΩ + 125µH</a:t>
                </a:r>
              </a:p>
              <a:p>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b="0" i="1" dirty="0" smtClean="0">
                            <a:latin typeface="Cambria Math" panose="02040503050406030204" pitchFamily="18" charset="0"/>
                          </a:rPr>
                          <m:t>𝑔</m:t>
                        </m:r>
                      </m:sub>
                    </m:sSub>
                  </m:oMath>
                </a14:m>
                <a:r>
                  <a:rPr lang="pt" sz="2000" dirty="0">
                    <a:solidFill>
                      <a:srgbClr val="FF0000"/>
                    </a:solidFill>
                  </a:rPr>
                  <a:t> = 2500 cos(400t) Volts</a:t>
                </a:r>
                <a:endParaRPr lang="en-US" sz="2000" dirty="0"/>
              </a:p>
              <a:p>
                <a:endParaRPr lang="en-US" sz="2000" dirty="0">
                  <a:solidFill>
                    <a:schemeClr val="tx1"/>
                  </a:solidFill>
                </a:endParaRPr>
              </a:p>
              <a:p>
                <a:r>
                  <a:rPr lang="en-US" sz="2000" dirty="0">
                    <a:solidFill>
                      <a:schemeClr val="tx1"/>
                    </a:solidFill>
                  </a:rPr>
                  <a:t>Find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𝒊</m:t>
                        </m:r>
                      </m:e>
                      <m:sub>
                        <m:r>
                          <a:rPr lang="en-US" sz="2000" b="0" i="1" dirty="0" smtClean="0">
                            <a:solidFill>
                              <a:schemeClr val="tx1"/>
                            </a:solidFill>
                            <a:latin typeface="Cambria Math" panose="02040503050406030204" pitchFamily="18" charset="0"/>
                          </a:rPr>
                          <m:t>1</m:t>
                        </m:r>
                      </m:sub>
                    </m:sSub>
                  </m:oMath>
                </a14:m>
                <a:r>
                  <a:rPr lang="en-US" sz="2000" b="1" dirty="0">
                    <a:solidFill>
                      <a:schemeClr val="tx1"/>
                    </a:solidFill>
                  </a:rPr>
                  <a:t>  </a:t>
                </a:r>
                <a14:m>
                  <m:oMath xmlns:m="http://schemas.openxmlformats.org/officeDocument/2006/math">
                    <m:sSub>
                      <m:sSubPr>
                        <m:ctrlPr>
                          <a:rPr lang="en-US" sz="2000" i="1" dirty="0">
                            <a:latin typeface="Cambria Math" panose="02040503050406030204" pitchFamily="18" charset="0"/>
                          </a:rPr>
                        </m:ctrlPr>
                      </m:sSubPr>
                      <m:e>
                        <m:r>
                          <a:rPr lang="en-US" sz="2000" b="1" i="1" dirty="0" smtClean="0">
                            <a:latin typeface="Cambria Math" panose="02040503050406030204" pitchFamily="18" charset="0"/>
                          </a:rPr>
                          <m:t>𝒗</m:t>
                        </m:r>
                      </m:e>
                      <m:sub>
                        <m:r>
                          <a:rPr lang="en-US" sz="2000" b="0" i="1" dirty="0" smtClean="0">
                            <a:latin typeface="Cambria Math" panose="02040503050406030204" pitchFamily="18" charset="0"/>
                          </a:rPr>
                          <m:t>1</m:t>
                        </m:r>
                      </m:sub>
                    </m:sSub>
                  </m:oMath>
                </a14:m>
                <a:r>
                  <a:rPr lang="en-US" sz="2000" b="1" dirty="0">
                    <a:solidFill>
                      <a:schemeClr val="tx1"/>
                    </a:solidFill>
                  </a:rPr>
                  <a:t>  </a:t>
                </a:r>
                <a14:m>
                  <m:oMath xmlns:m="http://schemas.openxmlformats.org/officeDocument/2006/math">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𝒊</m:t>
                        </m:r>
                      </m:e>
                      <m:sub>
                        <m:r>
                          <a:rPr lang="en-US" sz="2000" b="0" i="1" dirty="0" smtClean="0">
                            <a:latin typeface="Cambria Math" panose="02040503050406030204" pitchFamily="18" charset="0"/>
                          </a:rPr>
                          <m:t>2</m:t>
                        </m:r>
                      </m:sub>
                    </m:sSub>
                  </m:oMath>
                </a14:m>
                <a:r>
                  <a:rPr lang="en-US" sz="2000" b="1" dirty="0">
                    <a:solidFill>
                      <a:schemeClr val="tx1"/>
                    </a:solidFill>
                  </a:rPr>
                  <a:t>  </a:t>
                </a:r>
                <a14:m>
                  <m:oMath xmlns:m="http://schemas.openxmlformats.org/officeDocument/2006/math">
                    <m:sSub>
                      <m:sSubPr>
                        <m:ctrlPr>
                          <a:rPr lang="en-US" sz="2000" i="1" dirty="0" smtClean="0">
                            <a:latin typeface="Cambria Math" panose="02040503050406030204" pitchFamily="18" charset="0"/>
                          </a:rPr>
                        </m:ctrlPr>
                      </m:sSubPr>
                      <m:e>
                        <m:r>
                          <a:rPr lang="en-US" sz="2000" b="1" i="1" dirty="0" smtClean="0">
                            <a:latin typeface="Cambria Math" panose="02040503050406030204" pitchFamily="18" charset="0"/>
                          </a:rPr>
                          <m:t>𝒗</m:t>
                        </m:r>
                      </m:e>
                      <m:sub>
                        <m:r>
                          <a:rPr lang="en-US" sz="2000" b="0" i="1" dirty="0" smtClean="0">
                            <a:latin typeface="Cambria Math" panose="02040503050406030204" pitchFamily="18" charset="0"/>
                          </a:rPr>
                          <m:t>2</m:t>
                        </m:r>
                      </m:sub>
                    </m:sSub>
                  </m:oMath>
                </a14:m>
                <a:endParaRPr lang="en-US" sz="2000" b="1" dirty="0">
                  <a:solidFill>
                    <a:schemeClr val="tx1"/>
                  </a:solidFill>
                </a:endParaRPr>
              </a:p>
            </p:txBody>
          </p:sp>
        </mc:Choice>
        <mc:Fallback xmlns="">
          <p:sp>
            <p:nvSpPr>
              <p:cNvPr id="10" name="TextBox 9">
                <a:extLst>
                  <a:ext uri="{FF2B5EF4-FFF2-40B4-BE49-F238E27FC236}">
                    <a16:creationId xmlns:a16="http://schemas.microsoft.com/office/drawing/2014/main" id="{38B56B81-2364-804C-B4AF-851AEF013AF3}"/>
                  </a:ext>
                </a:extLst>
              </p:cNvPr>
              <p:cNvSpPr txBox="1">
                <a:spLocks noRot="1" noChangeAspect="1" noMove="1" noResize="1" noEditPoints="1" noAdjustHandles="1" noChangeArrowheads="1" noChangeShapeType="1" noTextEdit="1"/>
              </p:cNvSpPr>
              <p:nvPr/>
            </p:nvSpPr>
            <p:spPr>
              <a:xfrm>
                <a:off x="990276" y="1954696"/>
                <a:ext cx="2911374" cy="1963936"/>
              </a:xfrm>
              <a:prstGeom prst="rect">
                <a:avLst/>
              </a:prstGeom>
              <a:blipFill>
                <a:blip r:embed="rId2"/>
                <a:stretch>
                  <a:fillRect l="-2174" t="-1282" r="-1304" b="-3846"/>
                </a:stretch>
              </a:blipFill>
            </p:spPr>
            <p:txBody>
              <a:bodyPr/>
              <a:lstStyle/>
              <a:p>
                <a:r>
                  <a:rPr lang="en-US">
                    <a:noFill/>
                  </a:rPr>
                  <a:t> </a:t>
                </a:r>
              </a:p>
            </p:txBody>
          </p:sp>
        </mc:Fallback>
      </mc:AlternateContent>
      <p:pic>
        <p:nvPicPr>
          <p:cNvPr id="6" name="Picture 2" descr="A drawing shows a circuit with an ideal transformer, powered by a voltage source.The circuit shows an ideal transformer with voltage v1 on the left inductor and voltage v2 on the right inductor. Turns ratio is indicated as 10 is to 1. Dot terminals are shown at the top left of the left inductor and the top right of the right inductor. The top wire of the left circuit shows a 0.25 ohm resistor with a rightward current i1, along with a 5mH inductor, while the left wire carries an independent voltage source, v sub g. Two nodes are displayed on the top and bottom wires of the right circuit. The right arm of the top wire of the right circuit shows a 237.5m ohm resistor with a rightward current i2, while the right wire carries a 125 microH inductor.">
            <a:extLst>
              <a:ext uri="{FF2B5EF4-FFF2-40B4-BE49-F238E27FC236}">
                <a16:creationId xmlns:a16="http://schemas.microsoft.com/office/drawing/2014/main" id="{B0C1F724-C873-2546-8BB2-31F7BEF7E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57" y="1869758"/>
            <a:ext cx="6608233" cy="233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A drawing shows a phasor domain circuit with an ideal transformer, powered by a voltage source.The circuit shows an ideal transformer with voltage V1 on the left inductor and voltage V2 on the right inductor. Turns ratio is indicated as 10 is to 1. Dot terminals are shown at the top left of the left inductor and the top right of the right inductor. The top wire of the left circuit shows a 0.25 ohm resistor with a rightward current I1, and a j2 ohm inductor, while the left wire carries an independent voltage source with voltage 2500 angled 0 degree V. The top wire of the right circuit shows a 0.2375 ohm resistor with a rightward current I2, while the right wire carries a j0.05 ohm inductor.">
            <a:extLst>
              <a:ext uri="{FF2B5EF4-FFF2-40B4-BE49-F238E27FC236}">
                <a16:creationId xmlns:a16="http://schemas.microsoft.com/office/drawing/2014/main" id="{47A61BE1-6548-C041-B402-7EB75F62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370" y="4335780"/>
            <a:ext cx="5589954" cy="2111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3CD4688E-488B-FC4E-9913-750CEFAA97CD}"/>
              </a:ext>
            </a:extLst>
          </p:cNvPr>
          <p:cNvSpPr>
            <a:spLocks noGrp="1"/>
          </p:cNvSpPr>
          <p:nvPr>
            <p:ph type="sldNum" sz="quarter" idx="12"/>
          </p:nvPr>
        </p:nvSpPr>
        <p:spPr/>
        <p:txBody>
          <a:bodyPr/>
          <a:lstStyle/>
          <a:p>
            <a:fld id="{F33FCB0E-AFE6-8F4B-B9EB-BD4C96BB7C7B}" type="slidenum">
              <a:rPr lang="en-US" smtClean="0"/>
              <a:t>87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572CA9-54CF-7143-90BC-2E03BB8E08B6}"/>
                  </a:ext>
                </a:extLst>
              </p:cNvPr>
              <p:cNvSpPr/>
              <p:nvPr/>
            </p:nvSpPr>
            <p:spPr>
              <a:xfrm>
                <a:off x="1081596" y="4867391"/>
                <a:ext cx="3130344" cy="536942"/>
              </a:xfrm>
              <a:prstGeom prst="rect">
                <a:avLst/>
              </a:prstGeom>
            </p:spPr>
            <p:txBody>
              <a:bodyPr wrap="none">
                <a:spAutoFit/>
              </a:bodyPr>
              <a:lstStyle/>
              <a:p>
                <a14:m>
                  <m:oMath xmlns:m="http://schemas.openxmlformats.org/officeDocument/2006/math">
                    <m:sSub>
                      <m:sSubPr>
                        <m:ctrlPr>
                          <a:rPr lang="en-US"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𝑰</m:t>
                        </m:r>
                      </m:e>
                      <m:sub>
                        <m:r>
                          <a:rPr lang="en-US" b="1" i="1" dirty="0">
                            <a:solidFill>
                              <a:srgbClr val="0070C0"/>
                            </a:solidFill>
                            <a:latin typeface="Cambria Math" panose="02040503050406030204" pitchFamily="18" charset="0"/>
                          </a:rPr>
                          <m:t>𝟏</m:t>
                        </m:r>
                      </m:sub>
                    </m:sSub>
                  </m:oMath>
                </a14:m>
                <a:r>
                  <a:rPr lang="en-US" dirty="0">
                    <a:solidFill>
                      <a:srgbClr val="0070C0"/>
                    </a:solidFill>
                  </a:rPr>
                  <a:t> = </a:t>
                </a:r>
                <a14:m>
                  <m:oMath xmlns:m="http://schemas.openxmlformats.org/officeDocument/2006/math">
                    <m:f>
                      <m:fPr>
                        <m:ctrlPr>
                          <a:rPr lang="en-US" b="1" i="1" dirty="0">
                            <a:solidFill>
                              <a:srgbClr val="0070C0"/>
                            </a:solidFill>
                            <a:latin typeface="Cambria Math" panose="02040503050406030204" pitchFamily="18" charset="0"/>
                          </a:rPr>
                        </m:ctrlPr>
                      </m:fPr>
                      <m:num>
                        <m:sSub>
                          <m:sSubPr>
                            <m:ctrlPr>
                              <a:rPr lang="en-US" b="1" i="1" dirty="0">
                                <a:solidFill>
                                  <a:srgbClr val="0070C0"/>
                                </a:solidFill>
                                <a:latin typeface="Cambria Math" panose="02040503050406030204" pitchFamily="18" charset="0"/>
                              </a:rPr>
                            </m:ctrlPr>
                          </m:sSubPr>
                          <m:e>
                            <m:r>
                              <a:rPr lang="en-US" b="1" i="0" dirty="0">
                                <a:solidFill>
                                  <a:srgbClr val="0070C0"/>
                                </a:solidFill>
                                <a:latin typeface="Cambria Math" panose="02040503050406030204" pitchFamily="18" charset="0"/>
                              </a:rPr>
                              <m:t>𝐕</m:t>
                            </m:r>
                          </m:e>
                          <m:sub>
                            <m:r>
                              <a:rPr lang="en-US" b="1" i="0" dirty="0">
                                <a:solidFill>
                                  <a:srgbClr val="0070C0"/>
                                </a:solidFill>
                                <a:latin typeface="Cambria Math" panose="02040503050406030204" pitchFamily="18" charset="0"/>
                              </a:rPr>
                              <m:t>𝐒</m:t>
                            </m:r>
                          </m:sub>
                        </m:sSub>
                      </m:num>
                      <m:den>
                        <m:sSub>
                          <m:sSubPr>
                            <m:ctrlPr>
                              <a:rPr lang="en-US"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𝒁</m:t>
                            </m:r>
                          </m:e>
                          <m:sub>
                            <m:r>
                              <a:rPr lang="en-US" b="1" i="1" dirty="0">
                                <a:solidFill>
                                  <a:srgbClr val="0070C0"/>
                                </a:solidFill>
                                <a:latin typeface="Cambria Math" panose="02040503050406030204" pitchFamily="18" charset="0"/>
                              </a:rPr>
                              <m:t>𝟏𝟏</m:t>
                            </m:r>
                          </m:sub>
                        </m:sSub>
                        <m:r>
                          <a:rPr lang="en-US" b="1" i="1" dirty="0">
                            <a:solidFill>
                              <a:srgbClr val="0070C0"/>
                            </a:solidFill>
                            <a:latin typeface="Cambria Math" panose="02040503050406030204" pitchFamily="18" charset="0"/>
                          </a:rPr>
                          <m:t>+</m:t>
                        </m:r>
                        <m:sSub>
                          <m:sSubPr>
                            <m:ctrlPr>
                              <a:rPr lang="en-US"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𝒁</m:t>
                            </m:r>
                          </m:e>
                          <m:sub>
                            <m:r>
                              <a:rPr lang="en-US" b="1" i="1" dirty="0">
                                <a:solidFill>
                                  <a:srgbClr val="0070C0"/>
                                </a:solidFill>
                                <a:latin typeface="Cambria Math" panose="02040503050406030204" pitchFamily="18" charset="0"/>
                              </a:rPr>
                              <m:t>𝑹</m:t>
                            </m:r>
                          </m:sub>
                        </m:sSub>
                      </m:den>
                    </m:f>
                  </m:oMath>
                </a14:m>
                <a:r>
                  <a:rPr lang="en-CN" dirty="0"/>
                  <a:t>,  where </a:t>
                </a:r>
                <a14:m>
                  <m:oMath xmlns:m="http://schemas.openxmlformats.org/officeDocument/2006/math">
                    <m:sSub>
                      <m:sSubPr>
                        <m:ctrlPr>
                          <a:rPr lang="en-US"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𝒁</m:t>
                        </m:r>
                      </m:e>
                      <m:sub>
                        <m:r>
                          <a:rPr lang="en-US" b="1" i="1" dirty="0">
                            <a:solidFill>
                              <a:srgbClr val="0070C0"/>
                            </a:solidFill>
                            <a:latin typeface="Cambria Math" panose="02040503050406030204" pitchFamily="18" charset="0"/>
                          </a:rPr>
                          <m:t>𝑹</m:t>
                        </m:r>
                      </m:sub>
                    </m:sSub>
                  </m:oMath>
                </a14:m>
                <a:r>
                  <a:rPr lang="en-US" dirty="0">
                    <a:solidFill>
                      <a:srgbClr val="0070C0"/>
                    </a:solidFill>
                  </a:rPr>
                  <a:t> = </a:t>
                </a:r>
                <a14:m>
                  <m:oMath xmlns:m="http://schemas.openxmlformats.org/officeDocument/2006/math">
                    <m:f>
                      <m:fPr>
                        <m:ctrlPr>
                          <a:rPr lang="en-US" b="1" i="1" dirty="0">
                            <a:solidFill>
                              <a:srgbClr val="0070C0"/>
                            </a:solidFill>
                            <a:latin typeface="Cambria Math" panose="02040503050406030204" pitchFamily="18" charset="0"/>
                          </a:rPr>
                        </m:ctrlPr>
                      </m:fPr>
                      <m:num>
                        <m:r>
                          <a:rPr lang="en-US" b="1" i="1" dirty="0">
                            <a:solidFill>
                              <a:srgbClr val="0070C0"/>
                            </a:solidFill>
                            <a:latin typeface="Cambria Math" panose="02040503050406030204" pitchFamily="18" charset="0"/>
                          </a:rPr>
                          <m:t>𝟏</m:t>
                        </m:r>
                      </m:num>
                      <m:den>
                        <m:sSup>
                          <m:sSupPr>
                            <m:ctrlPr>
                              <a:rPr lang="en-US" b="1" i="1" dirty="0">
                                <a:solidFill>
                                  <a:srgbClr val="0070C0"/>
                                </a:solidFill>
                                <a:latin typeface="Cambria Math" panose="02040503050406030204" pitchFamily="18" charset="0"/>
                              </a:rPr>
                            </m:ctrlPr>
                          </m:sSupPr>
                          <m:e>
                            <m:r>
                              <a:rPr lang="en-US" b="1" i="1" dirty="0">
                                <a:solidFill>
                                  <a:srgbClr val="0070C0"/>
                                </a:solidFill>
                                <a:latin typeface="Cambria Math" panose="02040503050406030204" pitchFamily="18" charset="0"/>
                              </a:rPr>
                              <m:t>𝒏</m:t>
                            </m:r>
                          </m:e>
                          <m:sup>
                            <m:r>
                              <a:rPr lang="en-US" b="1" i="1" dirty="0">
                                <a:solidFill>
                                  <a:srgbClr val="0070C0"/>
                                </a:solidFill>
                                <a:latin typeface="Cambria Math" panose="02040503050406030204" pitchFamily="18" charset="0"/>
                              </a:rPr>
                              <m:t>𝟐</m:t>
                            </m:r>
                          </m:sup>
                        </m:sSup>
                      </m:den>
                    </m:f>
                    <m:r>
                      <a:rPr lang="en-US" b="1" i="1" dirty="0">
                        <a:solidFill>
                          <a:srgbClr val="0070C0"/>
                        </a:solidFill>
                        <a:latin typeface="Cambria Math" panose="02040503050406030204" pitchFamily="18" charset="0"/>
                      </a:rPr>
                      <m:t> </m:t>
                    </m:r>
                    <m:sSub>
                      <m:sSubPr>
                        <m:ctrlPr>
                          <a:rPr lang="en-US" b="1" i="1" dirty="0">
                            <a:solidFill>
                              <a:srgbClr val="0070C0"/>
                            </a:solidFill>
                            <a:latin typeface="Cambria Math" panose="02040503050406030204" pitchFamily="18" charset="0"/>
                          </a:rPr>
                        </m:ctrlPr>
                      </m:sSubPr>
                      <m:e>
                        <m:r>
                          <a:rPr lang="en-US" b="1" i="1" dirty="0">
                            <a:solidFill>
                              <a:srgbClr val="0070C0"/>
                            </a:solidFill>
                            <a:latin typeface="Cambria Math" panose="02040503050406030204" pitchFamily="18" charset="0"/>
                          </a:rPr>
                          <m:t>𝒁</m:t>
                        </m:r>
                      </m:e>
                      <m:sub>
                        <m:r>
                          <a:rPr lang="en-US" b="1" i="1" dirty="0">
                            <a:solidFill>
                              <a:srgbClr val="0070C0"/>
                            </a:solidFill>
                            <a:latin typeface="Cambria Math" panose="02040503050406030204" pitchFamily="18" charset="0"/>
                          </a:rPr>
                          <m:t>𝑳</m:t>
                        </m:r>
                      </m:sub>
                    </m:sSub>
                  </m:oMath>
                </a14:m>
                <a:endParaRPr lang="en-CN" dirty="0"/>
              </a:p>
            </p:txBody>
          </p:sp>
        </mc:Choice>
        <mc:Fallback xmlns="">
          <p:sp>
            <p:nvSpPr>
              <p:cNvPr id="3" name="Rectangle 2">
                <a:extLst>
                  <a:ext uri="{FF2B5EF4-FFF2-40B4-BE49-F238E27FC236}">
                    <a16:creationId xmlns:a16="http://schemas.microsoft.com/office/drawing/2014/main" id="{AE572CA9-54CF-7143-90BC-2E03BB8E08B6}"/>
                  </a:ext>
                </a:extLst>
              </p:cNvPr>
              <p:cNvSpPr>
                <a:spLocks noRot="1" noChangeAspect="1" noMove="1" noResize="1" noEditPoints="1" noAdjustHandles="1" noChangeArrowheads="1" noChangeShapeType="1" noTextEdit="1"/>
              </p:cNvSpPr>
              <p:nvPr/>
            </p:nvSpPr>
            <p:spPr>
              <a:xfrm>
                <a:off x="1081596" y="4867391"/>
                <a:ext cx="3130344" cy="53694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5F7A1A-DFD3-8640-830E-8B0201A96CE4}"/>
                  </a:ext>
                </a:extLst>
              </p:cNvPr>
              <p:cNvSpPr txBox="1"/>
              <p:nvPr/>
            </p:nvSpPr>
            <p:spPr>
              <a:xfrm>
                <a:off x="1062990" y="4526280"/>
                <a:ext cx="1171603" cy="369332"/>
              </a:xfrm>
              <a:prstGeom prst="rect">
                <a:avLst/>
              </a:prstGeom>
              <a:noFill/>
            </p:spPr>
            <p:txBody>
              <a:bodyPr wrap="none" rtlCol="0">
                <a:spAutoFit/>
              </a:bodyPr>
              <a:lstStyle/>
              <a:p>
                <a:r>
                  <a:rPr lang="en-CN" dirty="0">
                    <a:solidFill>
                      <a:srgbClr val="0070C0"/>
                    </a:solidFill>
                  </a:rPr>
                  <a:t>For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𝒊</m:t>
                        </m:r>
                      </m:e>
                      <m:sub>
                        <m:r>
                          <a:rPr lang="en-US" i="1" dirty="0">
                            <a:latin typeface="Cambria Math" panose="02040503050406030204" pitchFamily="18" charset="0"/>
                          </a:rPr>
                          <m:t>1</m:t>
                        </m:r>
                      </m:sub>
                    </m:sSub>
                  </m:oMath>
                </a14:m>
                <a:r>
                  <a:rPr lang="en-US" b="1" dirty="0"/>
                  <a:t> </a:t>
                </a:r>
                <a:r>
                  <a:rPr lang="en-CN" dirty="0">
                    <a:solidFill>
                      <a:srgbClr val="0070C0"/>
                    </a:solidFill>
                  </a:rPr>
                  <a:t>use:</a:t>
                </a:r>
              </a:p>
            </p:txBody>
          </p:sp>
        </mc:Choice>
        <mc:Fallback xmlns="">
          <p:sp>
            <p:nvSpPr>
              <p:cNvPr id="5" name="TextBox 4">
                <a:extLst>
                  <a:ext uri="{FF2B5EF4-FFF2-40B4-BE49-F238E27FC236}">
                    <a16:creationId xmlns:a16="http://schemas.microsoft.com/office/drawing/2014/main" id="{6D5F7A1A-DFD3-8640-830E-8B0201A96CE4}"/>
                  </a:ext>
                </a:extLst>
              </p:cNvPr>
              <p:cNvSpPr txBox="1">
                <a:spLocks noRot="1" noChangeAspect="1" noMove="1" noResize="1" noEditPoints="1" noAdjustHandles="1" noChangeArrowheads="1" noChangeShapeType="1" noTextEdit="1"/>
              </p:cNvSpPr>
              <p:nvPr/>
            </p:nvSpPr>
            <p:spPr>
              <a:xfrm>
                <a:off x="1062990" y="4526280"/>
                <a:ext cx="1171603" cy="369332"/>
              </a:xfrm>
              <a:prstGeom prst="rect">
                <a:avLst/>
              </a:prstGeom>
              <a:blipFill>
                <a:blip r:embed="rId6"/>
                <a:stretch>
                  <a:fillRect l="-4301" t="-6897" r="-3226" b="-2758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D445D5EB-C829-B443-B577-9E69E9EA8895}"/>
              </a:ext>
            </a:extLst>
          </p:cNvPr>
          <p:cNvSpPr txBox="1"/>
          <p:nvPr/>
        </p:nvSpPr>
        <p:spPr>
          <a:xfrm>
            <a:off x="8438835" y="4475199"/>
            <a:ext cx="805029" cy="369332"/>
          </a:xfrm>
          <a:prstGeom prst="rect">
            <a:avLst/>
          </a:prstGeom>
          <a:noFill/>
        </p:spPr>
        <p:txBody>
          <a:bodyPr wrap="none" rtlCol="0">
            <a:spAutoFit/>
          </a:bodyPr>
          <a:lstStyle/>
          <a:p>
            <a:r>
              <a:rPr lang="en-CN" dirty="0"/>
              <a:t>1:1/10</a:t>
            </a:r>
          </a:p>
        </p:txBody>
      </p:sp>
      <p:sp>
        <p:nvSpPr>
          <p:cNvPr id="11" name="TextBox 10">
            <a:extLst>
              <a:ext uri="{FF2B5EF4-FFF2-40B4-BE49-F238E27FC236}">
                <a16:creationId xmlns:a16="http://schemas.microsoft.com/office/drawing/2014/main" id="{136192D5-DF34-4E41-9A71-F12DB0E054D0}"/>
              </a:ext>
            </a:extLst>
          </p:cNvPr>
          <p:cNvSpPr txBox="1"/>
          <p:nvPr/>
        </p:nvSpPr>
        <p:spPr>
          <a:xfrm>
            <a:off x="8522655" y="4216119"/>
            <a:ext cx="486030" cy="369332"/>
          </a:xfrm>
          <a:prstGeom prst="rect">
            <a:avLst/>
          </a:prstGeom>
          <a:noFill/>
        </p:spPr>
        <p:txBody>
          <a:bodyPr wrap="none" rtlCol="0">
            <a:spAutoFit/>
          </a:bodyPr>
          <a:lstStyle/>
          <a:p>
            <a:r>
              <a:rPr lang="en-CN" dirty="0"/>
              <a:t>1:n</a:t>
            </a:r>
          </a:p>
        </p:txBody>
      </p:sp>
    </p:spTree>
    <p:extLst>
      <p:ext uri="{BB962C8B-B14F-4D97-AF65-F5344CB8AC3E}">
        <p14:creationId xmlns:p14="http://schemas.microsoft.com/office/powerpoint/2010/main" val="722632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a:p>
            <a:r>
              <a:rPr lang="en-US" dirty="0"/>
              <a:t>Impedance Matching</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pic>
        <p:nvPicPr>
          <p:cNvPr id="9" name="Picture 2" descr="A drawing shows a circuit where an ideal transformer is used to couple a load to a source.The circuit shows an ideal transformer with turns ratio of 1 is to a. Dot terminals are shown at the top left of the left inductor and the top right of the right inductor. The left circuit shows an independent voltage source, V sub s, on the left wire, and an impedance Z sub s on the left arm of the top wire, with a rightward current I1. Two nodes are shown on the top and bottom wires, with voltage V1 marked between them.&#10;&#10;The right circuit shows load impedance Z sub L on the right wire. The top wire carries a rightward current I2. Two nodes are shown on the top and bottom wires, with voltage V2 marked between them.">
            <a:extLst>
              <a:ext uri="{FF2B5EF4-FFF2-40B4-BE49-F238E27FC236}">
                <a16:creationId xmlns:a16="http://schemas.microsoft.com/office/drawing/2014/main" id="{C9220B11-E063-FC48-A0C9-66BAAE898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873" y="2526030"/>
            <a:ext cx="5238474"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4A457CE-BCA4-0E4D-B5AE-ED590207EAB5}"/>
                  </a:ext>
                </a:extLst>
              </p:cNvPr>
              <p:cNvSpPr/>
              <p:nvPr/>
            </p:nvSpPr>
            <p:spPr>
              <a:xfrm>
                <a:off x="879978" y="4758690"/>
                <a:ext cx="2446152" cy="1729704"/>
              </a:xfrm>
              <a:prstGeom prst="rect">
                <a:avLst/>
              </a:prstGeom>
              <a:ln>
                <a:solidFill>
                  <a:schemeClr val="accent1">
                    <a:shade val="50000"/>
                  </a:schemeClr>
                </a:solidFill>
              </a:ln>
            </p:spPr>
            <p:txBody>
              <a:bodyPr wrap="square">
                <a:spAutoFit/>
              </a:bodyPr>
              <a:lstStyle/>
              <a:p>
                <a:r>
                  <a:rPr lang="en-US" sz="2000" b="1" i="1" dirty="0">
                    <a:solidFill>
                      <a:srgbClr val="0070C0"/>
                    </a:solidFill>
                    <a:latin typeface="Cambria Math" panose="02040503050406030204" pitchFamily="18" charset="0"/>
                  </a:rPr>
                  <a:t>For max power:</a:t>
                </a:r>
              </a:p>
              <a:p>
                <a14:m>
                  <m:oMath xmlns:m="http://schemas.openxmlformats.org/officeDocument/2006/math">
                    <m:r>
                      <a:rPr lang="en-US" sz="2000" b="1" i="1" dirty="0" smtClean="0">
                        <a:solidFill>
                          <a:srgbClr val="0070C0"/>
                        </a:solidFill>
                        <a:latin typeface="Cambria Math" panose="02040503050406030204" pitchFamily="18" charset="0"/>
                      </a:rPr>
                      <m:t> </m:t>
                    </m:r>
                    <m:sSub>
                      <m:sSubPr>
                        <m:ctrlPr>
                          <a:rPr lang="en-US" sz="2000" b="1" i="1" dirty="0" smtClean="0">
                            <a:solidFill>
                              <a:srgbClr val="0070C0"/>
                            </a:solidFill>
                            <a:latin typeface="Cambria Math" panose="02040503050406030204" pitchFamily="18" charset="0"/>
                          </a:rPr>
                        </m:ctrlPr>
                      </m:sSubPr>
                      <m:e>
                        <m:r>
                          <a:rPr lang="en-US" sz="2000" b="1" i="1" dirty="0">
                            <a:solidFill>
                              <a:srgbClr val="0070C0"/>
                            </a:solidFill>
                            <a:latin typeface="Cambria Math" panose="02040503050406030204" pitchFamily="18" charset="0"/>
                          </a:rPr>
                          <m:t>𝒁</m:t>
                        </m:r>
                      </m:e>
                      <m:sub>
                        <m:r>
                          <a:rPr lang="en-US" sz="2000" b="1" i="1" dirty="0" smtClean="0">
                            <a:solidFill>
                              <a:srgbClr val="0070C0"/>
                            </a:solidFill>
                            <a:latin typeface="Cambria Math" panose="02040503050406030204" pitchFamily="18" charset="0"/>
                          </a:rPr>
                          <m:t>𝑺</m:t>
                        </m:r>
                      </m:sub>
                    </m:sSub>
                  </m:oMath>
                </a14:m>
                <a:r>
                  <a:rPr lang="en-US" sz="2000" dirty="0">
                    <a:solidFill>
                      <a:srgbClr val="0070C0"/>
                    </a:solidFill>
                  </a:rPr>
                  <a:t> =</a:t>
                </a:r>
                <a:r>
                  <a:rPr lang="en-US" sz="2000" b="1" dirty="0">
                    <a:solidFill>
                      <a:srgbClr val="0070C0"/>
                    </a:solidFill>
                  </a:rPr>
                  <a:t> </a:t>
                </a:r>
                <a14:m>
                  <m:oMath xmlns:m="http://schemas.openxmlformats.org/officeDocument/2006/math">
                    <m:sSub>
                      <m:sSubPr>
                        <m:ctrlPr>
                          <a:rPr lang="en-US" sz="2000" b="1" i="1" dirty="0">
                            <a:solidFill>
                              <a:srgbClr val="0070C0"/>
                            </a:solidFill>
                            <a:latin typeface="Cambria Math" panose="02040503050406030204" pitchFamily="18" charset="0"/>
                          </a:rPr>
                        </m:ctrlPr>
                      </m:sSubPr>
                      <m:e>
                        <m:r>
                          <a:rPr lang="en-US" sz="2000" b="1" i="1" dirty="0">
                            <a:solidFill>
                              <a:srgbClr val="0070C0"/>
                            </a:solidFill>
                            <a:latin typeface="Cambria Math" panose="02040503050406030204" pitchFamily="18" charset="0"/>
                          </a:rPr>
                          <m:t>𝒁</m:t>
                        </m:r>
                      </m:e>
                      <m:sub>
                        <m:r>
                          <a:rPr lang="en-US" sz="2000" b="1" i="1" dirty="0" smtClean="0">
                            <a:solidFill>
                              <a:srgbClr val="0070C0"/>
                            </a:solidFill>
                            <a:latin typeface="Cambria Math" panose="02040503050406030204" pitchFamily="18" charset="0"/>
                          </a:rPr>
                          <m:t>𝑹</m:t>
                        </m:r>
                      </m:sub>
                    </m:sSub>
                  </m:oMath>
                </a14:m>
                <a:r>
                  <a:rPr lang="en-US" sz="2000" dirty="0">
                    <a:solidFill>
                      <a:srgbClr val="0070C0"/>
                    </a:solidFill>
                  </a:rPr>
                  <a:t> (= </a:t>
                </a:r>
                <a14:m>
                  <m:oMath xmlns:m="http://schemas.openxmlformats.org/officeDocument/2006/math">
                    <m:f>
                      <m:fPr>
                        <m:ctrlPr>
                          <a:rPr lang="en-US" sz="2000" b="1" i="1" dirty="0">
                            <a:solidFill>
                              <a:srgbClr val="0070C0"/>
                            </a:solidFill>
                            <a:latin typeface="Cambria Math" panose="02040503050406030204" pitchFamily="18" charset="0"/>
                          </a:rPr>
                        </m:ctrlPr>
                      </m:fPr>
                      <m:num>
                        <m:r>
                          <a:rPr lang="en-US" sz="2000" b="1" i="1" dirty="0" smtClean="0">
                            <a:solidFill>
                              <a:srgbClr val="0070C0"/>
                            </a:solidFill>
                            <a:latin typeface="Cambria Math" panose="02040503050406030204" pitchFamily="18" charset="0"/>
                          </a:rPr>
                          <m:t>𝟏</m:t>
                        </m:r>
                      </m:num>
                      <m:den>
                        <m:sSup>
                          <m:sSupPr>
                            <m:ctrlPr>
                              <a:rPr lang="en-US" sz="2000" b="1" i="1" dirty="0">
                                <a:solidFill>
                                  <a:srgbClr val="0070C0"/>
                                </a:solidFill>
                                <a:latin typeface="Cambria Math" panose="02040503050406030204" pitchFamily="18" charset="0"/>
                              </a:rPr>
                            </m:ctrlPr>
                          </m:sSupPr>
                          <m:e>
                            <m:r>
                              <a:rPr lang="en-US" sz="2000" b="1" i="1" dirty="0" smtClean="0">
                                <a:solidFill>
                                  <a:srgbClr val="0070C0"/>
                                </a:solidFill>
                                <a:latin typeface="Cambria Math" panose="02040503050406030204" pitchFamily="18" charset="0"/>
                              </a:rPr>
                              <m:t>𝒂</m:t>
                            </m:r>
                          </m:e>
                          <m:sup>
                            <m:r>
                              <a:rPr lang="en-US" sz="2000" b="1" i="1" dirty="0">
                                <a:solidFill>
                                  <a:srgbClr val="0070C0"/>
                                </a:solidFill>
                                <a:latin typeface="Cambria Math" panose="02040503050406030204" pitchFamily="18" charset="0"/>
                              </a:rPr>
                              <m:t>𝟐</m:t>
                            </m:r>
                          </m:sup>
                        </m:sSup>
                      </m:den>
                    </m:f>
                    <m:r>
                      <a:rPr lang="en-US" sz="2000" b="1" i="1" dirty="0" smtClean="0">
                        <a:solidFill>
                          <a:srgbClr val="0070C0"/>
                        </a:solidFill>
                        <a:latin typeface="Cambria Math" panose="02040503050406030204" pitchFamily="18" charset="0"/>
                      </a:rPr>
                      <m:t> </m:t>
                    </m:r>
                    <m:sSub>
                      <m:sSubPr>
                        <m:ctrlPr>
                          <a:rPr lang="en-US" sz="2000" b="1" i="1" dirty="0">
                            <a:solidFill>
                              <a:srgbClr val="0070C0"/>
                            </a:solidFill>
                            <a:latin typeface="Cambria Math" panose="02040503050406030204" pitchFamily="18" charset="0"/>
                          </a:rPr>
                        </m:ctrlPr>
                      </m:sSubPr>
                      <m:e>
                        <m:r>
                          <a:rPr lang="en-US" sz="2000" b="1" i="1" dirty="0">
                            <a:solidFill>
                              <a:srgbClr val="0070C0"/>
                            </a:solidFill>
                            <a:latin typeface="Cambria Math" panose="02040503050406030204" pitchFamily="18" charset="0"/>
                          </a:rPr>
                          <m:t>𝒁</m:t>
                        </m:r>
                      </m:e>
                      <m:sub>
                        <m:r>
                          <a:rPr lang="en-US" sz="2000" b="1" i="1" dirty="0" smtClean="0">
                            <a:solidFill>
                              <a:srgbClr val="0070C0"/>
                            </a:solidFill>
                            <a:latin typeface="Cambria Math" panose="02040503050406030204" pitchFamily="18" charset="0"/>
                          </a:rPr>
                          <m:t>𝑳</m:t>
                        </m:r>
                      </m:sub>
                    </m:sSub>
                  </m:oMath>
                </a14:m>
                <a:r>
                  <a:rPr lang="en-US" sz="2000" dirty="0">
                    <a:solidFill>
                      <a:srgbClr val="0070C0"/>
                    </a:solidFill>
                  </a:rPr>
                  <a:t>) </a:t>
                </a:r>
              </a:p>
              <a:p>
                <a:endParaRPr lang="en-US" sz="2000" dirty="0">
                  <a:solidFill>
                    <a:srgbClr val="0070C0"/>
                  </a:solidFill>
                </a:endParaRPr>
              </a:p>
              <a:p>
                <a:r>
                  <a:rPr lang="en-US" sz="2400" dirty="0">
                    <a:solidFill>
                      <a:srgbClr val="0070C0"/>
                    </a:solidFill>
                  </a:rPr>
                  <a:t>Or: </a:t>
                </a:r>
                <a14:m>
                  <m:oMath xmlns:m="http://schemas.openxmlformats.org/officeDocument/2006/math">
                    <m:sSup>
                      <m:sSupPr>
                        <m:ctrlPr>
                          <a:rPr lang="en-US" sz="2000" b="1" i="1" dirty="0">
                            <a:solidFill>
                              <a:srgbClr val="0070C0"/>
                            </a:solidFill>
                            <a:latin typeface="Cambria Math" panose="02040503050406030204" pitchFamily="18" charset="0"/>
                          </a:rPr>
                        </m:ctrlPr>
                      </m:sSupPr>
                      <m:e>
                        <m:r>
                          <a:rPr lang="en-US" sz="2000" b="1" i="1" dirty="0" smtClean="0">
                            <a:solidFill>
                              <a:srgbClr val="0070C0"/>
                            </a:solidFill>
                            <a:latin typeface="Cambria Math" panose="02040503050406030204" pitchFamily="18" charset="0"/>
                          </a:rPr>
                          <m:t>𝒂</m:t>
                        </m:r>
                      </m:e>
                      <m:sup>
                        <m:r>
                          <a:rPr lang="en-US" sz="2000" b="1" i="1" dirty="0">
                            <a:solidFill>
                              <a:srgbClr val="0070C0"/>
                            </a:solidFill>
                            <a:latin typeface="Cambria Math" panose="02040503050406030204" pitchFamily="18" charset="0"/>
                          </a:rPr>
                          <m:t>𝟐</m:t>
                        </m:r>
                      </m:sup>
                    </m:sSup>
                  </m:oMath>
                </a14:m>
                <a:r>
                  <a:rPr lang="en-US" sz="2000" dirty="0"/>
                  <a:t> </a:t>
                </a:r>
                <a:r>
                  <a:rPr lang="en-US" sz="2400" dirty="0"/>
                  <a:t>= </a:t>
                </a:r>
                <a14:m>
                  <m:oMath xmlns:m="http://schemas.openxmlformats.org/officeDocument/2006/math">
                    <m:f>
                      <m:fPr>
                        <m:ctrlPr>
                          <a:rPr lang="en-US" sz="2400" i="1" smtClean="0">
                            <a:latin typeface="Cambria Math" panose="02040503050406030204" pitchFamily="18" charset="0"/>
                          </a:rPr>
                        </m:ctrlPr>
                      </m:fPr>
                      <m:num>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a:solidFill>
                                  <a:srgbClr val="0070C0"/>
                                </a:solidFill>
                                <a:latin typeface="Cambria Math" panose="02040503050406030204" pitchFamily="18" charset="0"/>
                              </a:rPr>
                              <m:t>𝑳</m:t>
                            </m:r>
                          </m:sub>
                        </m:sSub>
                      </m:num>
                      <m:den>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𝑺</m:t>
                            </m:r>
                          </m:sub>
                        </m:sSub>
                      </m:den>
                    </m:f>
                  </m:oMath>
                </a14:m>
                <a:endParaRPr lang="en-US" sz="2400" dirty="0"/>
              </a:p>
            </p:txBody>
          </p:sp>
        </mc:Choice>
        <mc:Fallback xmlns="">
          <p:sp>
            <p:nvSpPr>
              <p:cNvPr id="12" name="Rectangle 11">
                <a:extLst>
                  <a:ext uri="{FF2B5EF4-FFF2-40B4-BE49-F238E27FC236}">
                    <a16:creationId xmlns:a16="http://schemas.microsoft.com/office/drawing/2014/main" id="{E4A457CE-BCA4-0E4D-B5AE-ED590207EAB5}"/>
                  </a:ext>
                </a:extLst>
              </p:cNvPr>
              <p:cNvSpPr>
                <a:spLocks noRot="1" noChangeAspect="1" noMove="1" noResize="1" noEditPoints="1" noAdjustHandles="1" noChangeArrowheads="1" noChangeShapeType="1" noTextEdit="1"/>
              </p:cNvSpPr>
              <p:nvPr/>
            </p:nvSpPr>
            <p:spPr>
              <a:xfrm>
                <a:off x="879978" y="4758690"/>
                <a:ext cx="2446152" cy="1729704"/>
              </a:xfrm>
              <a:prstGeom prst="rect">
                <a:avLst/>
              </a:prstGeom>
              <a:blipFill>
                <a:blip r:embed="rId3"/>
                <a:stretch>
                  <a:fillRect l="-3608" t="-1460"/>
                </a:stretch>
              </a:blipFill>
              <a:ln>
                <a:solidFill>
                  <a:schemeClr val="accent1">
                    <a:shade val="50000"/>
                  </a:schemeClr>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1DF63E-2444-D14B-B7DD-71D470DEE4CA}"/>
                  </a:ext>
                </a:extLst>
              </p:cNvPr>
              <p:cNvSpPr/>
              <p:nvPr/>
            </p:nvSpPr>
            <p:spPr>
              <a:xfrm>
                <a:off x="869569" y="1895594"/>
                <a:ext cx="5939318" cy="2554545"/>
              </a:xfrm>
              <a:prstGeom prst="rect">
                <a:avLst/>
              </a:prstGeom>
              <a:ln>
                <a:noFill/>
              </a:ln>
            </p:spPr>
            <p:txBody>
              <a:bodyPr wrap="none">
                <a:spAutoFit/>
              </a:bodyPr>
              <a:lstStyle/>
              <a:p>
                <a:r>
                  <a:rPr lang="en-US" sz="2000" dirty="0">
                    <a:solidFill>
                      <a:srgbClr val="FF0000"/>
                    </a:solidFill>
                    <a:latin typeface="Cambria Math" panose="02040503050406030204" pitchFamily="18" charset="0"/>
                  </a:rPr>
                  <a:t>Using an ideal transformer to couple (connect) a load</a:t>
                </a:r>
              </a:p>
              <a:p>
                <a:r>
                  <a:rPr lang="en-US" sz="2000" dirty="0">
                    <a:solidFill>
                      <a:srgbClr val="FF0000"/>
                    </a:solidFill>
                    <a:latin typeface="Cambria Math" panose="02040503050406030204" pitchFamily="18" charset="0"/>
                  </a:rPr>
                  <a:t>to a source</a:t>
                </a:r>
              </a:p>
              <a:p>
                <a:endParaRPr lang="en-US" sz="2000" dirty="0">
                  <a:latin typeface="Cambria Math" panose="02040503050406030204" pitchFamily="18" charset="0"/>
                </a:endParaRPr>
              </a:p>
              <a:p>
                <a:r>
                  <a:rPr lang="en-US" sz="2000" dirty="0">
                    <a:latin typeface="Cambria Math" panose="02040503050406030204" pitchFamily="18" charset="0"/>
                  </a:rPr>
                  <a:t>“For maximum power transfer, the </a:t>
                </a:r>
              </a:p>
              <a:p>
                <a:r>
                  <a:rPr lang="en-US" sz="2000" dirty="0">
                    <a:latin typeface="Cambria Math" panose="02040503050406030204" pitchFamily="18" charset="0"/>
                  </a:rPr>
                  <a:t>Source impedance (or Thevenin impedance) </a:t>
                </a:r>
              </a:p>
              <a:p>
                <a:r>
                  <a:rPr lang="en-US" sz="2000" dirty="0">
                    <a:latin typeface="Cambria Math" panose="02040503050406030204" pitchFamily="18" charset="0"/>
                  </a:rPr>
                  <a:t>must equal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𝒁</m:t>
                        </m:r>
                      </m:e>
                      <m:sub>
                        <m:r>
                          <a:rPr lang="en-US" sz="2000" b="1" i="1" dirty="0">
                            <a:latin typeface="Cambria Math" panose="02040503050406030204" pitchFamily="18" charset="0"/>
                          </a:rPr>
                          <m:t>𝑹</m:t>
                        </m:r>
                      </m:sub>
                    </m:sSub>
                    <m:r>
                      <a:rPr lang="en-US" sz="2000" b="0" i="0" dirty="0" smtClean="0">
                        <a:latin typeface="Cambria Math" panose="02040503050406030204" pitchFamily="18" charset="0"/>
                      </a:rPr>
                      <m:t>, </m:t>
                    </m:r>
                  </m:oMath>
                </a14:m>
                <a:r>
                  <a:rPr lang="pt" sz="2000" dirty="0"/>
                  <a:t>the Reflected load Impedance”.</a:t>
                </a:r>
              </a:p>
              <a:p>
                <a:endParaRPr lang="pt" sz="2000" dirty="0"/>
              </a:p>
              <a:p>
                <a:r>
                  <a:rPr lang="pt" sz="2000" dirty="0"/>
                  <a:t>So, </a:t>
                </a:r>
                <a:endParaRPr lang="en-US" sz="2000" dirty="0"/>
              </a:p>
            </p:txBody>
          </p:sp>
        </mc:Choice>
        <mc:Fallback xmlns="">
          <p:sp>
            <p:nvSpPr>
              <p:cNvPr id="13" name="Rectangle 12">
                <a:extLst>
                  <a:ext uri="{FF2B5EF4-FFF2-40B4-BE49-F238E27FC236}">
                    <a16:creationId xmlns:a16="http://schemas.microsoft.com/office/drawing/2014/main" id="{271DF63E-2444-D14B-B7DD-71D470DEE4CA}"/>
                  </a:ext>
                </a:extLst>
              </p:cNvPr>
              <p:cNvSpPr>
                <a:spLocks noRot="1" noChangeAspect="1" noMove="1" noResize="1" noEditPoints="1" noAdjustHandles="1" noChangeArrowheads="1" noChangeShapeType="1" noTextEdit="1"/>
              </p:cNvSpPr>
              <p:nvPr/>
            </p:nvSpPr>
            <p:spPr>
              <a:xfrm>
                <a:off x="869569" y="1895594"/>
                <a:ext cx="5939318" cy="2554545"/>
              </a:xfrm>
              <a:prstGeom prst="rect">
                <a:avLst/>
              </a:prstGeom>
              <a:blipFill>
                <a:blip r:embed="rId4"/>
                <a:stretch>
                  <a:fillRect l="-1068" t="-1493" r="-855" b="-3483"/>
                </a:stretch>
              </a:blipFill>
              <a:ln>
                <a:noFill/>
              </a:ln>
            </p:spPr>
            <p:txBody>
              <a:bodyPr/>
              <a:lstStyle/>
              <a:p>
                <a:r>
                  <a:rPr lang="en-CN">
                    <a:noFill/>
                  </a:rPr>
                  <a:t> </a:t>
                </a:r>
              </a:p>
            </p:txBody>
          </p:sp>
        </mc:Fallback>
      </mc:AlternateContent>
      <p:sp>
        <p:nvSpPr>
          <p:cNvPr id="2" name="Slide Number Placeholder 1">
            <a:extLst>
              <a:ext uri="{FF2B5EF4-FFF2-40B4-BE49-F238E27FC236}">
                <a16:creationId xmlns:a16="http://schemas.microsoft.com/office/drawing/2014/main" id="{A5FBAF0A-215D-A44D-95E8-BD38AFE74500}"/>
              </a:ext>
            </a:extLst>
          </p:cNvPr>
          <p:cNvSpPr>
            <a:spLocks noGrp="1"/>
          </p:cNvSpPr>
          <p:nvPr>
            <p:ph type="sldNum" sz="quarter" idx="12"/>
          </p:nvPr>
        </p:nvSpPr>
        <p:spPr/>
        <p:txBody>
          <a:bodyPr/>
          <a:lstStyle/>
          <a:p>
            <a:fld id="{F33FCB0E-AFE6-8F4B-B9EB-BD4C96BB7C7B}" type="slidenum">
              <a:rPr lang="en-US" smtClean="0"/>
              <a:t>88</a:t>
            </a:fld>
            <a:endParaRPr lang="en-US"/>
          </a:p>
        </p:txBody>
      </p:sp>
    </p:spTree>
    <p:extLst>
      <p:ext uri="{BB962C8B-B14F-4D97-AF65-F5344CB8AC3E}">
        <p14:creationId xmlns:p14="http://schemas.microsoft.com/office/powerpoint/2010/main" val="18806234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63A335-4EAA-EF49-B228-B2DFF7802400}"/>
              </a:ext>
            </a:extLst>
          </p:cNvPr>
          <p:cNvSpPr txBox="1">
            <a:spLocks/>
          </p:cNvSpPr>
          <p:nvPr/>
        </p:nvSpPr>
        <p:spPr>
          <a:xfrm>
            <a:off x="990600" y="48323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9.11 The Transformer, Ideal Transformer</a:t>
            </a:r>
          </a:p>
          <a:p>
            <a:r>
              <a:rPr lang="en-US" dirty="0"/>
              <a:t>Impedance Matching</a:t>
            </a:r>
          </a:p>
        </p:txBody>
      </p:sp>
      <p:sp>
        <p:nvSpPr>
          <p:cNvPr id="4" name="TextBox 3">
            <a:extLst>
              <a:ext uri="{FF2B5EF4-FFF2-40B4-BE49-F238E27FC236}">
                <a16:creationId xmlns:a16="http://schemas.microsoft.com/office/drawing/2014/main" id="{A942F4C2-9FC4-1E4A-BA1D-AE01BABA0268}"/>
              </a:ext>
            </a:extLst>
          </p:cNvPr>
          <p:cNvSpPr txBox="1"/>
          <p:nvPr/>
        </p:nvSpPr>
        <p:spPr>
          <a:xfrm>
            <a:off x="7806690" y="4011930"/>
            <a:ext cx="994410" cy="369332"/>
          </a:xfrm>
          <a:prstGeom prst="rect">
            <a:avLst/>
          </a:prstGeom>
          <a:solidFill>
            <a:schemeClr val="bg1"/>
          </a:solidFill>
        </p:spPr>
        <p:txBody>
          <a:bodyPr wrap="square" rtlCol="0">
            <a:spAutoFit/>
          </a:bodyPr>
          <a:lstStyle/>
          <a:p>
            <a:endParaRPr lang="en-US" dirty="0"/>
          </a:p>
        </p:txBody>
      </p:sp>
      <p:sp>
        <p:nvSpPr>
          <p:cNvPr id="13" name="Rectangle 12">
            <a:extLst>
              <a:ext uri="{FF2B5EF4-FFF2-40B4-BE49-F238E27FC236}">
                <a16:creationId xmlns:a16="http://schemas.microsoft.com/office/drawing/2014/main" id="{271DF63E-2444-D14B-B7DD-71D470DEE4CA}"/>
              </a:ext>
            </a:extLst>
          </p:cNvPr>
          <p:cNvSpPr/>
          <p:nvPr/>
        </p:nvSpPr>
        <p:spPr>
          <a:xfrm>
            <a:off x="869569" y="1895594"/>
            <a:ext cx="5214120" cy="3785652"/>
          </a:xfrm>
          <a:prstGeom prst="rect">
            <a:avLst/>
          </a:prstGeom>
          <a:ln>
            <a:noFill/>
          </a:ln>
        </p:spPr>
        <p:txBody>
          <a:bodyPr wrap="none">
            <a:spAutoFit/>
          </a:bodyPr>
          <a:lstStyle/>
          <a:p>
            <a:endParaRPr lang="en-US" sz="2000" dirty="0">
              <a:solidFill>
                <a:srgbClr val="FF0000"/>
              </a:solidFill>
              <a:latin typeface="Cambria Math" panose="02040503050406030204" pitchFamily="18" charset="0"/>
            </a:endParaRPr>
          </a:p>
          <a:p>
            <a:r>
              <a:rPr lang="en-US" sz="2000" dirty="0">
                <a:solidFill>
                  <a:srgbClr val="FF0000"/>
                </a:solidFill>
                <a:latin typeface="Cambria Math" panose="02040503050406030204" pitchFamily="18" charset="0"/>
              </a:rPr>
              <a:t>Problem: Impedance matching</a:t>
            </a:r>
          </a:p>
          <a:p>
            <a:endParaRPr lang="en-US" sz="2000" dirty="0">
              <a:latin typeface="Cambria Math" panose="02040503050406030204" pitchFamily="18" charset="0"/>
            </a:endParaRPr>
          </a:p>
          <a:p>
            <a:r>
              <a:rPr lang="en-US" sz="2000" dirty="0">
                <a:latin typeface="Cambria Math" panose="02040503050406030204" pitchFamily="18" charset="0"/>
              </a:rPr>
              <a:t>The Thevenin (or output) impedance of the </a:t>
            </a:r>
          </a:p>
          <a:p>
            <a:r>
              <a:rPr lang="en-US" sz="2000" dirty="0">
                <a:latin typeface="Cambria Math" panose="02040503050406030204" pitchFamily="18" charset="0"/>
              </a:rPr>
              <a:t>amplifier is 192 ohms. </a:t>
            </a:r>
          </a:p>
          <a:p>
            <a:r>
              <a:rPr lang="en-US" sz="2000" dirty="0">
                <a:latin typeface="Cambria Math" panose="02040503050406030204" pitchFamily="18" charset="0"/>
              </a:rPr>
              <a:t>The internal impedance of the speaker </a:t>
            </a:r>
          </a:p>
          <a:p>
            <a:r>
              <a:rPr lang="en-US" sz="2000" dirty="0">
                <a:latin typeface="Cambria Math" panose="02040503050406030204" pitchFamily="18" charset="0"/>
              </a:rPr>
              <a:t>is 12 ohms</a:t>
            </a:r>
          </a:p>
          <a:p>
            <a:r>
              <a:rPr lang="pt" sz="2000" dirty="0">
                <a:solidFill>
                  <a:srgbClr val="FF0000"/>
                </a:solidFill>
              </a:rPr>
              <a:t>Find the required turns ratio of the matching </a:t>
            </a:r>
          </a:p>
          <a:p>
            <a:r>
              <a:rPr lang="en-US" sz="2000" dirty="0">
                <a:solidFill>
                  <a:srgbClr val="FF0000"/>
                </a:solidFill>
              </a:rPr>
              <a:t>t</a:t>
            </a:r>
            <a:r>
              <a:rPr lang="pt" sz="2000" dirty="0">
                <a:solidFill>
                  <a:srgbClr val="FF0000"/>
                </a:solidFill>
              </a:rPr>
              <a:t>ransformer.</a:t>
            </a:r>
          </a:p>
          <a:p>
            <a:r>
              <a:rPr lang="pt" sz="2000" dirty="0">
                <a:solidFill>
                  <a:srgbClr val="FF0000"/>
                </a:solidFill>
              </a:rPr>
              <a:t>How much </a:t>
            </a:r>
            <a:r>
              <a:rPr lang="pt" sz="2000" u="sng" dirty="0">
                <a:solidFill>
                  <a:srgbClr val="FF0000"/>
                </a:solidFill>
              </a:rPr>
              <a:t>more</a:t>
            </a:r>
            <a:r>
              <a:rPr lang="pt" sz="2000" dirty="0">
                <a:solidFill>
                  <a:srgbClr val="FF0000"/>
                </a:solidFill>
              </a:rPr>
              <a:t> power is hence being delivered</a:t>
            </a:r>
          </a:p>
          <a:p>
            <a:r>
              <a:rPr lang="en-US" sz="2000" dirty="0">
                <a:solidFill>
                  <a:srgbClr val="FF0000"/>
                </a:solidFill>
              </a:rPr>
              <a:t>to the speaker?</a:t>
            </a:r>
            <a:endParaRPr lang="pt" sz="2000" dirty="0">
              <a:solidFill>
                <a:srgbClr val="FF0000"/>
              </a:solidFill>
            </a:endParaRPr>
          </a:p>
          <a:p>
            <a:r>
              <a:rPr lang="pt" sz="2000" dirty="0">
                <a:solidFill>
                  <a:srgbClr val="FF0000"/>
                </a:solidFill>
              </a:rPr>
              <a:t> </a:t>
            </a:r>
            <a:endParaRPr lang="en-US" sz="2000" dirty="0">
              <a:solidFill>
                <a:srgbClr val="FF0000"/>
              </a:solidFill>
            </a:endParaRPr>
          </a:p>
        </p:txBody>
      </p:sp>
      <p:sp>
        <p:nvSpPr>
          <p:cNvPr id="3" name="Slide Number Placeholder 2">
            <a:extLst>
              <a:ext uri="{FF2B5EF4-FFF2-40B4-BE49-F238E27FC236}">
                <a16:creationId xmlns:a16="http://schemas.microsoft.com/office/drawing/2014/main" id="{44CFD330-E945-A04C-98C5-75B28F43B884}"/>
              </a:ext>
            </a:extLst>
          </p:cNvPr>
          <p:cNvSpPr>
            <a:spLocks noGrp="1"/>
          </p:cNvSpPr>
          <p:nvPr>
            <p:ph type="sldNum" sz="quarter" idx="12"/>
          </p:nvPr>
        </p:nvSpPr>
        <p:spPr/>
        <p:txBody>
          <a:bodyPr/>
          <a:lstStyle/>
          <a:p>
            <a:fld id="{F33FCB0E-AFE6-8F4B-B9EB-BD4C96BB7C7B}" type="slidenum">
              <a:rPr lang="en-US" smtClean="0"/>
              <a:t>89</a:t>
            </a:fld>
            <a:endParaRPr lang="en-US"/>
          </a:p>
        </p:txBody>
      </p:sp>
      <p:grpSp>
        <p:nvGrpSpPr>
          <p:cNvPr id="6" name="Group 5">
            <a:extLst>
              <a:ext uri="{FF2B5EF4-FFF2-40B4-BE49-F238E27FC236}">
                <a16:creationId xmlns:a16="http://schemas.microsoft.com/office/drawing/2014/main" id="{844DE7B0-A8B5-5E48-8422-A7BF6B59E920}"/>
              </a:ext>
            </a:extLst>
          </p:cNvPr>
          <p:cNvGrpSpPr/>
          <p:nvPr/>
        </p:nvGrpSpPr>
        <p:grpSpPr>
          <a:xfrm>
            <a:off x="6531685" y="2114550"/>
            <a:ext cx="4959275" cy="1897380"/>
            <a:chOff x="6531685" y="2114550"/>
            <a:chExt cx="4959275" cy="1897380"/>
          </a:xfrm>
        </p:grpSpPr>
        <p:pic>
          <p:nvPicPr>
            <p:cNvPr id="2" name="Picture 1">
              <a:extLst>
                <a:ext uri="{FF2B5EF4-FFF2-40B4-BE49-F238E27FC236}">
                  <a16:creationId xmlns:a16="http://schemas.microsoft.com/office/drawing/2014/main" id="{155E55A5-98DC-8E48-BA92-7931AF356CE7}"/>
                </a:ext>
              </a:extLst>
            </p:cNvPr>
            <p:cNvPicPr>
              <a:picLocks noChangeAspect="1"/>
            </p:cNvPicPr>
            <p:nvPr/>
          </p:nvPicPr>
          <p:blipFill>
            <a:blip r:embed="rId2"/>
            <a:stretch>
              <a:fillRect/>
            </a:stretch>
          </p:blipFill>
          <p:spPr>
            <a:xfrm>
              <a:off x="6531685" y="2255520"/>
              <a:ext cx="4959275" cy="1756410"/>
            </a:xfrm>
            <a:prstGeom prst="rect">
              <a:avLst/>
            </a:prstGeom>
          </p:spPr>
        </p:pic>
        <p:sp>
          <p:nvSpPr>
            <p:cNvPr id="5" name="TextBox 4">
              <a:extLst>
                <a:ext uri="{FF2B5EF4-FFF2-40B4-BE49-F238E27FC236}">
                  <a16:creationId xmlns:a16="http://schemas.microsoft.com/office/drawing/2014/main" id="{B314E3F0-9295-E04E-829C-7C06F0B389E4}"/>
                </a:ext>
              </a:extLst>
            </p:cNvPr>
            <p:cNvSpPr txBox="1"/>
            <p:nvPr/>
          </p:nvSpPr>
          <p:spPr>
            <a:xfrm>
              <a:off x="9178290" y="2114550"/>
              <a:ext cx="474810" cy="369332"/>
            </a:xfrm>
            <a:prstGeom prst="rect">
              <a:avLst/>
            </a:prstGeom>
            <a:solidFill>
              <a:schemeClr val="bg1"/>
            </a:solidFill>
          </p:spPr>
          <p:txBody>
            <a:bodyPr wrap="none" rtlCol="0">
              <a:spAutoFit/>
            </a:bodyPr>
            <a:lstStyle/>
            <a:p>
              <a:r>
                <a:rPr lang="en-CN" dirty="0"/>
                <a:t>1:a</a:t>
              </a:r>
            </a:p>
          </p:txBody>
        </p:sp>
      </p:grpSp>
    </p:spTree>
    <p:extLst>
      <p:ext uri="{BB962C8B-B14F-4D97-AF65-F5344CB8AC3E}">
        <p14:creationId xmlns:p14="http://schemas.microsoft.com/office/powerpoint/2010/main" val="24853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9.1 The Sinusoidal Source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71A1C2-A3E4-3143-A762-9D4AFB5EEDD5}"/>
                  </a:ext>
                </a:extLst>
              </p:cNvPr>
              <p:cNvSpPr txBox="1"/>
              <p:nvPr/>
            </p:nvSpPr>
            <p:spPr>
              <a:xfrm>
                <a:off x="7315200" y="2509391"/>
                <a:ext cx="4622590" cy="1938992"/>
              </a:xfrm>
              <a:prstGeom prst="rect">
                <a:avLst/>
              </a:prstGeom>
              <a:noFill/>
            </p:spPr>
            <p:txBody>
              <a:bodyPr wrap="square" rtlCol="0">
                <a:spAutoFit/>
              </a:bodyPr>
              <a:lstStyle/>
              <a:p>
                <a14:m>
                  <m:oMath xmlns:m="http://schemas.openxmlformats.org/officeDocument/2006/math">
                    <m:r>
                      <a:rPr lang="en-US" sz="2000" i="1" smtClean="0">
                        <a:solidFill>
                          <a:srgbClr val="FF0000"/>
                        </a:solidFill>
                        <a:latin typeface="Cambria Math" panose="02040503050406030204" pitchFamily="18" charset="0"/>
                      </a:rPr>
                      <m:t>𝜙</m:t>
                    </m:r>
                  </m:oMath>
                </a14:m>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  = the </a:t>
                </a:r>
                <a:r>
                  <a:rPr lang="en-US" sz="2000" i="1" dirty="0">
                    <a:solidFill>
                      <a:srgbClr val="FF0000"/>
                    </a:solidFill>
                    <a:latin typeface="Times New Roman" panose="02020603050405020304" pitchFamily="18" charset="0"/>
                    <a:cs typeface="Times New Roman" panose="02020603050405020304" pitchFamily="18" charset="0"/>
                  </a:rPr>
                  <a:t>phase angle </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in degrees,</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(‘how many degrees from t = 0’ </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OR</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‘the gap between similar points on two signals of</a:t>
                </a:r>
              </a:p>
              <a:p>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the same frequency’)</a:t>
                </a:r>
              </a:p>
            </p:txBody>
          </p:sp>
        </mc:Choice>
        <mc:Fallback xmlns="">
          <p:sp>
            <p:nvSpPr>
              <p:cNvPr id="11" name="TextBox 10">
                <a:extLst>
                  <a:ext uri="{FF2B5EF4-FFF2-40B4-BE49-F238E27FC236}">
                    <a16:creationId xmlns:a16="http://schemas.microsoft.com/office/drawing/2014/main" id="{BD71A1C2-A3E4-3143-A762-9D4AFB5EEDD5}"/>
                  </a:ext>
                </a:extLst>
              </p:cNvPr>
              <p:cNvSpPr txBox="1">
                <a:spLocks noRot="1" noChangeAspect="1" noMove="1" noResize="1" noEditPoints="1" noAdjustHandles="1" noChangeArrowheads="1" noChangeShapeType="1" noTextEdit="1"/>
              </p:cNvSpPr>
              <p:nvPr/>
            </p:nvSpPr>
            <p:spPr>
              <a:xfrm>
                <a:off x="7315200" y="2509391"/>
                <a:ext cx="4622590" cy="1938992"/>
              </a:xfrm>
              <a:prstGeom prst="rect">
                <a:avLst/>
              </a:prstGeom>
              <a:blipFill>
                <a:blip r:embed="rId2"/>
                <a:stretch>
                  <a:fillRect l="-1377" t="-1961" b="-4575"/>
                </a:stretch>
              </a:blipFill>
            </p:spPr>
            <p:txBody>
              <a:bodyPr/>
              <a:lstStyle/>
              <a:p>
                <a:r>
                  <a:rPr lang="en-CN">
                    <a:noFill/>
                  </a:rPr>
                  <a:t> </a:t>
                </a:r>
              </a:p>
            </p:txBody>
          </p:sp>
        </mc:Fallback>
      </mc:AlternateContent>
      <p:pic>
        <p:nvPicPr>
          <p:cNvPr id="7" name="Picture 6">
            <a:extLst>
              <a:ext uri="{FF2B5EF4-FFF2-40B4-BE49-F238E27FC236}">
                <a16:creationId xmlns:a16="http://schemas.microsoft.com/office/drawing/2014/main" id="{6C7846E1-9FE8-9D49-B66B-4EE285201FB3}"/>
              </a:ext>
            </a:extLst>
          </p:cNvPr>
          <p:cNvPicPr>
            <a:picLocks noChangeAspect="1"/>
          </p:cNvPicPr>
          <p:nvPr/>
        </p:nvPicPr>
        <p:blipFill>
          <a:blip r:embed="rId3"/>
          <a:stretch>
            <a:fillRect/>
          </a:stretch>
        </p:blipFill>
        <p:spPr>
          <a:xfrm>
            <a:off x="387907" y="1697990"/>
            <a:ext cx="7022341" cy="39598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CB9F54-3693-454D-9928-FFFC9ADD10D4}"/>
                  </a:ext>
                </a:extLst>
              </p:cNvPr>
              <p:cNvSpPr txBox="1"/>
              <p:nvPr/>
            </p:nvSpPr>
            <p:spPr>
              <a:xfrm>
                <a:off x="3034865" y="5969727"/>
                <a:ext cx="6622197" cy="830997"/>
              </a:xfrm>
              <a:prstGeom prst="rect">
                <a:avLst/>
              </a:prstGeom>
              <a:noFill/>
              <a:ln>
                <a:solidFill>
                  <a:schemeClr val="accent1"/>
                </a:solidFill>
              </a:ln>
            </p:spPr>
            <p:txBody>
              <a:bodyPr wrap="none" rtlCol="0">
                <a:spAutoFit/>
              </a:bodyPr>
              <a:lstStyle/>
              <a:p>
                <a14:m>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𝑣</m:t>
                        </m:r>
                      </m:e>
                      <m:sub>
                        <m:r>
                          <a:rPr lang="en-US" sz="2400" b="0" i="1" smtClean="0">
                            <a:latin typeface="Cambria Math" panose="02040503050406030204" pitchFamily="18" charset="0"/>
                          </a:rPr>
                          <m:t>2</m:t>
                        </m:r>
                      </m:sub>
                    </m:sSub>
                  </m:oMath>
                </a14:m>
                <a:r>
                  <a:rPr lang="en-US" sz="2400" dirty="0"/>
                  <a:t> is ahead in time, or </a:t>
                </a:r>
                <a:r>
                  <a:rPr lang="en-CN" sz="2400" dirty="0">
                    <a:solidFill>
                      <a:srgbClr val="0070C0"/>
                    </a:solidFill>
                  </a:rPr>
                  <a:t>leads</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𝑣</m:t>
                        </m:r>
                      </m:e>
                      <m:sub>
                        <m:r>
                          <a:rPr lang="en-US" sz="2400" b="0" i="1" smtClean="0">
                            <a:latin typeface="Cambria Math" panose="02040503050406030204" pitchFamily="18" charset="0"/>
                          </a:rPr>
                          <m:t>1</m:t>
                        </m:r>
                      </m:sub>
                    </m:sSub>
                  </m:oMath>
                </a14:m>
                <a:r>
                  <a:rPr lang="en-CN" sz="2400" dirty="0"/>
                  <a:t>, by ‘phase angle </a:t>
                </a:r>
                <a14:m>
                  <m:oMath xmlns:m="http://schemas.openxmlformats.org/officeDocument/2006/math">
                    <m:r>
                      <a:rPr lang="en-US" sz="2400" i="1">
                        <a:latin typeface="Cambria Math" panose="02040503050406030204" pitchFamily="18" charset="0"/>
                      </a:rPr>
                      <m:t>𝜙</m:t>
                    </m:r>
                  </m:oMath>
                </a14:m>
                <a:r>
                  <a:rPr lang="en-CN" sz="2400" dirty="0"/>
                  <a:t>’ </a:t>
                </a:r>
              </a:p>
              <a:p>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𝑣</m:t>
                        </m:r>
                      </m:e>
                      <m:sub>
                        <m:r>
                          <a:rPr lang="en-US" sz="2400" b="0" i="1" smtClean="0">
                            <a:latin typeface="Cambria Math" panose="02040503050406030204" pitchFamily="18" charset="0"/>
                          </a:rPr>
                          <m:t>1</m:t>
                        </m:r>
                      </m:sub>
                    </m:sSub>
                  </m:oMath>
                </a14:m>
                <a:r>
                  <a:rPr lang="en-US" sz="2400" dirty="0"/>
                  <a:t> is behind in time, or </a:t>
                </a:r>
                <a:r>
                  <a:rPr lang="en-CN" sz="2400" dirty="0">
                    <a:solidFill>
                      <a:srgbClr val="0070C0"/>
                    </a:solidFill>
                  </a:rPr>
                  <a:t>lags</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𝑣</m:t>
                        </m:r>
                      </m:e>
                      <m:sub>
                        <m:r>
                          <a:rPr lang="en-US" sz="2400" b="0" i="1" smtClean="0">
                            <a:latin typeface="Cambria Math" panose="02040503050406030204" pitchFamily="18" charset="0"/>
                          </a:rPr>
                          <m:t>2</m:t>
                        </m:r>
                      </m:sub>
                    </m:sSub>
                  </m:oMath>
                </a14:m>
                <a:r>
                  <a:rPr lang="en-CN" sz="2400" dirty="0"/>
                  <a:t>, by ‘phase angle </a:t>
                </a:r>
                <a14:m>
                  <m:oMath xmlns:m="http://schemas.openxmlformats.org/officeDocument/2006/math">
                    <m:r>
                      <a:rPr lang="en-US" sz="2400" i="1">
                        <a:latin typeface="Cambria Math" panose="02040503050406030204" pitchFamily="18" charset="0"/>
                      </a:rPr>
                      <m:t>𝜙</m:t>
                    </m:r>
                  </m:oMath>
                </a14:m>
                <a:r>
                  <a:rPr lang="en-CN" sz="2400" dirty="0"/>
                  <a:t>’ </a:t>
                </a:r>
              </a:p>
            </p:txBody>
          </p:sp>
        </mc:Choice>
        <mc:Fallback xmlns="">
          <p:sp>
            <p:nvSpPr>
              <p:cNvPr id="3" name="TextBox 2">
                <a:extLst>
                  <a:ext uri="{FF2B5EF4-FFF2-40B4-BE49-F238E27FC236}">
                    <a16:creationId xmlns:a16="http://schemas.microsoft.com/office/drawing/2014/main" id="{76CB9F54-3693-454D-9928-FFFC9ADD10D4}"/>
                  </a:ext>
                </a:extLst>
              </p:cNvPr>
              <p:cNvSpPr txBox="1">
                <a:spLocks noRot="1" noChangeAspect="1" noMove="1" noResize="1" noEditPoints="1" noAdjustHandles="1" noChangeArrowheads="1" noChangeShapeType="1" noTextEdit="1"/>
              </p:cNvSpPr>
              <p:nvPr/>
            </p:nvSpPr>
            <p:spPr>
              <a:xfrm>
                <a:off x="3034865" y="5969727"/>
                <a:ext cx="6622197" cy="830997"/>
              </a:xfrm>
              <a:prstGeom prst="rect">
                <a:avLst/>
              </a:prstGeom>
              <a:blipFill>
                <a:blip r:embed="rId4"/>
                <a:stretch>
                  <a:fillRect l="-958" t="-2985" r="-383" b="-13433"/>
                </a:stretch>
              </a:blipFill>
              <a:ln>
                <a:solidFill>
                  <a:schemeClr val="accent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9437A48-21EB-AA44-9E78-9E6325F84FC9}"/>
                  </a:ext>
                </a:extLst>
              </p:cNvPr>
              <p:cNvSpPr txBox="1"/>
              <p:nvPr/>
            </p:nvSpPr>
            <p:spPr>
              <a:xfrm>
                <a:off x="4785697" y="3941466"/>
                <a:ext cx="478016" cy="276999"/>
              </a:xfrm>
              <a:prstGeom prst="rect">
                <a:avLst/>
              </a:prstGeom>
              <a:noFill/>
            </p:spPr>
            <p:txBody>
              <a:bodyPr wrap="none" rtlCol="0">
                <a:spAutoFit/>
              </a:bodyPr>
              <a:lstStyle/>
              <a:p>
                <a:r>
                  <a:rPr lang="en-CN" sz="1200" dirty="0"/>
                  <a:t>360</a:t>
                </a:r>
                <a14:m>
                  <m:oMath xmlns:m="http://schemas.openxmlformats.org/officeDocument/2006/math">
                    <m:r>
                      <a:rPr lang="en-CN" sz="1200" i="1" smtClean="0">
                        <a:latin typeface="Cambria Math" panose="02040503050406030204" pitchFamily="18" charset="0"/>
                        <a:ea typeface="Cambria Math" panose="02040503050406030204" pitchFamily="18" charset="0"/>
                      </a:rPr>
                      <m:t>°</m:t>
                    </m:r>
                  </m:oMath>
                </a14:m>
                <a:endParaRPr lang="en-CN" sz="1200" dirty="0"/>
              </a:p>
            </p:txBody>
          </p:sp>
        </mc:Choice>
        <mc:Fallback xmlns="">
          <p:sp>
            <p:nvSpPr>
              <p:cNvPr id="4" name="TextBox 3">
                <a:extLst>
                  <a:ext uri="{FF2B5EF4-FFF2-40B4-BE49-F238E27FC236}">
                    <a16:creationId xmlns:a16="http://schemas.microsoft.com/office/drawing/2014/main" id="{49437A48-21EB-AA44-9E78-9E6325F84FC9}"/>
                  </a:ext>
                </a:extLst>
              </p:cNvPr>
              <p:cNvSpPr txBox="1">
                <a:spLocks noRot="1" noChangeAspect="1" noMove="1" noResize="1" noEditPoints="1" noAdjustHandles="1" noChangeArrowheads="1" noChangeShapeType="1" noTextEdit="1"/>
              </p:cNvSpPr>
              <p:nvPr/>
            </p:nvSpPr>
            <p:spPr>
              <a:xfrm>
                <a:off x="4785697" y="3941466"/>
                <a:ext cx="478016" cy="276999"/>
              </a:xfrm>
              <a:prstGeom prst="rect">
                <a:avLst/>
              </a:prstGeom>
              <a:blipFill>
                <a:blip r:embed="rId5"/>
                <a:stretch>
                  <a:fillRect b="-13636"/>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BAF36359-0D66-5F4A-ABDE-AE07D32119E0}"/>
              </a:ext>
            </a:extLst>
          </p:cNvPr>
          <p:cNvSpPr txBox="1"/>
          <p:nvPr/>
        </p:nvSpPr>
        <p:spPr>
          <a:xfrm>
            <a:off x="4880611" y="4194665"/>
            <a:ext cx="1890646" cy="369332"/>
          </a:xfrm>
          <a:prstGeom prst="rect">
            <a:avLst/>
          </a:prstGeom>
          <a:noFill/>
        </p:spPr>
        <p:txBody>
          <a:bodyPr wrap="none" rtlCol="0">
            <a:spAutoFit/>
          </a:bodyPr>
          <a:lstStyle/>
          <a:p>
            <a:r>
              <a:rPr lang="en-CN" dirty="0"/>
              <a:t>Later time, future </a:t>
            </a:r>
          </a:p>
        </p:txBody>
      </p:sp>
      <p:cxnSp>
        <p:nvCxnSpPr>
          <p:cNvPr id="10" name="Straight Arrow Connector 9">
            <a:extLst>
              <a:ext uri="{FF2B5EF4-FFF2-40B4-BE49-F238E27FC236}">
                <a16:creationId xmlns:a16="http://schemas.microsoft.com/office/drawing/2014/main" id="{AF26D26D-A175-2E42-B74F-556B60B69B4F}"/>
              </a:ext>
            </a:extLst>
          </p:cNvPr>
          <p:cNvCxnSpPr/>
          <p:nvPr/>
        </p:nvCxnSpPr>
        <p:spPr>
          <a:xfrm>
            <a:off x="5065805" y="4590676"/>
            <a:ext cx="10764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C6566F-3AE9-854C-942B-09E65F15285B}"/>
              </a:ext>
            </a:extLst>
          </p:cNvPr>
          <p:cNvSpPr txBox="1"/>
          <p:nvPr/>
        </p:nvSpPr>
        <p:spPr>
          <a:xfrm>
            <a:off x="2010282" y="4208024"/>
            <a:ext cx="1320554" cy="369332"/>
          </a:xfrm>
          <a:prstGeom prst="rect">
            <a:avLst/>
          </a:prstGeom>
          <a:noFill/>
        </p:spPr>
        <p:txBody>
          <a:bodyPr wrap="none" rtlCol="0">
            <a:spAutoFit/>
          </a:bodyPr>
          <a:lstStyle/>
          <a:p>
            <a:r>
              <a:rPr lang="en-CN" dirty="0"/>
              <a:t>Earlier time </a:t>
            </a:r>
          </a:p>
        </p:txBody>
      </p:sp>
      <p:cxnSp>
        <p:nvCxnSpPr>
          <p:cNvPr id="13" name="Straight Arrow Connector 12">
            <a:extLst>
              <a:ext uri="{FF2B5EF4-FFF2-40B4-BE49-F238E27FC236}">
                <a16:creationId xmlns:a16="http://schemas.microsoft.com/office/drawing/2014/main" id="{E241725F-6574-6B4E-9F49-82D4F157E316}"/>
              </a:ext>
            </a:extLst>
          </p:cNvPr>
          <p:cNvCxnSpPr>
            <a:cxnSpLocks/>
          </p:cNvCxnSpPr>
          <p:nvPr/>
        </p:nvCxnSpPr>
        <p:spPr>
          <a:xfrm flipH="1">
            <a:off x="2058848" y="4562134"/>
            <a:ext cx="11792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7DE7192-63E8-554C-83C8-6DF404588277}"/>
              </a:ext>
            </a:extLst>
          </p:cNvPr>
          <p:cNvSpPr>
            <a:spLocks noGrp="1"/>
          </p:cNvSpPr>
          <p:nvPr>
            <p:ph type="sldNum" sz="quarter" idx="12"/>
          </p:nvPr>
        </p:nvSpPr>
        <p:spPr/>
        <p:txBody>
          <a:bodyPr/>
          <a:lstStyle/>
          <a:p>
            <a:fld id="{F33FCB0E-AFE6-8F4B-B9EB-BD4C96BB7C7B}" type="slidenum">
              <a:rPr lang="en-US" smtClean="0"/>
              <a:t>9</a:t>
            </a:fld>
            <a:endParaRPr lang="en-US"/>
          </a:p>
        </p:txBody>
      </p:sp>
    </p:spTree>
    <p:extLst>
      <p:ext uri="{BB962C8B-B14F-4D97-AF65-F5344CB8AC3E}">
        <p14:creationId xmlns:p14="http://schemas.microsoft.com/office/powerpoint/2010/main" val="3571860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11982</TotalTime>
  <Words>4336</Words>
  <Application>Microsoft Macintosh PowerPoint</Application>
  <PresentationFormat>Widescreen</PresentationFormat>
  <Paragraphs>852</Paragraphs>
  <Slides>89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Arial</vt:lpstr>
      <vt:lpstr>Calibri</vt:lpstr>
      <vt:lpstr>Calibri Light</vt:lpstr>
      <vt:lpstr>Cambria Math</vt:lpstr>
      <vt:lpstr>CMMI12</vt:lpstr>
      <vt:lpstr>CMR12</vt:lpstr>
      <vt:lpstr>Nimbus Roman No9 L</vt:lpstr>
      <vt:lpstr>STIXGeneral</vt:lpstr>
      <vt:lpstr>Times New Roman</vt:lpstr>
      <vt:lpstr>TimesLTStd</vt:lpstr>
      <vt:lpstr>Office Theme</vt:lpstr>
      <vt:lpstr>Sinusoidal Steady-State Analysis</vt:lpstr>
      <vt:lpstr>Week 7 - 9 Chapter 9 (Sinusoidal Steady-State Analysis)</vt:lpstr>
      <vt:lpstr>Week 7 - 9 Chapter 9 (Sinusoidal Steady-State Analysis)</vt:lpstr>
      <vt:lpstr>9.0 Degrees, Cycles &amp; Radians</vt:lpstr>
      <vt:lpstr>9.0 Degrees, Cycles &amp; Radians</vt:lpstr>
      <vt:lpstr>9.0 Degrees, Cycles &amp; Radians &amp; Periodic Waveforms</vt:lpstr>
      <vt:lpstr>PowerPoint Presentation</vt:lpstr>
      <vt:lpstr>9.1 The Sinusoidal Source</vt:lpstr>
      <vt:lpstr>9.1 The Sinusoidal Source</vt:lpstr>
      <vt:lpstr>9.1 The Sinusoidal Source</vt:lpstr>
      <vt:lpstr>9.1 The Sinusoidal Source – Examples 9.1, 9.2, 9.3, 9.4</vt:lpstr>
      <vt:lpstr>9.2 The Sinusoidal Response</vt:lpstr>
      <vt:lpstr>9.2 The Sinusoidal Response</vt:lpstr>
      <vt:lpstr>9.3 The Phasor –  Appendix B (Review of Complex Numbers)</vt:lpstr>
      <vt:lpstr>9.3 The Phasor –  Appendix B (Review of Complex Numbers)</vt:lpstr>
      <vt:lpstr>9.3 The Phasor –  Appendix B (Review of Complex Numbers)</vt:lpstr>
      <vt:lpstr>9.3 The Phasor –  Appendix B (Review of Complex Numbers)</vt:lpstr>
      <vt:lpstr>9.3 The Phasor –  Examples (Review of Complex Numbers)</vt:lpstr>
      <vt:lpstr>9.3 The Phasor –  Casio fx-115ES Plus</vt:lpstr>
      <vt:lpstr>9.3 The Phasor –  Casio fx-115ES Plus Usage</vt:lpstr>
      <vt:lpstr>PowerPoint Presentation</vt:lpstr>
      <vt:lpstr>9.3 The Phasor –  Example (Review of Complex Numbers)</vt:lpstr>
      <vt:lpstr>9.3 The Phasor</vt:lpstr>
      <vt:lpstr>PowerPoint Presentation</vt:lpstr>
      <vt:lpstr>PowerPoint Presentation</vt:lpstr>
      <vt:lpstr>Week 7 - 9 Chapter 9 (Sinusoidal Steady-State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7 - 9 Chapter 9 (Sinusoidal Steady-State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Variables</dc:title>
  <dc:creator>Microsoft Office User</dc:creator>
  <cp:lastModifiedBy>M k</cp:lastModifiedBy>
  <cp:revision>483</cp:revision>
  <dcterms:created xsi:type="dcterms:W3CDTF">2019-09-01T08:40:30Z</dcterms:created>
  <dcterms:modified xsi:type="dcterms:W3CDTF">2020-10-07T13:57:34Z</dcterms:modified>
</cp:coreProperties>
</file>